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2" r:id="rId4"/>
    <p:sldId id="292" r:id="rId5"/>
    <p:sldId id="329" r:id="rId6"/>
    <p:sldId id="299" r:id="rId7"/>
    <p:sldId id="330" r:id="rId8"/>
    <p:sldId id="281" r:id="rId9"/>
    <p:sldId id="303" r:id="rId10"/>
    <p:sldId id="304" r:id="rId11"/>
    <p:sldId id="264" r:id="rId12"/>
    <p:sldId id="306" r:id="rId13"/>
    <p:sldId id="296" r:id="rId14"/>
    <p:sldId id="308" r:id="rId15"/>
    <p:sldId id="315" r:id="rId16"/>
    <p:sldId id="313" r:id="rId17"/>
    <p:sldId id="325" r:id="rId18"/>
    <p:sldId id="328" r:id="rId19"/>
    <p:sldId id="322" r:id="rId20"/>
    <p:sldId id="332" r:id="rId21"/>
    <p:sldId id="336" r:id="rId22"/>
    <p:sldId id="354" r:id="rId23"/>
    <p:sldId id="355" r:id="rId24"/>
    <p:sldId id="357" r:id="rId25"/>
    <p:sldId id="337" r:id="rId26"/>
    <p:sldId id="339" r:id="rId27"/>
    <p:sldId id="340" r:id="rId28"/>
    <p:sldId id="341" r:id="rId29"/>
    <p:sldId id="345" r:id="rId30"/>
    <p:sldId id="347" r:id="rId31"/>
    <p:sldId id="348" r:id="rId32"/>
    <p:sldId id="351" r:id="rId33"/>
    <p:sldId id="282" r:id="rId34"/>
    <p:sldId id="291" r:id="rId35"/>
    <p:sldId id="335" r:id="rId36"/>
    <p:sldId id="371" r:id="rId37"/>
    <p:sldId id="373" r:id="rId38"/>
    <p:sldId id="372" r:id="rId39"/>
    <p:sldId id="374" r:id="rId40"/>
    <p:sldId id="361" r:id="rId41"/>
    <p:sldId id="362" r:id="rId42"/>
    <p:sldId id="360" r:id="rId43"/>
    <p:sldId id="363" r:id="rId44"/>
    <p:sldId id="364" r:id="rId45"/>
    <p:sldId id="365" r:id="rId46"/>
    <p:sldId id="366" r:id="rId47"/>
    <p:sldId id="367" r:id="rId48"/>
    <p:sldId id="368" r:id="rId49"/>
    <p:sldId id="369" r:id="rId50"/>
    <p:sldId id="370" r:id="rId51"/>
    <p:sldId id="293" r:id="rId52"/>
    <p:sldId id="294" r:id="rId53"/>
    <p:sldId id="359" r:id="rId54"/>
    <p:sldId id="298"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4" d="100"/>
          <a:sy n="74" d="100"/>
        </p:scale>
        <p:origin x="1290" y="72"/>
      </p:cViewPr>
      <p:guideLst>
        <p:guide orient="horz" pos="2160"/>
        <p:guide pos="2880"/>
      </p:guideLst>
    </p:cSldViewPr>
  </p:slideViewPr>
  <p:notesTextViewPr>
    <p:cViewPr>
      <p:scale>
        <a:sx n="1" d="1"/>
        <a:sy n="1" d="1"/>
      </p:scale>
      <p:origin x="0" y="0"/>
    </p:cViewPr>
  </p:notesTextViewPr>
  <p:sorterViewPr>
    <p:cViewPr>
      <p:scale>
        <a:sx n="32" d="100"/>
        <a:sy n="32" d="100"/>
      </p:scale>
      <p:origin x="0" y="-7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4/11/2015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1243628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4/11/2015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1405014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4/11/2015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20497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4/11/2015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3230264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D3854C-E7DD-41CA-90CE-DCF9B7A4AE8D}" type="datetimeFigureOut">
              <a:rPr lang="en-US" smtClean="0"/>
              <a:t>4/11/2015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453993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2D3854C-E7DD-41CA-90CE-DCF9B7A4AE8D}" type="datetimeFigureOut">
              <a:rPr lang="en-US" smtClean="0"/>
              <a:t>4/11/2015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719743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2D3854C-E7DD-41CA-90CE-DCF9B7A4AE8D}" type="datetimeFigureOut">
              <a:rPr lang="en-US" smtClean="0"/>
              <a:t>4/11/2015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2132154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2D3854C-E7DD-41CA-90CE-DCF9B7A4AE8D}" type="datetimeFigureOut">
              <a:rPr lang="en-US" smtClean="0"/>
              <a:t>4/11/2015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3376372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3854C-E7DD-41CA-90CE-DCF9B7A4AE8D}" type="datetimeFigureOut">
              <a:rPr lang="en-US" smtClean="0"/>
              <a:t>4/11/2015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2070689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D3854C-E7DD-41CA-90CE-DCF9B7A4AE8D}" type="datetimeFigureOut">
              <a:rPr lang="en-US" smtClean="0"/>
              <a:t>4/11/2015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3886355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D3854C-E7DD-41CA-90CE-DCF9B7A4AE8D}" type="datetimeFigureOut">
              <a:rPr lang="en-US" smtClean="0"/>
              <a:t>4/11/2015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114976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3854C-E7DD-41CA-90CE-DCF9B7A4AE8D}" type="datetimeFigureOut">
              <a:rPr lang="en-US" smtClean="0"/>
              <a:t>4/11/2015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BBA51F-6D8C-4324-9970-68B3955F483A}" type="slidenum">
              <a:rPr lang="en-US" smtClean="0"/>
              <a:t>‹#›</a:t>
            </a:fld>
            <a:endParaRPr lang="en-US"/>
          </a:p>
        </p:txBody>
      </p:sp>
    </p:spTree>
    <p:extLst>
      <p:ext uri="{BB962C8B-B14F-4D97-AF65-F5344CB8AC3E}">
        <p14:creationId xmlns:p14="http://schemas.microsoft.com/office/powerpoint/2010/main" val="1520616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5057" y="119743"/>
            <a:ext cx="8382000" cy="6161314"/>
          </a:xfrm>
        </p:spPr>
        <p:txBody>
          <a:bodyPr/>
          <a:lstStyle/>
          <a:p>
            <a:r>
              <a:rPr lang="en-US" sz="5400" b="1" dirty="0" smtClean="0"/>
              <a:t>THE </a:t>
            </a:r>
            <a:r>
              <a:rPr lang="en-US" sz="5400" b="1" dirty="0"/>
              <a:t>BOOK OF JOSHUA</a:t>
            </a:r>
            <a:endParaRPr lang="en-US" sz="5400" dirty="0"/>
          </a:p>
          <a:p>
            <a:r>
              <a:rPr lang="en-US" sz="5400" b="1" dirty="0"/>
              <a:t>“Be Strong and Courageous!”</a:t>
            </a:r>
            <a:endParaRPr lang="en-US" sz="5400" dirty="0"/>
          </a:p>
          <a:p>
            <a:r>
              <a:rPr lang="en-US" sz="5400" b="1" dirty="0"/>
              <a:t>-Joshua in the Old Testament</a:t>
            </a:r>
            <a:r>
              <a:rPr lang="en-US" sz="5400" dirty="0"/>
              <a:t> </a:t>
            </a:r>
          </a:p>
          <a:p>
            <a:r>
              <a:rPr lang="en-US" sz="5400" b="1" dirty="0"/>
              <a:t>-Jesus in the New Testament</a:t>
            </a:r>
            <a:endParaRPr lang="en-US" sz="5400" dirty="0"/>
          </a:p>
          <a:p>
            <a:r>
              <a:rPr lang="en-US" sz="5400" b="1" dirty="0"/>
              <a:t>Date:</a:t>
            </a:r>
            <a:r>
              <a:rPr lang="en-US" sz="5400" dirty="0"/>
              <a:t> 4</a:t>
            </a:r>
            <a:r>
              <a:rPr lang="en-US" sz="5400" dirty="0" smtClean="0"/>
              <a:t>-12-15   </a:t>
            </a:r>
            <a:r>
              <a:rPr lang="en-US" sz="5400" b="1" dirty="0"/>
              <a:t>Lesson:</a:t>
            </a:r>
            <a:r>
              <a:rPr lang="en-US" sz="5400" dirty="0"/>
              <a:t> 9</a:t>
            </a:r>
          </a:p>
          <a:p>
            <a:endParaRPr lang="en-US" dirty="0"/>
          </a:p>
        </p:txBody>
      </p:sp>
    </p:spTree>
    <p:extLst>
      <p:ext uri="{BB962C8B-B14F-4D97-AF65-F5344CB8AC3E}">
        <p14:creationId xmlns:p14="http://schemas.microsoft.com/office/powerpoint/2010/main" val="18973333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20" name="Picture 4" descr="Map of Twelve Tribes of Israel in Cana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456" y="0"/>
            <a:ext cx="5221257" cy="6933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3735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002"/>
          <p:cNvPicPr>
            <a:picLocks noChangeAspect="1" noChangeArrowheads="1"/>
          </p:cNvPicPr>
          <p:nvPr/>
        </p:nvPicPr>
        <p:blipFill rotWithShape="1">
          <a:blip r:embed="rId2">
            <a:extLst>
              <a:ext uri="{28A0092B-C50C-407E-A947-70E740481C1C}">
                <a14:useLocalDpi xmlns:a14="http://schemas.microsoft.com/office/drawing/2010/main" val="0"/>
              </a:ext>
            </a:extLst>
          </a:blip>
          <a:srcRect t="12693"/>
          <a:stretch/>
        </p:blipFill>
        <p:spPr bwMode="auto">
          <a:xfrm>
            <a:off x="2310946" y="0"/>
            <a:ext cx="4057196" cy="68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0532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https://craigmanderson.files.wordpress.com/2013/02/ark-of-the-coven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23" y="365126"/>
            <a:ext cx="8804954" cy="609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9447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13" y="152400"/>
            <a:ext cx="8904515" cy="6574971"/>
          </a:xfrm>
        </p:spPr>
        <p:txBody>
          <a:bodyPr>
            <a:normAutofit/>
          </a:bodyPr>
          <a:lstStyle/>
          <a:p>
            <a:r>
              <a:rPr lang="en-US" dirty="0"/>
              <a:t> </a:t>
            </a:r>
            <a:endParaRPr lang="en-US" sz="2800" dirty="0"/>
          </a:p>
        </p:txBody>
      </p:sp>
      <p:pic>
        <p:nvPicPr>
          <p:cNvPr id="5122" name="Picture 2" descr="http://www.lindseywilliams.org/pix/Priests%20Carry%20A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166" y="234042"/>
            <a:ext cx="8743208" cy="641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1999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www.johnpratt.com/items/docs/lds/meridian/2014/images/crossing_jordan.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16" name="Picture 4" descr="http://www.johnpratt.com/items/docs/lds/meridian/2014/images/crossing_jord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255361"/>
            <a:ext cx="8786325" cy="6406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3463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bibleencyclopedia.com/gs400px/stdas07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212" y="0"/>
            <a:ext cx="5743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3552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pastormackenstein.files.wordpress.com/2012/06/judges-gilgal-stones-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295" y="671512"/>
            <a:ext cx="8291410" cy="5272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0349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8" name="Picture 4" descr="http://2.bp.blogspot.com/-g2_hZd7aqTc/UciQ2irgPwI/AAAAAAAAAZg/59jIZHqAwP8/s1600/GilgalArgaman12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642" y="615496"/>
            <a:ext cx="8438715" cy="5578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7385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http://st-takla.org/Gallery/var/albums/Bible/Illustrations/Bible-Slides/OT/06-Joshua/www-St-Takla-org--Bible-Slides-joshua-5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454" y="539298"/>
            <a:ext cx="8557092" cy="5785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2094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20" name="Picture 4" descr="http://3.bp.blogspot.com/-hAZ1rr8fUjY/UTVSmcYdzrI/AAAAAAAACXo/dZCU6-l_i7w/s1600/Jo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5943"/>
            <a:ext cx="84328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3644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 descr="http://www.freebibleimages.org/storydata/illustrations/FB_Joshua_Rahab_Spies/overview_images/001-joshua-rahab-spies.jpg?13540963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819" y="222477"/>
            <a:ext cx="8208735" cy="615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2316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descr="https://i.vimeocdn.com/video/490105327_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131" t="2913" r="6598" b="12066"/>
          <a:stretch/>
        </p:blipFill>
        <p:spPr bwMode="auto">
          <a:xfrm>
            <a:off x="310773" y="1027907"/>
            <a:ext cx="8522453"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1368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1" descr="https://encrypted-tbn3.gstatic.com/images?q=tbn:ANd9GcS5yo50Ll9e50kFC7kcEtSkNtY4CsFkcWzDaqA9cu4N0kCBeoi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837" y="472849"/>
            <a:ext cx="7430326" cy="561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77831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descr="http://www.ellenwhite.info/images/chapt-illus/PP/RH-FallOfJericho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517" y="365126"/>
            <a:ext cx="8495715" cy="6022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9928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4" name="Picture 4" descr="File:The Fall of Jerich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6547" y="0"/>
            <a:ext cx="6092825" cy="7016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8233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descr="http://4.bp.blogspot.com/-2m2E08Q8A_Q/UxX7w2e0LGI/AAAAAAAAA3o/wSKEqC5nRzs/s1600/jeri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828" y="365126"/>
            <a:ext cx="7968344" cy="5976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8035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www.generationword.com/images/israel_pictures/jericho/wall_diagram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802" y="146957"/>
            <a:ext cx="5363483" cy="6597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9972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www.crystalinks.com/JerichoJoshu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13" y="365126"/>
            <a:ext cx="9030787" cy="6331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7047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upload.wikimedia.org/wikipedia/commons/6/63/Tissot_The_Taking_of_Jerich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5" y="100467"/>
            <a:ext cx="5472339" cy="6652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7782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starcasm.net/wp-content/uploads/2013/03/jericho-c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914" y="0"/>
            <a:ext cx="6781800"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1057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https://jonathanmtsai.files.wordpress.com/2011/02/img_5160edb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36" y="517526"/>
            <a:ext cx="8810327" cy="5905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478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crosswalknapa.org/wp-content/uploads/Joshua-Coll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171" y="124349"/>
            <a:ext cx="8773885" cy="6586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0540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http://allaboutjerusalem.com/sites/default/files/imagecache/big-image-gallery/ifa_upload/tell_a_sultan_jerich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404" y="365126"/>
            <a:ext cx="8519092" cy="5679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8816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256" y="4344465"/>
            <a:ext cx="5960998" cy="1625670"/>
          </a:xfrm>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3314" name="Picture 2" descr="http://intlimg.demandmedia.com/DM-Resize/photos.demandstudios.com/getty/article/41/186/92818964.jpg?w=1200&amp;h=630&amp;crop_mi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43" y="978955"/>
            <a:ext cx="8766174" cy="4602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5411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descr="http://2.bp.blogspot.com/-UsbkB7ZCJ5c/UXiFvxTmu0I/AAAAAAAADY8/OSPDC1m6u_0/s1600/800-Joshua-06-Rahab%2520Rescued.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5964" y="127452"/>
            <a:ext cx="8582177" cy="643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7073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943" y="130629"/>
            <a:ext cx="8305800" cy="6232475"/>
          </a:xfrm>
          <a:prstGeom prst="rect">
            <a:avLst/>
          </a:prstGeom>
          <a:noFill/>
        </p:spPr>
        <p:txBody>
          <a:bodyPr wrap="square" rtlCol="0">
            <a:spAutoFit/>
          </a:bodyPr>
          <a:lstStyle/>
          <a:p>
            <a:r>
              <a:rPr lang="en-US" sz="1900" b="1" u="sng" dirty="0">
                <a:latin typeface="+mj-lt"/>
              </a:rPr>
              <a:t>A</a:t>
            </a:r>
            <a:r>
              <a:rPr lang="en-US" sz="1900" b="1" u="sng" dirty="0" smtClean="0">
                <a:latin typeface="+mj-lt"/>
              </a:rPr>
              <a:t>. TEXT </a:t>
            </a:r>
            <a:r>
              <a:rPr lang="en-US" sz="1900" b="1" u="sng" dirty="0">
                <a:latin typeface="+mj-lt"/>
              </a:rPr>
              <a:t>– Chapter 7</a:t>
            </a:r>
            <a:endParaRPr lang="en-US" sz="1900" dirty="0">
              <a:latin typeface="+mj-lt"/>
            </a:endParaRPr>
          </a:p>
          <a:p>
            <a:r>
              <a:rPr lang="en-US" sz="1900" dirty="0" smtClean="0">
                <a:latin typeface="+mj-lt"/>
              </a:rPr>
              <a:t>	(</a:t>
            </a:r>
            <a:r>
              <a:rPr lang="en-US" sz="1900" dirty="0">
                <a:latin typeface="+mj-lt"/>
              </a:rPr>
              <a:t>1)  But </a:t>
            </a:r>
            <a:r>
              <a:rPr lang="en-US" sz="1900" u="sng" dirty="0">
                <a:latin typeface="+mj-lt"/>
              </a:rPr>
              <a:t>the people of Israel</a:t>
            </a:r>
            <a:r>
              <a:rPr lang="en-US" sz="1900" dirty="0">
                <a:latin typeface="+mj-lt"/>
              </a:rPr>
              <a:t> broke faith in regard to the devoted things, for </a:t>
            </a:r>
            <a:r>
              <a:rPr lang="en-US" sz="1900" u="sng" dirty="0" err="1">
                <a:latin typeface="+mj-lt"/>
              </a:rPr>
              <a:t>Achan</a:t>
            </a:r>
            <a:r>
              <a:rPr lang="en-US" sz="1900" u="sng" dirty="0">
                <a:latin typeface="+mj-lt"/>
              </a:rPr>
              <a:t> the son of Carmi, son of </a:t>
            </a:r>
            <a:r>
              <a:rPr lang="en-US" sz="1900" u="sng" dirty="0" err="1">
                <a:latin typeface="+mj-lt"/>
              </a:rPr>
              <a:t>Zabdi</a:t>
            </a:r>
            <a:r>
              <a:rPr lang="en-US" sz="1900" u="sng" dirty="0">
                <a:latin typeface="+mj-lt"/>
              </a:rPr>
              <a:t>, son of </a:t>
            </a:r>
            <a:r>
              <a:rPr lang="en-US" sz="1900" u="sng" dirty="0" err="1">
                <a:latin typeface="+mj-lt"/>
              </a:rPr>
              <a:t>Zerah</a:t>
            </a:r>
            <a:r>
              <a:rPr lang="en-US" sz="1900" u="sng" dirty="0">
                <a:latin typeface="+mj-lt"/>
              </a:rPr>
              <a:t>, of the tribe of Judah</a:t>
            </a:r>
            <a:r>
              <a:rPr lang="en-US" sz="1900" dirty="0">
                <a:latin typeface="+mj-lt"/>
              </a:rPr>
              <a:t>, took some of the devoted things. And </a:t>
            </a:r>
            <a:r>
              <a:rPr lang="en-US" sz="1900" b="1" dirty="0">
                <a:latin typeface="+mj-lt"/>
              </a:rPr>
              <a:t>the anger of the Lord</a:t>
            </a:r>
            <a:r>
              <a:rPr lang="en-US" sz="1900" dirty="0">
                <a:latin typeface="+mj-lt"/>
              </a:rPr>
              <a:t> burned </a:t>
            </a:r>
            <a:r>
              <a:rPr lang="en-US" sz="1900" u="sng" dirty="0">
                <a:latin typeface="+mj-lt"/>
              </a:rPr>
              <a:t>against the people of Israel.</a:t>
            </a:r>
            <a:endParaRPr lang="en-US" sz="1900" dirty="0">
              <a:latin typeface="+mj-lt"/>
            </a:endParaRPr>
          </a:p>
          <a:p>
            <a:r>
              <a:rPr lang="en-US" sz="1900" dirty="0">
                <a:latin typeface="+mj-lt"/>
              </a:rPr>
              <a:t> 	(2)</a:t>
            </a:r>
            <a:r>
              <a:rPr lang="en-US" sz="1900" u="sng" dirty="0">
                <a:latin typeface="+mj-lt"/>
              </a:rPr>
              <a:t> Joshua</a:t>
            </a:r>
            <a:r>
              <a:rPr lang="en-US" sz="1900" dirty="0">
                <a:latin typeface="+mj-lt"/>
              </a:rPr>
              <a:t> sent men from Jericho to Ai, which is near Beth-</a:t>
            </a:r>
            <a:r>
              <a:rPr lang="en-US" sz="1900" dirty="0" err="1">
                <a:latin typeface="+mj-lt"/>
              </a:rPr>
              <a:t>aven</a:t>
            </a:r>
            <a:r>
              <a:rPr lang="en-US" sz="1900" dirty="0">
                <a:latin typeface="+mj-lt"/>
              </a:rPr>
              <a:t>, east of Bethel, and said to </a:t>
            </a:r>
            <a:r>
              <a:rPr lang="en-US" sz="1900" u="sng" dirty="0">
                <a:latin typeface="+mj-lt"/>
              </a:rPr>
              <a:t>them, </a:t>
            </a:r>
            <a:r>
              <a:rPr lang="en-US" sz="1900" dirty="0">
                <a:latin typeface="+mj-lt"/>
              </a:rPr>
              <a:t>"Go up and spy out the land." And </a:t>
            </a:r>
            <a:r>
              <a:rPr lang="en-US" sz="1900" u="sng" dirty="0">
                <a:latin typeface="+mj-lt"/>
              </a:rPr>
              <a:t>the men</a:t>
            </a:r>
            <a:r>
              <a:rPr lang="en-US" sz="1900" dirty="0">
                <a:latin typeface="+mj-lt"/>
              </a:rPr>
              <a:t> went up and spied out Ai. (3) And they returned to </a:t>
            </a:r>
            <a:r>
              <a:rPr lang="en-US" sz="1900" u="sng" dirty="0">
                <a:latin typeface="+mj-lt"/>
              </a:rPr>
              <a:t>Joshua and</a:t>
            </a:r>
            <a:r>
              <a:rPr lang="en-US" sz="1900" dirty="0">
                <a:latin typeface="+mj-lt"/>
              </a:rPr>
              <a:t> said to</a:t>
            </a:r>
            <a:r>
              <a:rPr lang="en-US" sz="1900" u="sng" dirty="0">
                <a:latin typeface="+mj-lt"/>
              </a:rPr>
              <a:t> him</a:t>
            </a:r>
            <a:r>
              <a:rPr lang="en-US" sz="1900" dirty="0">
                <a:latin typeface="+mj-lt"/>
              </a:rPr>
              <a:t>, "Do not have </a:t>
            </a:r>
            <a:r>
              <a:rPr lang="en-US" sz="1900" u="sng" dirty="0">
                <a:latin typeface="+mj-lt"/>
              </a:rPr>
              <a:t>all the people</a:t>
            </a:r>
            <a:r>
              <a:rPr lang="en-US" sz="1900" dirty="0">
                <a:latin typeface="+mj-lt"/>
              </a:rPr>
              <a:t> go up, but let about </a:t>
            </a:r>
            <a:r>
              <a:rPr lang="en-US" sz="1900" u="sng" dirty="0">
                <a:latin typeface="+mj-lt"/>
              </a:rPr>
              <a:t>two or three thousand</a:t>
            </a:r>
            <a:r>
              <a:rPr lang="en-US" sz="1900" dirty="0">
                <a:latin typeface="+mj-lt"/>
              </a:rPr>
              <a:t> men go up and attack Ai. Do not make </a:t>
            </a:r>
            <a:r>
              <a:rPr lang="en-US" sz="1900" u="sng" dirty="0">
                <a:latin typeface="+mj-lt"/>
              </a:rPr>
              <a:t>the whole people</a:t>
            </a:r>
            <a:r>
              <a:rPr lang="en-US" sz="1900" dirty="0">
                <a:latin typeface="+mj-lt"/>
              </a:rPr>
              <a:t> toil up there, for </a:t>
            </a:r>
            <a:r>
              <a:rPr lang="en-US" sz="1900" u="sng" dirty="0">
                <a:latin typeface="+mj-lt"/>
              </a:rPr>
              <a:t>they are few." </a:t>
            </a:r>
            <a:endParaRPr lang="en-US" sz="1900" dirty="0">
              <a:latin typeface="+mj-lt"/>
            </a:endParaRPr>
          </a:p>
          <a:p>
            <a:r>
              <a:rPr lang="en-US" sz="1900" dirty="0" smtClean="0">
                <a:latin typeface="+mj-lt"/>
              </a:rPr>
              <a:t>	(</a:t>
            </a:r>
            <a:r>
              <a:rPr lang="en-US" sz="1900" dirty="0">
                <a:latin typeface="+mj-lt"/>
              </a:rPr>
              <a:t>4) So about </a:t>
            </a:r>
            <a:r>
              <a:rPr lang="en-US" sz="1900" u="sng" dirty="0">
                <a:latin typeface="+mj-lt"/>
              </a:rPr>
              <a:t>3,000 men </a:t>
            </a:r>
            <a:r>
              <a:rPr lang="en-US" sz="1900" dirty="0">
                <a:latin typeface="+mj-lt"/>
              </a:rPr>
              <a:t>went up there </a:t>
            </a:r>
            <a:r>
              <a:rPr lang="en-US" sz="1900" u="sng" dirty="0">
                <a:latin typeface="+mj-lt"/>
              </a:rPr>
              <a:t>from the people</a:t>
            </a:r>
            <a:r>
              <a:rPr lang="en-US" sz="1900" dirty="0">
                <a:latin typeface="+mj-lt"/>
              </a:rPr>
              <a:t>. And they fled before </a:t>
            </a:r>
            <a:r>
              <a:rPr lang="en-US" sz="1900" u="sng" dirty="0">
                <a:latin typeface="+mj-lt"/>
              </a:rPr>
              <a:t>the men of Ai, (5) and the men of Ai</a:t>
            </a:r>
            <a:r>
              <a:rPr lang="en-US" sz="1900" dirty="0">
                <a:latin typeface="+mj-lt"/>
              </a:rPr>
              <a:t> killed about </a:t>
            </a:r>
            <a:r>
              <a:rPr lang="en-US" sz="1900" u="sng" dirty="0">
                <a:latin typeface="+mj-lt"/>
              </a:rPr>
              <a:t>thirty-six of their men</a:t>
            </a:r>
            <a:r>
              <a:rPr lang="en-US" sz="1900" dirty="0">
                <a:latin typeface="+mj-lt"/>
              </a:rPr>
              <a:t> and chased</a:t>
            </a:r>
            <a:r>
              <a:rPr lang="en-US" sz="1900" u="sng" dirty="0">
                <a:latin typeface="+mj-lt"/>
              </a:rPr>
              <a:t> them</a:t>
            </a:r>
            <a:r>
              <a:rPr lang="en-US" sz="1900" dirty="0">
                <a:latin typeface="+mj-lt"/>
              </a:rPr>
              <a:t> before the gate as far as </a:t>
            </a:r>
            <a:r>
              <a:rPr lang="en-US" sz="1900" dirty="0" err="1">
                <a:latin typeface="+mj-lt"/>
              </a:rPr>
              <a:t>Shebarim</a:t>
            </a:r>
            <a:r>
              <a:rPr lang="en-US" sz="1900" dirty="0">
                <a:latin typeface="+mj-lt"/>
              </a:rPr>
              <a:t> and struck them at the descent. And </a:t>
            </a:r>
            <a:r>
              <a:rPr lang="en-US" sz="1900" u="sng" dirty="0">
                <a:latin typeface="+mj-lt"/>
              </a:rPr>
              <a:t>the hearts of the people</a:t>
            </a:r>
            <a:r>
              <a:rPr lang="en-US" sz="1900" dirty="0">
                <a:latin typeface="+mj-lt"/>
              </a:rPr>
              <a:t> melted and became as water. </a:t>
            </a:r>
          </a:p>
          <a:p>
            <a:r>
              <a:rPr lang="en-US" sz="1900" dirty="0" smtClean="0">
                <a:latin typeface="+mj-lt"/>
              </a:rPr>
              <a:t>	(</a:t>
            </a:r>
            <a:r>
              <a:rPr lang="en-US" sz="1900" dirty="0">
                <a:latin typeface="+mj-lt"/>
              </a:rPr>
              <a:t>6) Then </a:t>
            </a:r>
            <a:r>
              <a:rPr lang="en-US" sz="1900" u="sng" dirty="0">
                <a:latin typeface="+mj-lt"/>
              </a:rPr>
              <a:t>Joshua</a:t>
            </a:r>
            <a:r>
              <a:rPr lang="en-US" sz="1900" dirty="0">
                <a:latin typeface="+mj-lt"/>
              </a:rPr>
              <a:t> tore his clothes and fell to the earth on his face before</a:t>
            </a:r>
            <a:r>
              <a:rPr lang="en-US" sz="1900" b="1" dirty="0">
                <a:latin typeface="+mj-lt"/>
              </a:rPr>
              <a:t> the ark of the Lord </a:t>
            </a:r>
            <a:r>
              <a:rPr lang="en-US" sz="1900" dirty="0">
                <a:latin typeface="+mj-lt"/>
              </a:rPr>
              <a:t>until the evening, </a:t>
            </a:r>
            <a:r>
              <a:rPr lang="en-US" sz="1900" u="sng" dirty="0">
                <a:latin typeface="+mj-lt"/>
              </a:rPr>
              <a:t>he and the elders of Israel.</a:t>
            </a:r>
            <a:r>
              <a:rPr lang="en-US" sz="1900" dirty="0">
                <a:latin typeface="+mj-lt"/>
              </a:rPr>
              <a:t> And </a:t>
            </a:r>
            <a:r>
              <a:rPr lang="en-US" sz="1900" u="sng" dirty="0">
                <a:latin typeface="+mj-lt"/>
              </a:rPr>
              <a:t>they</a:t>
            </a:r>
            <a:r>
              <a:rPr lang="en-US" sz="1900" dirty="0">
                <a:latin typeface="+mj-lt"/>
              </a:rPr>
              <a:t> put dust on </a:t>
            </a:r>
            <a:r>
              <a:rPr lang="en-US" sz="1900" u="sng" dirty="0">
                <a:latin typeface="+mj-lt"/>
              </a:rPr>
              <a:t>their heads.</a:t>
            </a:r>
            <a:r>
              <a:rPr lang="en-US" sz="1900" dirty="0">
                <a:latin typeface="+mj-lt"/>
              </a:rPr>
              <a:t> (7) And</a:t>
            </a:r>
            <a:r>
              <a:rPr lang="en-US" sz="1900" u="sng" dirty="0">
                <a:latin typeface="+mj-lt"/>
              </a:rPr>
              <a:t> Joshua </a:t>
            </a:r>
            <a:r>
              <a:rPr lang="en-US" sz="1900" dirty="0">
                <a:latin typeface="+mj-lt"/>
              </a:rPr>
              <a:t>said, "Alas</a:t>
            </a:r>
            <a:r>
              <a:rPr lang="en-US" sz="1900" b="1" dirty="0">
                <a:latin typeface="+mj-lt"/>
              </a:rPr>
              <a:t>, O Lord GOD,</a:t>
            </a:r>
            <a:r>
              <a:rPr lang="en-US" sz="1900" dirty="0">
                <a:latin typeface="+mj-lt"/>
              </a:rPr>
              <a:t> why have </a:t>
            </a:r>
            <a:r>
              <a:rPr lang="en-US" sz="1900" b="1" dirty="0">
                <a:latin typeface="+mj-lt"/>
              </a:rPr>
              <a:t>you </a:t>
            </a:r>
            <a:r>
              <a:rPr lang="en-US" sz="1900" dirty="0">
                <a:latin typeface="+mj-lt"/>
              </a:rPr>
              <a:t>brought this </a:t>
            </a:r>
            <a:r>
              <a:rPr lang="en-US" sz="1900" u="sng" dirty="0">
                <a:latin typeface="+mj-lt"/>
              </a:rPr>
              <a:t>people</a:t>
            </a:r>
            <a:r>
              <a:rPr lang="en-US" sz="1900" dirty="0">
                <a:latin typeface="+mj-lt"/>
              </a:rPr>
              <a:t> over the Jordan at all, to give us into </a:t>
            </a:r>
            <a:r>
              <a:rPr lang="en-US" sz="1900" u="sng" dirty="0">
                <a:latin typeface="+mj-lt"/>
              </a:rPr>
              <a:t>the hands of the Amorites,</a:t>
            </a:r>
            <a:r>
              <a:rPr lang="en-US" sz="1900" dirty="0">
                <a:latin typeface="+mj-lt"/>
              </a:rPr>
              <a:t> to destroy </a:t>
            </a:r>
            <a:r>
              <a:rPr lang="en-US" sz="1900" u="sng" dirty="0">
                <a:latin typeface="+mj-lt"/>
              </a:rPr>
              <a:t>us?</a:t>
            </a:r>
            <a:r>
              <a:rPr lang="en-US" sz="1900" dirty="0">
                <a:latin typeface="+mj-lt"/>
              </a:rPr>
              <a:t> Would that </a:t>
            </a:r>
            <a:r>
              <a:rPr lang="en-US" sz="1900" u="sng" dirty="0">
                <a:latin typeface="+mj-lt"/>
              </a:rPr>
              <a:t>we </a:t>
            </a:r>
            <a:r>
              <a:rPr lang="en-US" sz="1900" dirty="0">
                <a:latin typeface="+mj-lt"/>
              </a:rPr>
              <a:t>had been content to dwell beyond the Jordan! (</a:t>
            </a:r>
            <a:r>
              <a:rPr lang="en-US" sz="1900" b="1" dirty="0">
                <a:latin typeface="+mj-lt"/>
              </a:rPr>
              <a:t>8) O Lord</a:t>
            </a:r>
            <a:r>
              <a:rPr lang="en-US" sz="1900" dirty="0">
                <a:latin typeface="+mj-lt"/>
              </a:rPr>
              <a:t>, what can I say, when</a:t>
            </a:r>
            <a:r>
              <a:rPr lang="en-US" sz="1900" u="sng" dirty="0">
                <a:latin typeface="+mj-lt"/>
              </a:rPr>
              <a:t> Israel </a:t>
            </a:r>
            <a:r>
              <a:rPr lang="en-US" sz="1900" dirty="0">
                <a:latin typeface="+mj-lt"/>
              </a:rPr>
              <a:t>has turned their backs before </a:t>
            </a:r>
            <a:r>
              <a:rPr lang="en-US" sz="1900" u="sng" dirty="0">
                <a:latin typeface="+mj-lt"/>
              </a:rPr>
              <a:t>their enemies!</a:t>
            </a:r>
            <a:r>
              <a:rPr lang="en-US" sz="1900" dirty="0">
                <a:latin typeface="+mj-lt"/>
              </a:rPr>
              <a:t> (9) For the </a:t>
            </a:r>
            <a:r>
              <a:rPr lang="en-US" sz="1900" u="sng" dirty="0">
                <a:latin typeface="+mj-lt"/>
              </a:rPr>
              <a:t>Canaanites and all the inhabitants of the land</a:t>
            </a:r>
            <a:r>
              <a:rPr lang="en-US" sz="1900" dirty="0">
                <a:latin typeface="+mj-lt"/>
              </a:rPr>
              <a:t> will hear of it and will surround us and cut off </a:t>
            </a:r>
            <a:r>
              <a:rPr lang="en-US" sz="1900" u="sng" dirty="0">
                <a:latin typeface="+mj-lt"/>
              </a:rPr>
              <a:t>our name </a:t>
            </a:r>
            <a:r>
              <a:rPr lang="en-US" sz="1900" dirty="0">
                <a:latin typeface="+mj-lt"/>
              </a:rPr>
              <a:t>from the earth. And what will you do for </a:t>
            </a:r>
            <a:r>
              <a:rPr lang="en-US" sz="1900" b="1" dirty="0">
                <a:latin typeface="+mj-lt"/>
              </a:rPr>
              <a:t>your great name?"</a:t>
            </a:r>
            <a:endParaRPr lang="en-US" sz="1900" dirty="0">
              <a:latin typeface="+mj-lt"/>
            </a:endParaRPr>
          </a:p>
        </p:txBody>
      </p:sp>
    </p:spTree>
    <p:extLst>
      <p:ext uri="{BB962C8B-B14F-4D97-AF65-F5344CB8AC3E}">
        <p14:creationId xmlns:p14="http://schemas.microsoft.com/office/powerpoint/2010/main" val="16173128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2" y="119743"/>
            <a:ext cx="8654143" cy="6574971"/>
          </a:xfrm>
        </p:spPr>
        <p:txBody>
          <a:bodyPr>
            <a:normAutofit fontScale="90000"/>
          </a:bodyPr>
          <a:lstStyle/>
          <a:p>
            <a:r>
              <a:rPr lang="en-US" sz="2400" dirty="0" smtClean="0"/>
              <a:t>	</a:t>
            </a:r>
            <a:br>
              <a:rPr lang="en-US" sz="2400" dirty="0" smtClean="0"/>
            </a:br>
            <a:r>
              <a:rPr lang="en-US" sz="2200" dirty="0"/>
              <a:t/>
            </a:r>
            <a:br>
              <a:rPr lang="en-US" sz="2200" dirty="0"/>
            </a:br>
            <a:r>
              <a:rPr lang="en-US" sz="2200" dirty="0" smtClean="0"/>
              <a:t>	</a:t>
            </a:r>
            <a:br>
              <a:rPr lang="en-US" sz="2200" dirty="0" smtClean="0"/>
            </a:br>
            <a:r>
              <a:rPr lang="en-US" sz="2200" dirty="0"/>
              <a:t>	</a:t>
            </a:r>
            <a:r>
              <a:rPr lang="en-US" sz="2200" dirty="0" smtClean="0"/>
              <a:t> </a:t>
            </a:r>
            <a:r>
              <a:rPr lang="en-US" sz="2200" dirty="0"/>
              <a:t>(10) </a:t>
            </a:r>
            <a:r>
              <a:rPr lang="en-US" sz="2200" b="1" dirty="0"/>
              <a:t>The Lord said</a:t>
            </a:r>
            <a:r>
              <a:rPr lang="en-US" sz="2200" dirty="0"/>
              <a:t> to </a:t>
            </a:r>
            <a:r>
              <a:rPr lang="en-US" sz="2200" u="sng" dirty="0"/>
              <a:t>Joshua,</a:t>
            </a:r>
            <a:r>
              <a:rPr lang="en-US" sz="2200" dirty="0"/>
              <a:t> "Get up! Why have you fallen on </a:t>
            </a:r>
            <a:r>
              <a:rPr lang="en-US" sz="2200" u="sng" dirty="0"/>
              <a:t>your face? (11) Israel</a:t>
            </a:r>
            <a:r>
              <a:rPr lang="en-US" sz="2200" dirty="0"/>
              <a:t> has sinned; they have transgressed </a:t>
            </a:r>
            <a:r>
              <a:rPr lang="en-US" sz="2200" b="1" dirty="0"/>
              <a:t>my covenant that I commanded</a:t>
            </a:r>
            <a:r>
              <a:rPr lang="en-US" sz="2200" dirty="0"/>
              <a:t> them;</a:t>
            </a:r>
            <a:r>
              <a:rPr lang="en-US" sz="2200" u="sng" dirty="0"/>
              <a:t> they</a:t>
            </a:r>
            <a:r>
              <a:rPr lang="en-US" sz="2200" dirty="0"/>
              <a:t> have taken some of the devoted things; </a:t>
            </a:r>
            <a:r>
              <a:rPr lang="en-US" sz="2200" u="sng" dirty="0"/>
              <a:t>they</a:t>
            </a:r>
            <a:r>
              <a:rPr lang="en-US" sz="2200" dirty="0"/>
              <a:t> have stolen and lied and put </a:t>
            </a:r>
            <a:r>
              <a:rPr lang="en-US" sz="2200" u="sng" dirty="0"/>
              <a:t>them</a:t>
            </a:r>
            <a:r>
              <a:rPr lang="en-US" sz="2200" dirty="0"/>
              <a:t> among their own belongings. (12) Therefore </a:t>
            </a:r>
            <a:r>
              <a:rPr lang="en-US" sz="2200" u="sng" dirty="0"/>
              <a:t>the people of Israel </a:t>
            </a:r>
            <a:r>
              <a:rPr lang="en-US" sz="2200" dirty="0"/>
              <a:t>cannot stand before </a:t>
            </a:r>
            <a:r>
              <a:rPr lang="en-US" sz="2200" u="sng" dirty="0"/>
              <a:t>their enemies.</a:t>
            </a:r>
            <a:r>
              <a:rPr lang="en-US" sz="2200" dirty="0"/>
              <a:t> They turn their backs before </a:t>
            </a:r>
            <a:r>
              <a:rPr lang="en-US" sz="2200" u="sng" dirty="0"/>
              <a:t>their enemies</a:t>
            </a:r>
            <a:r>
              <a:rPr lang="en-US" sz="2200" dirty="0"/>
              <a:t>, because </a:t>
            </a:r>
            <a:r>
              <a:rPr lang="en-US" sz="2200" u="sng" dirty="0"/>
              <a:t>they </a:t>
            </a:r>
            <a:r>
              <a:rPr lang="en-US" sz="2200" dirty="0"/>
              <a:t>have become devoted for destruction</a:t>
            </a:r>
            <a:r>
              <a:rPr lang="en-US" sz="2200" b="1" dirty="0"/>
              <a:t>. I will be with you no more</a:t>
            </a:r>
            <a:r>
              <a:rPr lang="en-US" sz="2200" dirty="0"/>
              <a:t>, unless you destroy the devoted things from among </a:t>
            </a:r>
            <a:r>
              <a:rPr lang="en-US" sz="2200" u="sng" dirty="0"/>
              <a:t>you. </a:t>
            </a:r>
            <a:r>
              <a:rPr lang="en-US" sz="2200" dirty="0"/>
              <a:t>(13) Get up! Consecrate </a:t>
            </a:r>
            <a:r>
              <a:rPr lang="en-US" sz="2200" u="sng" dirty="0"/>
              <a:t>the people</a:t>
            </a:r>
            <a:r>
              <a:rPr lang="en-US" sz="2200" dirty="0"/>
              <a:t> and say, 'Consecrate </a:t>
            </a:r>
            <a:r>
              <a:rPr lang="en-US" sz="2200" u="sng" dirty="0"/>
              <a:t>yourselves </a:t>
            </a:r>
            <a:r>
              <a:rPr lang="en-US" sz="2200" dirty="0"/>
              <a:t>for tomorrow; for </a:t>
            </a:r>
            <a:r>
              <a:rPr lang="en-US" sz="2200" b="1" dirty="0"/>
              <a:t>thus says the Lord, God of Israel</a:t>
            </a:r>
            <a:r>
              <a:rPr lang="en-US" sz="2200" dirty="0"/>
              <a:t>, "There are devoted things in </a:t>
            </a:r>
            <a:r>
              <a:rPr lang="en-US" sz="2200" u="sng" dirty="0"/>
              <a:t>your midst, O Israel. You</a:t>
            </a:r>
            <a:r>
              <a:rPr lang="en-US" sz="2200" dirty="0"/>
              <a:t> cannot stand before </a:t>
            </a:r>
            <a:r>
              <a:rPr lang="en-US" sz="2200" u="sng" dirty="0"/>
              <a:t>your enemies</a:t>
            </a:r>
            <a:r>
              <a:rPr lang="en-US" sz="2200" dirty="0"/>
              <a:t> until you take away the devoted things </a:t>
            </a:r>
            <a:r>
              <a:rPr lang="en-US" sz="2200" u="sng" dirty="0"/>
              <a:t>from among you."</a:t>
            </a:r>
            <a:r>
              <a:rPr lang="en-US" sz="2200" dirty="0"/>
              <a:t/>
            </a:r>
            <a:br>
              <a:rPr lang="en-US" sz="2200" dirty="0"/>
            </a:br>
            <a:r>
              <a:rPr lang="en-US" sz="2200" dirty="0"/>
              <a:t> </a:t>
            </a:r>
            <a:r>
              <a:rPr lang="en-US" sz="2200" dirty="0" smtClean="0"/>
              <a:t>	(</a:t>
            </a:r>
            <a:r>
              <a:rPr lang="en-US" sz="2200" dirty="0"/>
              <a:t>14) In the morning therefore </a:t>
            </a:r>
            <a:r>
              <a:rPr lang="en-US" sz="2200" u="sng" dirty="0"/>
              <a:t>you </a:t>
            </a:r>
            <a:r>
              <a:rPr lang="en-US" sz="2200" dirty="0"/>
              <a:t>shall be brought near by </a:t>
            </a:r>
            <a:r>
              <a:rPr lang="en-US" sz="2200" u="sng" dirty="0"/>
              <a:t>your tribes</a:t>
            </a:r>
            <a:r>
              <a:rPr lang="en-US" sz="2200" dirty="0"/>
              <a:t>. And </a:t>
            </a:r>
            <a:r>
              <a:rPr lang="en-US" sz="2200" u="sng" dirty="0"/>
              <a:t>the tribe that</a:t>
            </a:r>
            <a:r>
              <a:rPr lang="en-US" sz="2200" dirty="0"/>
              <a:t> </a:t>
            </a:r>
            <a:r>
              <a:rPr lang="en-US" sz="2200" b="1" dirty="0"/>
              <a:t>the Lord</a:t>
            </a:r>
            <a:r>
              <a:rPr lang="en-US" sz="2200" dirty="0"/>
              <a:t> takes by lot shall come near by </a:t>
            </a:r>
            <a:r>
              <a:rPr lang="en-US" sz="2200" u="sng" dirty="0"/>
              <a:t>clans. </a:t>
            </a:r>
            <a:r>
              <a:rPr lang="en-US" sz="2200" dirty="0"/>
              <a:t>And </a:t>
            </a:r>
            <a:r>
              <a:rPr lang="en-US" sz="2200" u="sng" dirty="0"/>
              <a:t>the clan</a:t>
            </a:r>
            <a:r>
              <a:rPr lang="en-US" sz="2200" dirty="0"/>
              <a:t> that </a:t>
            </a:r>
            <a:r>
              <a:rPr lang="en-US" sz="2200" b="1" dirty="0"/>
              <a:t>the Lord</a:t>
            </a:r>
            <a:r>
              <a:rPr lang="en-US" sz="2200" dirty="0"/>
              <a:t> takes shall come near b</a:t>
            </a:r>
            <a:r>
              <a:rPr lang="en-US" sz="2200" u="sng" dirty="0"/>
              <a:t>y households</a:t>
            </a:r>
            <a:r>
              <a:rPr lang="en-US" sz="2200" dirty="0"/>
              <a:t>. And </a:t>
            </a:r>
            <a:r>
              <a:rPr lang="en-US" sz="2200" u="sng" dirty="0"/>
              <a:t>the household</a:t>
            </a:r>
            <a:r>
              <a:rPr lang="en-US" sz="2200" dirty="0"/>
              <a:t> that </a:t>
            </a:r>
            <a:r>
              <a:rPr lang="en-US" sz="2200" b="1" dirty="0"/>
              <a:t>the Lord</a:t>
            </a:r>
            <a:r>
              <a:rPr lang="en-US" sz="2200" dirty="0"/>
              <a:t> takes shall come near </a:t>
            </a:r>
            <a:r>
              <a:rPr lang="en-US" sz="2200" u="sng" dirty="0"/>
              <a:t>man by man</a:t>
            </a:r>
            <a:r>
              <a:rPr lang="en-US" sz="2200" dirty="0"/>
              <a:t>. (15) And </a:t>
            </a:r>
            <a:r>
              <a:rPr lang="en-US" sz="2200" u="sng" dirty="0"/>
              <a:t>he who is taken</a:t>
            </a:r>
            <a:r>
              <a:rPr lang="en-US" sz="2200" dirty="0"/>
              <a:t> with the devoted things shall be burned with fire, </a:t>
            </a:r>
            <a:r>
              <a:rPr lang="en-US" sz="2200" u="sng" dirty="0"/>
              <a:t>he and all that he has,</a:t>
            </a:r>
            <a:r>
              <a:rPr lang="en-US" sz="2200" dirty="0"/>
              <a:t> because </a:t>
            </a:r>
            <a:r>
              <a:rPr lang="en-US" sz="2200" u="sng" dirty="0"/>
              <a:t>he has transgressed</a:t>
            </a:r>
            <a:r>
              <a:rPr lang="en-US" sz="2200" dirty="0"/>
              <a:t> </a:t>
            </a:r>
            <a:r>
              <a:rPr lang="en-US" sz="2200" b="1" dirty="0"/>
              <a:t>the covenant of the Lord,</a:t>
            </a:r>
            <a:r>
              <a:rPr lang="en-US" sz="2200" dirty="0"/>
              <a:t> and because </a:t>
            </a:r>
            <a:r>
              <a:rPr lang="en-US" sz="2200" u="sng" dirty="0"/>
              <a:t>he </a:t>
            </a:r>
            <a:r>
              <a:rPr lang="en-US" sz="2200" dirty="0"/>
              <a:t>has done an outrageous thing </a:t>
            </a:r>
            <a:r>
              <a:rPr lang="en-US" sz="2200" u="sng" dirty="0"/>
              <a:t>in Israel.'"</a:t>
            </a:r>
            <a:r>
              <a:rPr lang="en-US" sz="2200" dirty="0"/>
              <a:t> </a:t>
            </a:r>
            <a:br>
              <a:rPr lang="en-US" sz="2200" dirty="0"/>
            </a:br>
            <a:r>
              <a:rPr lang="en-US" sz="2200" dirty="0" smtClean="0"/>
              <a:t>	(</a:t>
            </a:r>
            <a:r>
              <a:rPr lang="en-US" sz="2200" dirty="0"/>
              <a:t>16) So </a:t>
            </a:r>
            <a:r>
              <a:rPr lang="en-US" sz="2200" u="sng" dirty="0"/>
              <a:t>Joshua </a:t>
            </a:r>
            <a:r>
              <a:rPr lang="en-US" sz="2200" dirty="0"/>
              <a:t>rose early in the morning and brought </a:t>
            </a:r>
            <a:r>
              <a:rPr lang="en-US" sz="2200" u="sng" dirty="0"/>
              <a:t>Israel near tribe by tribe, and the tribe of Judah</a:t>
            </a:r>
            <a:r>
              <a:rPr lang="en-US" sz="2200" dirty="0"/>
              <a:t> was taken. (17) And </a:t>
            </a:r>
            <a:r>
              <a:rPr lang="en-US" sz="2200" u="sng" dirty="0"/>
              <a:t>he </a:t>
            </a:r>
            <a:r>
              <a:rPr lang="en-US" sz="2200" dirty="0"/>
              <a:t>brought near </a:t>
            </a:r>
            <a:r>
              <a:rPr lang="en-US" sz="2200" u="sng" dirty="0"/>
              <a:t>the clans of Judah</a:t>
            </a:r>
            <a:r>
              <a:rPr lang="en-US" sz="2200" dirty="0"/>
              <a:t>, and the </a:t>
            </a:r>
            <a:r>
              <a:rPr lang="en-US" sz="2200" u="sng" dirty="0"/>
              <a:t>clan of the </a:t>
            </a:r>
            <a:r>
              <a:rPr lang="en-US" sz="2200" u="sng" dirty="0" err="1"/>
              <a:t>Zerahites</a:t>
            </a:r>
            <a:r>
              <a:rPr lang="en-US" sz="2200" dirty="0"/>
              <a:t> was taken. And he brought near</a:t>
            </a:r>
            <a:r>
              <a:rPr lang="en-US" sz="2200" u="sng" dirty="0"/>
              <a:t> the clan of the </a:t>
            </a:r>
            <a:r>
              <a:rPr lang="en-US" sz="2200" u="sng" dirty="0" err="1"/>
              <a:t>Zerahites</a:t>
            </a:r>
            <a:r>
              <a:rPr lang="en-US" sz="2200" u="sng" dirty="0"/>
              <a:t> man by man, and </a:t>
            </a:r>
            <a:r>
              <a:rPr lang="en-US" sz="2200" u="sng" dirty="0" err="1"/>
              <a:t>Zabdi</a:t>
            </a:r>
            <a:r>
              <a:rPr lang="en-US" sz="2200" u="sng" dirty="0"/>
              <a:t> was </a:t>
            </a:r>
            <a:r>
              <a:rPr lang="en-US" sz="2200" dirty="0"/>
              <a:t>taken. (18) And </a:t>
            </a:r>
            <a:r>
              <a:rPr lang="en-US" sz="2200" u="sng" dirty="0"/>
              <a:t>he</a:t>
            </a:r>
            <a:r>
              <a:rPr lang="en-US" sz="2200" dirty="0"/>
              <a:t> brought near </a:t>
            </a:r>
            <a:r>
              <a:rPr lang="en-US" sz="2200" u="sng" dirty="0"/>
              <a:t>his household man by man, and </a:t>
            </a:r>
            <a:r>
              <a:rPr lang="en-US" sz="2200" u="sng" dirty="0" err="1"/>
              <a:t>Achan</a:t>
            </a:r>
            <a:r>
              <a:rPr lang="en-US" sz="2200" u="sng" dirty="0"/>
              <a:t> the son of Carmi, son of </a:t>
            </a:r>
            <a:r>
              <a:rPr lang="en-US" sz="2200" u="sng" dirty="0" err="1"/>
              <a:t>Zabdi</a:t>
            </a:r>
            <a:r>
              <a:rPr lang="en-US" sz="2200" u="sng" dirty="0"/>
              <a:t>, son of </a:t>
            </a:r>
            <a:r>
              <a:rPr lang="en-US" sz="2200" u="sng" dirty="0" err="1"/>
              <a:t>Zerah</a:t>
            </a:r>
            <a:r>
              <a:rPr lang="en-US" sz="2200" u="sng" dirty="0"/>
              <a:t>, of the tribe of Judah, was taken.</a:t>
            </a:r>
            <a:r>
              <a:rPr lang="en-US" sz="2200" dirty="0"/>
              <a:t> </a:t>
            </a:r>
            <a:r>
              <a:rPr lang="en-US" sz="2000" dirty="0"/>
              <a:t/>
            </a:r>
            <a:br>
              <a:rPr lang="en-US" sz="2000" dirty="0"/>
            </a:br>
            <a:r>
              <a:rPr lang="en-US" sz="2000" dirty="0"/>
              <a:t/>
            </a:r>
            <a:br>
              <a:rPr lang="en-US" sz="2000" dirty="0"/>
            </a:br>
            <a:r>
              <a:rPr lang="en-US" sz="1800" dirty="0"/>
              <a:t/>
            </a:r>
            <a:br>
              <a:rPr lang="en-US" sz="1800" dirty="0"/>
            </a:br>
            <a:r>
              <a:rPr lang="en-US" sz="2200" dirty="0">
                <a:solidFill>
                  <a:prstClr val="black"/>
                </a:solidFill>
                <a:latin typeface="Calibri" panose="020F0502020204030204"/>
                <a:ea typeface="Calibri"/>
                <a:cs typeface="Times New Roman"/>
              </a:rPr>
              <a:t/>
            </a:r>
            <a:br>
              <a:rPr lang="en-US" sz="2200" dirty="0">
                <a:solidFill>
                  <a:prstClr val="black"/>
                </a:solidFill>
                <a:latin typeface="Calibri" panose="020F0502020204030204"/>
                <a:ea typeface="Calibri"/>
                <a:cs typeface="Times New Roman"/>
              </a:rPr>
            </a:br>
            <a:r>
              <a:rPr lang="en-US" sz="2400" dirty="0">
                <a:solidFill>
                  <a:prstClr val="black"/>
                </a:solidFill>
                <a:latin typeface="Calibri" panose="020F0502020204030204"/>
                <a:ea typeface="Calibri"/>
                <a:cs typeface="Times New Roman"/>
              </a:rPr>
              <a:t> </a:t>
            </a:r>
            <a:endParaRPr lang="en-US" sz="2000" dirty="0"/>
          </a:p>
        </p:txBody>
      </p:sp>
    </p:spTree>
    <p:extLst>
      <p:ext uri="{BB962C8B-B14F-4D97-AF65-F5344CB8AC3E}">
        <p14:creationId xmlns:p14="http://schemas.microsoft.com/office/powerpoint/2010/main" val="40569956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371" y="163286"/>
            <a:ext cx="8686800" cy="6477000"/>
          </a:xfrm>
        </p:spPr>
        <p:txBody>
          <a:bodyPr>
            <a:normAutofit/>
          </a:bodyPr>
          <a:lstStyle/>
          <a:p>
            <a:r>
              <a:rPr lang="en-US" sz="2000" dirty="0" smtClean="0"/>
              <a:t>	</a:t>
            </a:r>
            <a:r>
              <a:rPr lang="en-US" sz="2200" dirty="0"/>
              <a:t>(19) Then</a:t>
            </a:r>
            <a:r>
              <a:rPr lang="en-US" sz="2200" u="sng" dirty="0"/>
              <a:t> Joshua </a:t>
            </a:r>
            <a:r>
              <a:rPr lang="en-US" sz="2200" dirty="0"/>
              <a:t>said t</a:t>
            </a:r>
            <a:r>
              <a:rPr lang="en-US" sz="2200" u="sng" dirty="0"/>
              <a:t>o </a:t>
            </a:r>
            <a:r>
              <a:rPr lang="en-US" sz="2200" u="sng" dirty="0" err="1"/>
              <a:t>Achan</a:t>
            </a:r>
            <a:r>
              <a:rPr lang="en-US" sz="2200" u="sng" dirty="0"/>
              <a:t>, "My son, </a:t>
            </a:r>
            <a:r>
              <a:rPr lang="en-US" sz="2200" dirty="0"/>
              <a:t>give </a:t>
            </a:r>
            <a:r>
              <a:rPr lang="en-US" sz="2200" b="1" dirty="0"/>
              <a:t>glory to the Lord God of Israel and give praise to him. </a:t>
            </a:r>
            <a:r>
              <a:rPr lang="en-US" sz="2200" dirty="0"/>
              <a:t>And tell me now what </a:t>
            </a:r>
            <a:r>
              <a:rPr lang="en-US" sz="2200" u="sng" dirty="0"/>
              <a:t>you </a:t>
            </a:r>
            <a:r>
              <a:rPr lang="en-US" sz="2200" dirty="0"/>
              <a:t>have done; do not hide it from </a:t>
            </a:r>
            <a:r>
              <a:rPr lang="en-US" sz="2200" u="sng" dirty="0"/>
              <a:t>me."</a:t>
            </a:r>
            <a:r>
              <a:rPr lang="en-US" sz="2200" dirty="0"/>
              <a:t> (20) And </a:t>
            </a:r>
            <a:r>
              <a:rPr lang="en-US" sz="2200" u="sng" dirty="0" err="1"/>
              <a:t>Achan</a:t>
            </a:r>
            <a:r>
              <a:rPr lang="en-US" sz="2200" u="sng" dirty="0"/>
              <a:t> answered Joshua</a:t>
            </a:r>
            <a:r>
              <a:rPr lang="en-US" sz="2200" dirty="0"/>
              <a:t>, "Truly I have sinned </a:t>
            </a:r>
            <a:r>
              <a:rPr lang="en-US" sz="2200" b="1" dirty="0"/>
              <a:t>against the Lord God of Israel, </a:t>
            </a:r>
            <a:r>
              <a:rPr lang="en-US" sz="2200" dirty="0"/>
              <a:t>and this is what </a:t>
            </a:r>
            <a:r>
              <a:rPr lang="en-US" sz="2200" u="sng" dirty="0"/>
              <a:t>I did</a:t>
            </a:r>
            <a:r>
              <a:rPr lang="en-US" sz="2200" dirty="0"/>
              <a:t>: (21) when I saw among the spoil a beautiful cloak from Shinar, and 200 shekels of silver, and a bar of gold weighing 50 shekels, then I coveted them and took them. And see, they are hidden in the earth inside my tent, with the silver underneath."</a:t>
            </a:r>
            <a:br>
              <a:rPr lang="en-US" sz="2200" dirty="0"/>
            </a:br>
            <a:r>
              <a:rPr lang="en-US" sz="2200" dirty="0"/>
              <a:t> </a:t>
            </a:r>
            <a:r>
              <a:rPr lang="en-US" sz="2200" dirty="0" smtClean="0"/>
              <a:t>	(</a:t>
            </a:r>
            <a:r>
              <a:rPr lang="en-US" sz="2200" dirty="0"/>
              <a:t>22) So</a:t>
            </a:r>
            <a:r>
              <a:rPr lang="en-US" sz="2200" u="sng" dirty="0"/>
              <a:t> Joshua</a:t>
            </a:r>
            <a:r>
              <a:rPr lang="en-US" sz="2200" dirty="0"/>
              <a:t> sent </a:t>
            </a:r>
            <a:r>
              <a:rPr lang="en-US" sz="2200" u="sng" dirty="0"/>
              <a:t>messengers,</a:t>
            </a:r>
            <a:r>
              <a:rPr lang="en-US" sz="2200" dirty="0"/>
              <a:t> and they ran to the tent; and behold, it was hidden in his tent with the silver underneath. (23) And </a:t>
            </a:r>
            <a:r>
              <a:rPr lang="en-US" sz="2200" u="sng" dirty="0"/>
              <a:t>they</a:t>
            </a:r>
            <a:r>
              <a:rPr lang="en-US" sz="2200" dirty="0"/>
              <a:t> took them out of the tent and brought them to </a:t>
            </a:r>
            <a:r>
              <a:rPr lang="en-US" sz="2200" u="sng" dirty="0"/>
              <a:t>Joshua and to all the people of Israel</a:t>
            </a:r>
            <a:r>
              <a:rPr lang="en-US" sz="2200" dirty="0"/>
              <a:t>. And they laid them down </a:t>
            </a:r>
            <a:r>
              <a:rPr lang="en-US" sz="2200" b="1" dirty="0"/>
              <a:t>before the Lord. (</a:t>
            </a:r>
            <a:r>
              <a:rPr lang="en-US" sz="2200" dirty="0"/>
              <a:t>24) And </a:t>
            </a:r>
            <a:r>
              <a:rPr lang="en-US" sz="2200" u="sng" dirty="0"/>
              <a:t>Joshua and all Israel</a:t>
            </a:r>
            <a:r>
              <a:rPr lang="en-US" sz="2200" dirty="0"/>
              <a:t> with him took</a:t>
            </a:r>
            <a:r>
              <a:rPr lang="en-US" sz="2200" u="sng" dirty="0"/>
              <a:t> </a:t>
            </a:r>
            <a:r>
              <a:rPr lang="en-US" sz="2200" u="sng" dirty="0" err="1"/>
              <a:t>Achan</a:t>
            </a:r>
            <a:r>
              <a:rPr lang="en-US" sz="2200" u="sng" dirty="0"/>
              <a:t> the son of </a:t>
            </a:r>
            <a:r>
              <a:rPr lang="en-US" sz="2200" u="sng" dirty="0" err="1"/>
              <a:t>Zerah</a:t>
            </a:r>
            <a:r>
              <a:rPr lang="en-US" sz="2200" u="sng" dirty="0"/>
              <a:t>, </a:t>
            </a:r>
            <a:r>
              <a:rPr lang="en-US" sz="2200" dirty="0"/>
              <a:t>and the silver and the cloak and the bar of gold, and </a:t>
            </a:r>
            <a:r>
              <a:rPr lang="en-US" sz="2200" u="sng" dirty="0"/>
              <a:t>his sons and daughters</a:t>
            </a:r>
            <a:r>
              <a:rPr lang="en-US" sz="2200" dirty="0"/>
              <a:t> and his oxen and donkeys and sheep and his tent and all that he had. And they brought them up to the Valley of </a:t>
            </a:r>
            <a:r>
              <a:rPr lang="en-US" sz="2200" dirty="0" err="1"/>
              <a:t>Achor</a:t>
            </a:r>
            <a:r>
              <a:rPr lang="en-US" sz="2200" dirty="0"/>
              <a:t>.</a:t>
            </a:r>
            <a:br>
              <a:rPr lang="en-US" sz="2200" dirty="0"/>
            </a:br>
            <a:r>
              <a:rPr lang="en-US" sz="2200" dirty="0" smtClean="0"/>
              <a:t>	 </a:t>
            </a:r>
            <a:r>
              <a:rPr lang="en-US" sz="2200" dirty="0"/>
              <a:t>(25) And</a:t>
            </a:r>
            <a:r>
              <a:rPr lang="en-US" sz="2200" u="sng" dirty="0"/>
              <a:t> Joshua </a:t>
            </a:r>
            <a:r>
              <a:rPr lang="en-US" sz="2200" dirty="0"/>
              <a:t>said, "Why did </a:t>
            </a:r>
            <a:r>
              <a:rPr lang="en-US" sz="2200" u="sng" dirty="0"/>
              <a:t>you </a:t>
            </a:r>
            <a:r>
              <a:rPr lang="en-US" sz="2200" dirty="0"/>
              <a:t>bring trouble </a:t>
            </a:r>
            <a:r>
              <a:rPr lang="en-US" sz="2200" u="sng" dirty="0"/>
              <a:t>on us</a:t>
            </a:r>
            <a:r>
              <a:rPr lang="en-US" sz="2200" dirty="0"/>
              <a:t>? </a:t>
            </a:r>
            <a:r>
              <a:rPr lang="en-US" sz="2200" b="1" dirty="0"/>
              <a:t>The Lord brings trouble on you today."</a:t>
            </a:r>
            <a:r>
              <a:rPr lang="en-US" sz="2200" dirty="0"/>
              <a:t> And </a:t>
            </a:r>
            <a:r>
              <a:rPr lang="en-US" sz="2200" u="sng" dirty="0"/>
              <a:t>all Israel</a:t>
            </a:r>
            <a:r>
              <a:rPr lang="en-US" sz="2200" dirty="0"/>
              <a:t> stoned </a:t>
            </a:r>
            <a:r>
              <a:rPr lang="en-US" sz="2200" u="sng" dirty="0"/>
              <a:t>him </a:t>
            </a:r>
            <a:r>
              <a:rPr lang="en-US" sz="2200" dirty="0"/>
              <a:t>with stones. They burned </a:t>
            </a:r>
            <a:r>
              <a:rPr lang="en-US" sz="2200" u="sng" dirty="0"/>
              <a:t>them</a:t>
            </a:r>
            <a:r>
              <a:rPr lang="en-US" sz="2200" dirty="0"/>
              <a:t> with fire and stoned </a:t>
            </a:r>
            <a:r>
              <a:rPr lang="en-US" sz="2200" u="sng" dirty="0"/>
              <a:t>them </a:t>
            </a:r>
            <a:r>
              <a:rPr lang="en-US" sz="2200" dirty="0"/>
              <a:t>with stones. (26) And they raised over </a:t>
            </a:r>
            <a:r>
              <a:rPr lang="en-US" sz="2200" u="sng" dirty="0"/>
              <a:t>him</a:t>
            </a:r>
            <a:r>
              <a:rPr lang="en-US" sz="2200" dirty="0"/>
              <a:t> a great heap of stones that remains to this day. Then </a:t>
            </a:r>
            <a:r>
              <a:rPr lang="en-US" sz="2200" b="1" dirty="0"/>
              <a:t>the Lord turned from his burning anger.</a:t>
            </a:r>
            <a:r>
              <a:rPr lang="en-US" sz="2200" dirty="0"/>
              <a:t> Therefore, to this day </a:t>
            </a:r>
            <a:r>
              <a:rPr lang="en-US" sz="2200" u="sng" dirty="0"/>
              <a:t>the name of that place is called the Valley of </a:t>
            </a:r>
            <a:r>
              <a:rPr lang="en-US" sz="2200" u="sng" dirty="0" err="1"/>
              <a:t>Achor</a:t>
            </a:r>
            <a:r>
              <a:rPr lang="en-US" sz="2200" u="sng" dirty="0"/>
              <a:t>.</a:t>
            </a:r>
            <a:endParaRPr lang="en-US" sz="2200" dirty="0"/>
          </a:p>
        </p:txBody>
      </p:sp>
    </p:spTree>
    <p:extLst>
      <p:ext uri="{BB962C8B-B14F-4D97-AF65-F5344CB8AC3E}">
        <p14:creationId xmlns:p14="http://schemas.microsoft.com/office/powerpoint/2010/main" val="22132283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http://www.waynestiles.com/images/beitzelmap3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153" y="813254"/>
            <a:ext cx="8833694" cy="496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0561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http://2.bp.blogspot.com/-FmQky5c7Xcs/UbHgB7dbFYI/AAAAAAAACDQ/0O-fPZkQgDk/s1600/Capture1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5940" y="365126"/>
            <a:ext cx="8072119" cy="5785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194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descr="http://www.biblearchaeology.org/image.axd?picture=picture-%235-Beth-Ave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5620" y="473983"/>
            <a:ext cx="8659875" cy="5709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4447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descr="http://mudpreacher.wordpress.com/files/2009/06/joshua-reacted-to-defeat-of-ai1.jpg?w=3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0792" y="919050"/>
            <a:ext cx="7026693" cy="456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061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mudpreacher.files.wordpress.com/2009/05/crossing-the-river-jord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54" y="766761"/>
            <a:ext cx="8936492" cy="5361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8197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descr="http://www.godsacres.org/img.Ach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279" y="797492"/>
            <a:ext cx="8624688" cy="4928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8034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mybiblicalstudy.weebly.com/uploads/1/2/7/1/12717041/8155814.png?9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8858250" cy="664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5906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94164" y="1978025"/>
            <a:ext cx="23018919" cy="11918196"/>
          </a:xfrm>
        </p:spPr>
        <p:txBody>
          <a:bodyPr/>
          <a:lstStyle/>
          <a:p>
            <a:endParaRPr lang="en-US" dirty="0"/>
          </a:p>
        </p:txBody>
      </p:sp>
      <p:pic>
        <p:nvPicPr>
          <p:cNvPr id="1026" name="Picture 1" descr="http://3.bp.blogspot.com/-z_hIsEZcn5Q/UzhBJ3SvV8I/AAAAAAAAAdU/jqpKrlX8dys/s1600/achan_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893" y="0"/>
            <a:ext cx="6071057" cy="6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0336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christianimagesource.com/achans_sin__image_8_sjpg89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94828" y="146615"/>
            <a:ext cx="5154343" cy="6711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0661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www.pitts.emory.edu/woodcuts/1700MartAV1/0002882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229" y="261257"/>
            <a:ext cx="8973771" cy="625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3102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bibleencyclopedia.com/picturesjpeg/Ppl_stoning_Achan_and_family_1130-22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76555" y="365126"/>
            <a:ext cx="4390889" cy="6388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6641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revonator.files.wordpress.com/2013/04/stone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0699" y="519340"/>
            <a:ext cx="8482602" cy="5652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5754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upload.wikimedia.org/wikipedia/commons/3/3b/Fra_Angelico_00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1477" y="1192440"/>
            <a:ext cx="8981046" cy="4402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9868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images.metmuseum.org/CRDImages/md/web-large/cdi24-144-4s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2143" y="365126"/>
            <a:ext cx="8663604" cy="6151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6340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http://www.jesuit.org.sg/graphics/prayer/homilies/coming-christ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650" y="192767"/>
            <a:ext cx="8654748" cy="6491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5035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descr="http://www.ebdweb.com.br/imagens/gilga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14" y="133254"/>
            <a:ext cx="8793432" cy="632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6968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https://s-media-cache-ak0.pinimg.com/736x/e8/b7/c0/e8b7c0fbbf394daa389651913216e84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0540" y="600868"/>
            <a:ext cx="8782920" cy="584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0357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8343" y="0"/>
            <a:ext cx="8719457" cy="369332"/>
          </a:xfrm>
          <a:prstGeom prst="rect">
            <a:avLst/>
          </a:prstGeom>
          <a:noFill/>
        </p:spPr>
        <p:txBody>
          <a:bodyPr wrap="square" rtlCol="0">
            <a:spAutoFit/>
          </a:bodyPr>
          <a:lstStyle/>
          <a:p>
            <a:r>
              <a:rPr lang="en-US" dirty="0"/>
              <a:t> </a:t>
            </a:r>
            <a:endParaRPr lang="en-US" dirty="0" smtClean="0"/>
          </a:p>
        </p:txBody>
      </p:sp>
      <p:sp>
        <p:nvSpPr>
          <p:cNvPr id="2" name="TextBox 1"/>
          <p:cNvSpPr txBox="1"/>
          <p:nvPr/>
        </p:nvSpPr>
        <p:spPr>
          <a:xfrm>
            <a:off x="174666" y="184666"/>
            <a:ext cx="8738755" cy="6186309"/>
          </a:xfrm>
          <a:prstGeom prst="rect">
            <a:avLst/>
          </a:prstGeom>
          <a:noFill/>
        </p:spPr>
        <p:txBody>
          <a:bodyPr wrap="square" rtlCol="0">
            <a:spAutoFit/>
          </a:bodyPr>
          <a:lstStyle/>
          <a:p>
            <a:r>
              <a:rPr lang="en-US" sz="2200" b="1" u="sng" dirty="0"/>
              <a:t>B. STUDY </a:t>
            </a:r>
            <a:r>
              <a:rPr lang="en-US" sz="2200" b="1" u="sng" dirty="0" smtClean="0"/>
              <a:t>NOTES</a:t>
            </a:r>
          </a:p>
          <a:p>
            <a:endParaRPr lang="en-US" sz="2200" dirty="0"/>
          </a:p>
          <a:p>
            <a:r>
              <a:rPr lang="en-US" sz="2200" dirty="0"/>
              <a:t>1. To understand this tragic account is to realize that all Israel was one corporate body, and the actions of </a:t>
            </a:r>
            <a:r>
              <a:rPr lang="en-US" sz="2200" dirty="0" smtClean="0"/>
              <a:t>a </a:t>
            </a:r>
            <a:r>
              <a:rPr lang="en-US" sz="2200" dirty="0"/>
              <a:t>one man spoiled the whole body. </a:t>
            </a:r>
            <a:r>
              <a:rPr lang="en-US" sz="2200" dirty="0" err="1"/>
              <a:t>Achan</a:t>
            </a:r>
            <a:r>
              <a:rPr lang="en-US" sz="2200" dirty="0"/>
              <a:t> brought reproach on all Israel, even upon the 3000 fighting men. </a:t>
            </a:r>
          </a:p>
          <a:p>
            <a:r>
              <a:rPr lang="en-US" sz="2200" dirty="0"/>
              <a:t>           </a:t>
            </a:r>
            <a:r>
              <a:rPr lang="en-US" sz="2200" dirty="0" smtClean="0"/>
              <a:t>               </a:t>
            </a:r>
            <a:r>
              <a:rPr lang="en-US" sz="2200" dirty="0"/>
              <a:t>(Note: the sin of one man –ADAM,  </a:t>
            </a:r>
            <a:endParaRPr lang="en-US" sz="2200" dirty="0" smtClean="0"/>
          </a:p>
          <a:p>
            <a:r>
              <a:rPr lang="en-US" sz="2200" dirty="0"/>
              <a:t> </a:t>
            </a:r>
            <a:r>
              <a:rPr lang="en-US" sz="2200" dirty="0" smtClean="0"/>
              <a:t>      </a:t>
            </a:r>
            <a:r>
              <a:rPr lang="en-US" sz="2200" dirty="0"/>
              <a:t>the sin of one man – ACHAN, both brought bad consequences,            </a:t>
            </a:r>
            <a:endParaRPr lang="en-US" sz="2200" dirty="0" smtClean="0"/>
          </a:p>
          <a:p>
            <a:r>
              <a:rPr lang="en-US" sz="2200" dirty="0" smtClean="0"/>
              <a:t>     </a:t>
            </a:r>
            <a:r>
              <a:rPr lang="en-US" sz="2200" dirty="0"/>
              <a:t>the righteousness of the one man NEW ADAM/JESUS CHRIST </a:t>
            </a:r>
            <a:endParaRPr lang="en-US" sz="2200" dirty="0" smtClean="0"/>
          </a:p>
          <a:p>
            <a:r>
              <a:rPr lang="en-US" sz="2200" dirty="0"/>
              <a:t> </a:t>
            </a:r>
            <a:r>
              <a:rPr lang="en-US" sz="2200" dirty="0" smtClean="0"/>
              <a:t>                – </a:t>
            </a:r>
            <a:r>
              <a:rPr lang="en-US" sz="2200" dirty="0"/>
              <a:t>brought good consequences </a:t>
            </a:r>
            <a:r>
              <a:rPr lang="en-US" sz="2200" b="1" dirty="0"/>
              <a:t>(Rom 5:12-21)</a:t>
            </a:r>
            <a:endParaRPr lang="en-US" sz="2200" dirty="0"/>
          </a:p>
          <a:p>
            <a:r>
              <a:rPr lang="en-US" sz="2200" dirty="0"/>
              <a:t> </a:t>
            </a:r>
          </a:p>
          <a:p>
            <a:r>
              <a:rPr lang="en-US" sz="2200" dirty="0"/>
              <a:t>2. Ai = “the ruin”, 2 miles east of Bethel;  Beth </a:t>
            </a:r>
            <a:r>
              <a:rPr lang="en-US" sz="2200" dirty="0" err="1"/>
              <a:t>Aven</a:t>
            </a:r>
            <a:r>
              <a:rPr lang="en-US" sz="2200" dirty="0"/>
              <a:t> = “house of wickedness” because of its pagan shrines </a:t>
            </a:r>
            <a:r>
              <a:rPr lang="en-US" sz="2200" b="1" dirty="0" smtClean="0"/>
              <a:t>(</a:t>
            </a:r>
            <a:r>
              <a:rPr lang="en-US" sz="2200" b="1" dirty="0"/>
              <a:t>1 Sam 13:5;  Hos 4:15;  Am 5:5</a:t>
            </a:r>
            <a:r>
              <a:rPr lang="en-US" sz="2200" b="1" dirty="0" smtClean="0"/>
              <a:t>)</a:t>
            </a:r>
          </a:p>
          <a:p>
            <a:endParaRPr lang="en-US" sz="2200" dirty="0"/>
          </a:p>
          <a:p>
            <a:r>
              <a:rPr lang="en-US" sz="2200" dirty="0"/>
              <a:t>3. Joshua tore his clothes = a sign of distress and deep dismay </a:t>
            </a:r>
            <a:r>
              <a:rPr lang="en-US" sz="2200" b="1" dirty="0"/>
              <a:t>(Gen 37:29-34;   44:13;   </a:t>
            </a:r>
            <a:r>
              <a:rPr lang="en-US" sz="2200" b="1" dirty="0" err="1"/>
              <a:t>Jdg</a:t>
            </a:r>
            <a:r>
              <a:rPr lang="en-US" sz="2200" b="1" dirty="0"/>
              <a:t> 11:35). </a:t>
            </a:r>
            <a:r>
              <a:rPr lang="en-US" sz="2200" dirty="0"/>
              <a:t>With this defeat of the army and without God’s help, the whole process of conquering the promised land would fail, God would be mocked by the pagan nations and they would join together to destroy Israel.</a:t>
            </a:r>
          </a:p>
        </p:txBody>
      </p:sp>
    </p:spTree>
    <p:extLst>
      <p:ext uri="{BB962C8B-B14F-4D97-AF65-F5344CB8AC3E}">
        <p14:creationId xmlns:p14="http://schemas.microsoft.com/office/powerpoint/2010/main" val="29596341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255" y="93518"/>
            <a:ext cx="8759536" cy="369332"/>
          </a:xfrm>
          <a:prstGeom prst="rect">
            <a:avLst/>
          </a:prstGeom>
          <a:noFill/>
        </p:spPr>
        <p:txBody>
          <a:bodyPr wrap="square" rtlCol="0">
            <a:spAutoFit/>
          </a:bodyPr>
          <a:lstStyle/>
          <a:p>
            <a:endParaRPr lang="en-US" dirty="0"/>
          </a:p>
        </p:txBody>
      </p:sp>
      <p:sp>
        <p:nvSpPr>
          <p:cNvPr id="8" name="Title 7"/>
          <p:cNvSpPr>
            <a:spLocks noGrp="1"/>
          </p:cNvSpPr>
          <p:nvPr>
            <p:ph type="title"/>
          </p:nvPr>
        </p:nvSpPr>
        <p:spPr>
          <a:xfrm>
            <a:off x="315686" y="93518"/>
            <a:ext cx="8610105" cy="6252853"/>
          </a:xfrm>
        </p:spPr>
        <p:txBody>
          <a:bodyPr>
            <a:normAutofit fontScale="90000"/>
          </a:bodyPr>
          <a:lstStyle/>
          <a:p>
            <a:r>
              <a:rPr lang="en-US" sz="2700" dirty="0" smtClean="0"/>
              <a:t/>
            </a:r>
            <a:br>
              <a:rPr lang="en-US" sz="2700" dirty="0" smtClean="0"/>
            </a:br>
            <a:r>
              <a:rPr lang="en-US" sz="2700" dirty="0" smtClean="0"/>
              <a:t/>
            </a:r>
            <a:br>
              <a:rPr lang="en-US" sz="2700" dirty="0" smtClean="0"/>
            </a:br>
            <a:r>
              <a:rPr lang="en-US" sz="2200" dirty="0" smtClean="0"/>
              <a:t>4</a:t>
            </a:r>
            <a:r>
              <a:rPr lang="en-US" sz="2200" dirty="0"/>
              <a:t>. God’s own great name = who He is and what He does as the “GREAT I AM.” </a:t>
            </a:r>
            <a:r>
              <a:rPr lang="en-US" sz="2200" dirty="0" smtClean="0"/>
              <a:t/>
            </a:r>
            <a:br>
              <a:rPr lang="en-US" sz="2200" dirty="0" smtClean="0"/>
            </a:br>
            <a:r>
              <a:rPr lang="en-US" sz="2200" dirty="0" smtClean="0"/>
              <a:t> </a:t>
            </a:r>
            <a:r>
              <a:rPr lang="en-US" sz="2200" b="1" dirty="0"/>
              <a:t>(Nu 14:13-16;   Dt 9:28,29</a:t>
            </a:r>
            <a:r>
              <a:rPr lang="en-US" sz="2200" b="1" dirty="0" smtClean="0"/>
              <a:t>)</a:t>
            </a:r>
            <a:br>
              <a:rPr lang="en-US" sz="2200" b="1" dirty="0" smtClean="0"/>
            </a:br>
            <a:r>
              <a:rPr lang="en-US" sz="2200" dirty="0"/>
              <a:t/>
            </a:r>
            <a:br>
              <a:rPr lang="en-US" sz="2200" dirty="0"/>
            </a:br>
            <a:r>
              <a:rPr lang="en-US" sz="2200" dirty="0"/>
              <a:t>5. Violating God’s covenant is the main offense = not being true to the Lord’s command, by taking some of </a:t>
            </a:r>
            <a:r>
              <a:rPr lang="en-US" sz="2200" dirty="0" smtClean="0"/>
              <a:t>the </a:t>
            </a:r>
            <a:r>
              <a:rPr lang="en-US" sz="2200" dirty="0"/>
              <a:t>devoted things for selfish gain rather than be used to support the tabernacle service of God</a:t>
            </a:r>
            <a:r>
              <a:rPr lang="en-US" sz="2200" dirty="0" smtClean="0"/>
              <a:t>.</a:t>
            </a:r>
            <a:br>
              <a:rPr lang="en-US" sz="2200" dirty="0" smtClean="0"/>
            </a:br>
            <a:r>
              <a:rPr lang="en-US" sz="2200" dirty="0"/>
              <a:t/>
            </a:r>
            <a:br>
              <a:rPr lang="en-US" sz="2200" dirty="0"/>
            </a:br>
            <a:r>
              <a:rPr lang="en-US" sz="2200" dirty="0"/>
              <a:t>6. Consecrate yourselves = prepare to stand before God through repentance, faith and obedience.</a:t>
            </a:r>
            <a:br>
              <a:rPr lang="en-US" sz="2200" dirty="0"/>
            </a:br>
            <a:r>
              <a:rPr lang="en-US" sz="2200" b="1" dirty="0" smtClean="0"/>
              <a:t> </a:t>
            </a:r>
            <a:r>
              <a:rPr lang="en-US" sz="2200" b="1" dirty="0"/>
              <a:t>(Lev 11:44,45; 19:2;   Mt 5:48;   Rom 12:1,2;   Gal 1:3-5;   1 Pet 1:13-16)</a:t>
            </a:r>
            <a:r>
              <a:rPr lang="en-US" sz="2200" dirty="0"/>
              <a:t/>
            </a:r>
            <a:br>
              <a:rPr lang="en-US" sz="2200" dirty="0"/>
            </a:br>
            <a:r>
              <a:rPr lang="en-US" sz="2200" dirty="0"/>
              <a:t> </a:t>
            </a:r>
            <a:br>
              <a:rPr lang="en-US" sz="2200" dirty="0"/>
            </a:br>
            <a:r>
              <a:rPr lang="en-US" sz="2200" dirty="0"/>
              <a:t>7. The lots are guided by God to get to the offending </a:t>
            </a:r>
            <a:r>
              <a:rPr lang="en-US" sz="2200" dirty="0" smtClean="0"/>
              <a:t>person                                                         </a:t>
            </a:r>
            <a:br>
              <a:rPr lang="en-US" sz="2200" dirty="0" smtClean="0"/>
            </a:br>
            <a:r>
              <a:rPr lang="en-US" sz="2200" dirty="0"/>
              <a:t> </a:t>
            </a:r>
            <a:r>
              <a:rPr lang="en-US" sz="2200" dirty="0" smtClean="0"/>
              <a:t>     (</a:t>
            </a:r>
            <a:r>
              <a:rPr lang="en-US" sz="2200" dirty="0"/>
              <a:t>Perhaps the </a:t>
            </a:r>
            <a:r>
              <a:rPr lang="en-US" sz="2200" dirty="0" err="1"/>
              <a:t>Urim</a:t>
            </a:r>
            <a:r>
              <a:rPr lang="en-US" sz="2200" dirty="0"/>
              <a:t> and </a:t>
            </a:r>
            <a:r>
              <a:rPr lang="en-US" sz="2200" dirty="0" err="1"/>
              <a:t>Thummin</a:t>
            </a:r>
            <a:r>
              <a:rPr lang="en-US" sz="2200" dirty="0"/>
              <a:t> from the ephod of the high priest)                              </a:t>
            </a:r>
            <a:r>
              <a:rPr lang="en-US" sz="2200" dirty="0" smtClean="0"/>
              <a:t/>
            </a:r>
            <a:br>
              <a:rPr lang="en-US" sz="2200" dirty="0" smtClean="0"/>
            </a:br>
            <a:r>
              <a:rPr lang="en-US" sz="2200" dirty="0"/>
              <a:t> </a:t>
            </a:r>
            <a:r>
              <a:rPr lang="en-US" sz="2200" dirty="0" smtClean="0"/>
              <a:t>                               </a:t>
            </a:r>
            <a:r>
              <a:rPr lang="en-US" sz="2200" b="1" dirty="0"/>
              <a:t>(Ex 28:30;  1 Sam 2:28; 14:39-42)                                                                                                                              </a:t>
            </a:r>
            <a:r>
              <a:rPr lang="en-US" sz="2200" dirty="0"/>
              <a:t/>
            </a:r>
            <a:br>
              <a:rPr lang="en-US" sz="2200" dirty="0"/>
            </a:br>
            <a:r>
              <a:rPr lang="en-US" sz="2200" b="1" dirty="0"/>
              <a:t>         </a:t>
            </a:r>
            <a:r>
              <a:rPr lang="en-US" sz="2200" dirty="0" smtClean="0"/>
              <a:t>(</a:t>
            </a:r>
            <a:r>
              <a:rPr lang="en-US" sz="2200" dirty="0"/>
              <a:t>This was the line of Judah – the Messianic line – had to be kept pure</a:t>
            </a:r>
            <a:r>
              <a:rPr lang="en-US" sz="2200" dirty="0" smtClean="0"/>
              <a:t>)</a:t>
            </a:r>
            <a:br>
              <a:rPr lang="en-US" sz="2200" dirty="0" smtClean="0"/>
            </a:br>
            <a:r>
              <a:rPr lang="en-US" sz="2200" dirty="0"/>
              <a:t/>
            </a:r>
            <a:br>
              <a:rPr lang="en-US" sz="2200" dirty="0"/>
            </a:br>
            <a:r>
              <a:rPr lang="en-US" sz="2200" dirty="0"/>
              <a:t>8. Disgraceful thing – outrage – folly against the Lord </a:t>
            </a:r>
            <a:r>
              <a:rPr lang="en-US" sz="2200" dirty="0" smtClean="0"/>
              <a:t>Himself</a:t>
            </a:r>
            <a:br>
              <a:rPr lang="en-US" sz="2200" dirty="0" smtClean="0"/>
            </a:br>
            <a:r>
              <a:rPr lang="en-US" sz="2200" dirty="0"/>
              <a:t> </a:t>
            </a:r>
            <a:r>
              <a:rPr lang="en-US" sz="2200" dirty="0" smtClean="0"/>
              <a:t>                          </a:t>
            </a:r>
            <a:r>
              <a:rPr lang="en-US" sz="2200" b="1" dirty="0"/>
              <a:t>(Dt 22:21;  </a:t>
            </a:r>
            <a:r>
              <a:rPr lang="en-US" sz="2200" b="1" dirty="0" err="1"/>
              <a:t>Jdg</a:t>
            </a:r>
            <a:r>
              <a:rPr lang="en-US" sz="2200" b="1" dirty="0"/>
              <a:t> 19:23,24;  20:6,10;  2 Sam 13:12</a:t>
            </a:r>
            <a:r>
              <a:rPr lang="en-US" sz="2200" b="1" dirty="0" smtClean="0"/>
              <a:t>)</a:t>
            </a:r>
            <a:br>
              <a:rPr lang="en-US" sz="2200" b="1" dirty="0" smtClean="0"/>
            </a:br>
            <a:r>
              <a:rPr lang="en-US" sz="2200" dirty="0"/>
              <a:t/>
            </a:r>
            <a:br>
              <a:rPr lang="en-US" sz="2200" dirty="0"/>
            </a:br>
            <a:r>
              <a:rPr lang="en-US" sz="2200" dirty="0"/>
              <a:t>9. </a:t>
            </a:r>
            <a:r>
              <a:rPr lang="en-US" sz="2200" dirty="0" err="1"/>
              <a:t>Achan</a:t>
            </a:r>
            <a:r>
              <a:rPr lang="en-US" sz="2200" dirty="0"/>
              <a:t> took very valuable property: a robe from Babylonia, 200 shekels (5 lbs.) of silver, gold wedge </a:t>
            </a:r>
            <a:r>
              <a:rPr lang="en-US" sz="2200" dirty="0" smtClean="0"/>
              <a:t>weighing </a:t>
            </a:r>
            <a:r>
              <a:rPr lang="en-US" sz="2200" dirty="0"/>
              <a:t>50 shekels (1 ¼ </a:t>
            </a:r>
            <a:r>
              <a:rPr lang="en-US" sz="2200" dirty="0" err="1"/>
              <a:t>lbs</a:t>
            </a:r>
            <a:r>
              <a:rPr lang="en-US" sz="2200" dirty="0"/>
              <a:t>). </a:t>
            </a:r>
            <a:r>
              <a:rPr lang="en-US" sz="2000" dirty="0"/>
              <a:t/>
            </a:r>
            <a:br>
              <a:rPr lang="en-US" sz="2000" dirty="0"/>
            </a:br>
            <a:r>
              <a:rPr lang="en-US" sz="2200" dirty="0"/>
              <a:t/>
            </a:r>
            <a:br>
              <a:rPr lang="en-US" sz="2200" dirty="0"/>
            </a:br>
            <a:r>
              <a:rPr lang="en-US" sz="2200" dirty="0"/>
              <a:t/>
            </a:r>
            <a:br>
              <a:rPr lang="en-US" sz="2200" dirty="0"/>
            </a:br>
            <a:endParaRPr lang="en-US" sz="2200" dirty="0"/>
          </a:p>
        </p:txBody>
      </p:sp>
    </p:spTree>
    <p:extLst>
      <p:ext uri="{BB962C8B-B14F-4D97-AF65-F5344CB8AC3E}">
        <p14:creationId xmlns:p14="http://schemas.microsoft.com/office/powerpoint/2010/main" val="12337170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486" y="103869"/>
            <a:ext cx="8610599" cy="6492874"/>
          </a:xfrm>
        </p:spPr>
        <p:txBody>
          <a:bodyPr>
            <a:normAutofit fontScale="90000"/>
          </a:bodyPr>
          <a:lstStyle/>
          <a:p>
            <a:r>
              <a:rPr lang="en-US" sz="2200" dirty="0"/>
              <a:t>10. God used Joshua and Israel as his agents to carry out the just punishment upon the entire house of </a:t>
            </a:r>
            <a:r>
              <a:rPr lang="en-US" sz="2200" dirty="0" err="1"/>
              <a:t>Achan</a:t>
            </a:r>
            <a:r>
              <a:rPr lang="en-US" sz="2200" dirty="0"/>
              <a:t>. As the head of his clan, he brought guilt upon his whole family and so all were punished. They had violated the covenant of the holy Lord, and this could not be allowed. Israel must be purged of this evil through stoning and fire </a:t>
            </a:r>
            <a:r>
              <a:rPr lang="en-US" sz="2200" b="1" dirty="0"/>
              <a:t>(Ex 19:13;  Lev 24:23;  Nu 15:36</a:t>
            </a:r>
            <a:r>
              <a:rPr lang="en-US" sz="2200" b="1" dirty="0" smtClean="0"/>
              <a:t>)</a:t>
            </a:r>
            <a:br>
              <a:rPr lang="en-US" sz="2200" b="1" dirty="0" smtClean="0"/>
            </a:br>
            <a:r>
              <a:rPr lang="en-US" sz="2200" dirty="0"/>
              <a:t/>
            </a:r>
            <a:br>
              <a:rPr lang="en-US" sz="2200" dirty="0"/>
            </a:br>
            <a:r>
              <a:rPr lang="en-US" sz="2200" dirty="0"/>
              <a:t>11. </a:t>
            </a:r>
            <a:r>
              <a:rPr lang="en-US" sz="2200" dirty="0" err="1"/>
              <a:t>Achan</a:t>
            </a:r>
            <a:r>
              <a:rPr lang="en-US" sz="2200" dirty="0"/>
              <a:t> = </a:t>
            </a:r>
            <a:r>
              <a:rPr lang="en-US" sz="2200" dirty="0" err="1"/>
              <a:t>Achor</a:t>
            </a:r>
            <a:r>
              <a:rPr lang="en-US" sz="2200" dirty="0"/>
              <a:t>= “trouble, disaster”, variants on the same name – the pile of rocks remained till the time of the writing of Joshua, like the rocks by the Jordan River, as a future warning for the coming generations of the seriousness of serving and obeying God alone. One pile showed the Law, the other the Gospel</a:t>
            </a:r>
            <a:r>
              <a:rPr lang="en-US" sz="2200" dirty="0" smtClean="0"/>
              <a:t>.</a:t>
            </a:r>
            <a:br>
              <a:rPr lang="en-US" sz="2200" dirty="0" smtClean="0"/>
            </a:br>
            <a:r>
              <a:rPr lang="en-US" sz="2200" dirty="0"/>
              <a:t/>
            </a:r>
            <a:br>
              <a:rPr lang="en-US" sz="2200" dirty="0"/>
            </a:br>
            <a:r>
              <a:rPr lang="en-US" sz="2200" b="1" u="sng" dirty="0"/>
              <a:t>12. NOTE:</a:t>
            </a:r>
            <a:r>
              <a:rPr lang="en-US" sz="2200" dirty="0"/>
              <a:t> God’s people of Israel were a theocracy, the State and the Church were ONE, with God as the King. </a:t>
            </a:r>
            <a:r>
              <a:rPr lang="en-US" sz="2200" dirty="0" smtClean="0"/>
              <a:t> It </a:t>
            </a:r>
            <a:r>
              <a:rPr lang="en-US" sz="2200" dirty="0"/>
              <a:t>was therefore both a religious and a civil corporate body. So the laws of the land again stealing were administered by the joint CHURCH/STATE model.  </a:t>
            </a:r>
            <a:r>
              <a:rPr lang="en-US" sz="2200" dirty="0" err="1"/>
              <a:t>Achan</a:t>
            </a:r>
            <a:r>
              <a:rPr lang="en-US" sz="2200" dirty="0"/>
              <a:t> and his family had to experience the punishment of the civil realm and justice because of this crime and its consequences. However, he demonstrated honest confession of guilt and if he/they had true faith in the mercy of the Lord God – they could have still been taken into </a:t>
            </a:r>
            <a:r>
              <a:rPr lang="en-US" sz="2200" dirty="0" smtClean="0"/>
              <a:t>heaven</a:t>
            </a:r>
            <a:br>
              <a:rPr lang="en-US" sz="2200" dirty="0" smtClean="0"/>
            </a:br>
            <a:r>
              <a:rPr lang="en-US" sz="2200" dirty="0" smtClean="0"/>
              <a:t>                                  </a:t>
            </a:r>
            <a:r>
              <a:rPr lang="en-US" sz="2200" b="1" dirty="0" smtClean="0"/>
              <a:t>(</a:t>
            </a:r>
            <a:r>
              <a:rPr lang="en-US" sz="2200" b="1" dirty="0"/>
              <a:t>See </a:t>
            </a:r>
            <a:r>
              <a:rPr lang="en-US" sz="2200" b="1" dirty="0" err="1"/>
              <a:t>Lk</a:t>
            </a:r>
            <a:r>
              <a:rPr lang="en-US" sz="2200" b="1" dirty="0"/>
              <a:t> 23:43;   </a:t>
            </a:r>
            <a:r>
              <a:rPr lang="en-US" sz="2200" b="1" dirty="0" err="1"/>
              <a:t>Heb</a:t>
            </a:r>
            <a:r>
              <a:rPr lang="en-US" sz="2200" b="1" dirty="0"/>
              <a:t> 4:13;   1 </a:t>
            </a:r>
            <a:r>
              <a:rPr lang="en-US" sz="2200" b="1" dirty="0" err="1"/>
              <a:t>Jn</a:t>
            </a:r>
            <a:r>
              <a:rPr lang="en-US" sz="2200" b="1" dirty="0"/>
              <a:t> 1:9,10). </a:t>
            </a:r>
            <a:r>
              <a:rPr lang="en-US" sz="2200" b="1" dirty="0" smtClean="0"/>
              <a:t/>
            </a:r>
            <a:br>
              <a:rPr lang="en-US" sz="2200" b="1" dirty="0" smtClean="0"/>
            </a:br>
            <a:r>
              <a:rPr lang="en-US" sz="2200" dirty="0" smtClean="0"/>
              <a:t>We </a:t>
            </a:r>
            <a:r>
              <a:rPr lang="en-US" sz="2200" dirty="0"/>
              <a:t>likewise pay earthly consequences for our sins, but through repentance and faith can still be brought into eternal life.</a:t>
            </a:r>
            <a:r>
              <a:rPr lang="en-US" dirty="0"/>
              <a:t/>
            </a:r>
            <a:br>
              <a:rPr lang="en-US" dirty="0"/>
            </a:br>
            <a:endParaRPr lang="en-US" dirty="0"/>
          </a:p>
        </p:txBody>
      </p:sp>
    </p:spTree>
    <p:extLst>
      <p:ext uri="{BB962C8B-B14F-4D97-AF65-F5344CB8AC3E}">
        <p14:creationId xmlns:p14="http://schemas.microsoft.com/office/powerpoint/2010/main" val="33230115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5" y="0"/>
            <a:ext cx="9056915" cy="6858000"/>
          </a:xfrm>
        </p:spPr>
        <p:txBody>
          <a:bodyPr>
            <a:normAutofit fontScale="90000"/>
          </a:bodyPr>
          <a:lstStyle/>
          <a:p>
            <a:pPr algn="ctr"/>
            <a:r>
              <a:rPr lang="en-US" sz="3600" b="1" u="sng" dirty="0" smtClean="0">
                <a:latin typeface="Calibri"/>
                <a:ea typeface="Calibri"/>
                <a:cs typeface="Times New Roman"/>
              </a:rPr>
              <a:t/>
            </a:r>
            <a:br>
              <a:rPr lang="en-US" sz="3600" b="1" u="sng" dirty="0" smtClean="0">
                <a:latin typeface="Calibri"/>
                <a:ea typeface="Calibri"/>
                <a:cs typeface="Times New Roman"/>
              </a:rPr>
            </a:br>
            <a:r>
              <a:rPr lang="en-US" sz="3600" b="1" u="sng" dirty="0">
                <a:latin typeface="Calibri"/>
                <a:ea typeface="Calibri"/>
                <a:cs typeface="Times New Roman"/>
              </a:rPr>
              <a:t/>
            </a:r>
            <a:br>
              <a:rPr lang="en-US" sz="3600" b="1" u="sng" dirty="0">
                <a:latin typeface="Calibri"/>
                <a:ea typeface="Calibri"/>
                <a:cs typeface="Times New Roman"/>
              </a:rPr>
            </a:br>
            <a:r>
              <a:rPr lang="en-US" sz="3600" b="1" u="sng" dirty="0" smtClean="0">
                <a:latin typeface="Calibri"/>
                <a:ea typeface="Calibri"/>
                <a:cs typeface="Times New Roman"/>
              </a:rPr>
              <a:t/>
            </a:r>
            <a:br>
              <a:rPr lang="en-US" sz="3600" b="1" u="sng" dirty="0" smtClean="0">
                <a:latin typeface="Calibri"/>
                <a:ea typeface="Calibri"/>
                <a:cs typeface="Times New Roman"/>
              </a:rPr>
            </a:br>
            <a:r>
              <a:rPr lang="en-US" sz="3600" b="1" u="sng" dirty="0">
                <a:latin typeface="Calibri"/>
                <a:ea typeface="Calibri"/>
                <a:cs typeface="Times New Roman"/>
              </a:rPr>
              <a:t/>
            </a:r>
            <a:br>
              <a:rPr lang="en-US" sz="3600" b="1" u="sng" dirty="0">
                <a:latin typeface="Calibri"/>
                <a:ea typeface="Calibri"/>
                <a:cs typeface="Times New Roman"/>
              </a:rPr>
            </a:br>
            <a:r>
              <a:rPr lang="en-US" sz="2400" b="1" u="sng" dirty="0" smtClean="0"/>
              <a:t>C</a:t>
            </a:r>
            <a:r>
              <a:rPr lang="en-US" sz="2400" b="1" u="sng" dirty="0"/>
              <a:t>. LIFE APPLICATION</a:t>
            </a:r>
            <a:r>
              <a:rPr lang="en-US" sz="2400" dirty="0"/>
              <a:t/>
            </a:r>
            <a:br>
              <a:rPr lang="en-US" sz="2400" dirty="0"/>
            </a:br>
            <a:r>
              <a:rPr lang="en-US" sz="2400" dirty="0"/>
              <a:t>1.  How do we, the people of the NEW Israel (THE CHURCH) break faith in regard to the devoted things….and thus the anger of </a:t>
            </a:r>
            <a:r>
              <a:rPr lang="en-US" sz="2400" dirty="0" smtClean="0"/>
              <a:t>the </a:t>
            </a:r>
            <a:r>
              <a:rPr lang="en-US" sz="2400" dirty="0"/>
              <a:t>Lord burns against us, the people of the NEW Israel</a:t>
            </a:r>
            <a:r>
              <a:rPr lang="en-US" sz="2400" dirty="0" smtClean="0"/>
              <a:t>?</a:t>
            </a:r>
            <a:br>
              <a:rPr lang="en-US" sz="2400" dirty="0" smtClean="0"/>
            </a:br>
            <a:r>
              <a:rPr lang="en-US" sz="2400" dirty="0"/>
              <a:t/>
            </a:r>
            <a:br>
              <a:rPr lang="en-US" sz="2400" dirty="0"/>
            </a:br>
            <a:r>
              <a:rPr lang="en-US" sz="2400" dirty="0"/>
              <a:t>2.  What must we do for the Lord’s great name in our generation </a:t>
            </a:r>
            <a:r>
              <a:rPr lang="en-US" sz="2400" dirty="0" smtClean="0"/>
              <a:t> </a:t>
            </a:r>
            <a:br>
              <a:rPr lang="en-US" sz="2400" dirty="0" smtClean="0"/>
            </a:br>
            <a:r>
              <a:rPr lang="en-US" sz="2400" dirty="0"/>
              <a:t> </a:t>
            </a:r>
            <a:r>
              <a:rPr lang="en-US" sz="2400" dirty="0" smtClean="0"/>
              <a:t>             -  </a:t>
            </a:r>
            <a:r>
              <a:rPr lang="en-US" sz="2400" dirty="0"/>
              <a:t>through repentance, faith and obedience</a:t>
            </a:r>
            <a:r>
              <a:rPr lang="en-US" sz="2400" dirty="0" smtClean="0"/>
              <a:t>?</a:t>
            </a:r>
            <a:br>
              <a:rPr lang="en-US" sz="2400" dirty="0" smtClean="0"/>
            </a:br>
            <a:r>
              <a:rPr lang="en-US" sz="2400" dirty="0"/>
              <a:t/>
            </a:r>
            <a:br>
              <a:rPr lang="en-US" sz="2400" dirty="0"/>
            </a:br>
            <a:r>
              <a:rPr lang="en-US" sz="2400" dirty="0"/>
              <a:t>3.  Where is the covenant of the Lord found today among us and why must we </a:t>
            </a:r>
            <a:r>
              <a:rPr lang="en-US" sz="2400" dirty="0" smtClean="0"/>
              <a:t> </a:t>
            </a:r>
            <a:br>
              <a:rPr lang="en-US" sz="2400" dirty="0" smtClean="0"/>
            </a:br>
            <a:r>
              <a:rPr lang="en-US" sz="2400" dirty="0"/>
              <a:t> </a:t>
            </a:r>
            <a:r>
              <a:rPr lang="en-US" sz="2400" dirty="0" smtClean="0"/>
              <a:t>                        always </a:t>
            </a:r>
            <a:r>
              <a:rPr lang="en-US" sz="2400" dirty="0"/>
              <a:t>give glory to the Lord God of Israel and    </a:t>
            </a:r>
            <a:br>
              <a:rPr lang="en-US" sz="2400" dirty="0"/>
            </a:br>
            <a:r>
              <a:rPr lang="en-US" sz="2400" dirty="0"/>
              <a:t>         give  praise to him, the Triune God – Father, Son and Holy Spirit</a:t>
            </a:r>
            <a:r>
              <a:rPr lang="en-US" sz="2400" dirty="0" smtClean="0"/>
              <a:t>?</a:t>
            </a:r>
            <a:br>
              <a:rPr lang="en-US" sz="2400" dirty="0" smtClean="0"/>
            </a:br>
            <a:r>
              <a:rPr lang="en-US" sz="2400" dirty="0"/>
              <a:t/>
            </a:r>
            <a:br>
              <a:rPr lang="en-US" sz="2400" dirty="0"/>
            </a:br>
            <a:r>
              <a:rPr lang="en-US" sz="2400" dirty="0"/>
              <a:t>4. THE LAW – “The Lord brings trouble on you today. And all Israel stoned him </a:t>
            </a:r>
            <a:r>
              <a:rPr lang="en-US" sz="2400" dirty="0" smtClean="0"/>
              <a:t/>
            </a:r>
            <a:br>
              <a:rPr lang="en-US" sz="2400" dirty="0" smtClean="0"/>
            </a:br>
            <a:r>
              <a:rPr lang="en-US" sz="2400" dirty="0"/>
              <a:t> </a:t>
            </a:r>
            <a:r>
              <a:rPr lang="en-US" sz="2400" dirty="0" smtClean="0"/>
              <a:t>      with </a:t>
            </a:r>
            <a:r>
              <a:rPr lang="en-US" sz="2400" dirty="0"/>
              <a:t>stones. They burned them with fire and  </a:t>
            </a:r>
            <a:r>
              <a:rPr lang="en-US" sz="2400" dirty="0" smtClean="0"/>
              <a:t>stoned </a:t>
            </a:r>
            <a:r>
              <a:rPr lang="en-US" sz="2400" dirty="0"/>
              <a:t>them with stones”. </a:t>
            </a:r>
            <a:r>
              <a:rPr lang="en-US" sz="2400" dirty="0" smtClean="0"/>
              <a:t/>
            </a:r>
            <a:br>
              <a:rPr lang="en-US" sz="2400" dirty="0" smtClean="0"/>
            </a:br>
            <a:r>
              <a:rPr lang="en-US" sz="2400" dirty="0" smtClean="0"/>
              <a:t>– </a:t>
            </a:r>
            <a:r>
              <a:rPr lang="en-US" sz="2400" dirty="0"/>
              <a:t>How is this a type and foretelling of the fire of God’s wrath on Judgment Day</a:t>
            </a:r>
            <a:r>
              <a:rPr lang="en-US" sz="2400" dirty="0" smtClean="0"/>
              <a:t>?</a:t>
            </a:r>
            <a:br>
              <a:rPr lang="en-US" sz="2400" dirty="0" smtClean="0"/>
            </a:br>
            <a:r>
              <a:rPr lang="en-US" sz="2400" dirty="0"/>
              <a:t/>
            </a:r>
            <a:br>
              <a:rPr lang="en-US" sz="2400" dirty="0"/>
            </a:br>
            <a:r>
              <a:rPr lang="en-US" sz="2400" dirty="0"/>
              <a:t>5. THE GOSPEL – “Then the Lord turned from his burning anger” </a:t>
            </a:r>
            <a:r>
              <a:rPr lang="en-US" sz="2400" dirty="0" smtClean="0"/>
              <a:t/>
            </a:r>
            <a:br>
              <a:rPr lang="en-US" sz="2400" dirty="0" smtClean="0"/>
            </a:br>
            <a:r>
              <a:rPr lang="en-US" sz="2400" dirty="0"/>
              <a:t> </a:t>
            </a:r>
            <a:r>
              <a:rPr lang="en-US" sz="2400" dirty="0" smtClean="0"/>
              <a:t>           – </a:t>
            </a:r>
            <a:r>
              <a:rPr lang="en-US" sz="2400" dirty="0"/>
              <a:t>How is this a type and foretelling of God’s grace and mercy </a:t>
            </a:r>
            <a:br>
              <a:rPr lang="en-US" sz="2400" dirty="0"/>
            </a:br>
            <a:r>
              <a:rPr lang="en-US" sz="2400" dirty="0"/>
              <a:t>     </a:t>
            </a:r>
            <a:r>
              <a:rPr lang="en-US" sz="2400" dirty="0" smtClean="0"/>
              <a:t>                      </a:t>
            </a:r>
            <a:r>
              <a:rPr lang="en-US" sz="2400" dirty="0"/>
              <a:t>on that same Judgment / Resurrection Day</a:t>
            </a:r>
            <a:r>
              <a:rPr lang="en-US" sz="2400" dirty="0" smtClean="0"/>
              <a:t>?</a:t>
            </a:r>
            <a:br>
              <a:rPr lang="en-US" sz="2400" dirty="0" smtClean="0"/>
            </a:br>
            <a:r>
              <a:rPr lang="en-US" sz="2400" dirty="0" smtClean="0"/>
              <a:t> </a:t>
            </a:r>
            <a:r>
              <a:rPr lang="en-US" sz="2400" b="1" dirty="0"/>
              <a:t>(see Matthew 25:31-46)</a:t>
            </a:r>
            <a:r>
              <a:rPr lang="en-US" sz="2400" dirty="0"/>
              <a:t/>
            </a:r>
            <a:br>
              <a:rPr lang="en-US" sz="2400" dirty="0"/>
            </a:br>
            <a:r>
              <a:rPr lang="en-US" sz="3200" dirty="0"/>
              <a:t/>
            </a:r>
            <a:br>
              <a:rPr lang="en-US" sz="3200" dirty="0"/>
            </a:br>
            <a:r>
              <a:rPr lang="en-US" sz="2800" dirty="0">
                <a:latin typeface="Calibri"/>
                <a:ea typeface="Calibri"/>
                <a:cs typeface="Times New Roman"/>
              </a:rPr>
              <a:t/>
            </a:r>
            <a:br>
              <a:rPr lang="en-US" sz="2800" dirty="0">
                <a:latin typeface="Calibri"/>
                <a:ea typeface="Calibri"/>
                <a:cs typeface="Times New Roman"/>
              </a:rPr>
            </a:br>
            <a:r>
              <a:rPr lang="en-US" dirty="0"/>
              <a:t/>
            </a:r>
            <a:br>
              <a:rPr lang="en-US" dirty="0"/>
            </a:br>
            <a:endParaRPr lang="en-US" dirty="0"/>
          </a:p>
        </p:txBody>
      </p:sp>
    </p:spTree>
    <p:extLst>
      <p:ext uri="{BB962C8B-B14F-4D97-AF65-F5344CB8AC3E}">
        <p14:creationId xmlns:p14="http://schemas.microsoft.com/office/powerpoint/2010/main" val="26922393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114755"/>
            <a:ext cx="6591301" cy="6580315"/>
          </a:xfrm>
          <a:prstGeom prst="rect">
            <a:avLst/>
          </a:prstGeom>
        </p:spPr>
      </p:pic>
    </p:spTree>
    <p:extLst>
      <p:ext uri="{BB962C8B-B14F-4D97-AF65-F5344CB8AC3E}">
        <p14:creationId xmlns:p14="http://schemas.microsoft.com/office/powerpoint/2010/main" val="6567966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descr="http://cielotech.files.wordpress.com/2013/01/godfreyjerich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461" y="114300"/>
            <a:ext cx="8098518" cy="662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4235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ordsofgrace.files.wordpress.com/2013/04/joshua-ch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02" y="149541"/>
            <a:ext cx="8710958" cy="6566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3815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www.bible-history.com/maps/Map-of-Canaanite-Na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749" y="76201"/>
            <a:ext cx="3486508" cy="6702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4834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350</TotalTime>
  <Words>210</Words>
  <Application>Microsoft Office PowerPoint</Application>
  <PresentationFormat>On-screen Show (4:3)</PresentationFormat>
  <Paragraphs>28</Paragraphs>
  <Slides>54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(10) The Lord said to Joshua, "Get up! Why have you fallen on your face? (11) Israel has sinned; they have transgressed my covenant that I commanded them; they have taken some of the devoted things; they have stolen and lied and put them among their own belongings. (12) Therefore the people of Israel cannot stand before their enemies. They turn their backs before their enemies, because they have become devoted for destruction. I will be with you no more, unless you destroy the devoted things from among you. (13) Get up! Consecrate the people and say, 'Consecrate yourselves for tomorrow; for thus says the Lord, God of Israel, "There are devoted things in your midst, O Israel. You cannot stand before your enemies until you take away the devoted things from among you."   (14) In the morning therefore you shall be brought near by your tribes. And the tribe that the Lord takes by lot shall come near by clans. And the clan that the Lord takes shall come near by households. And the household that the Lord takes shall come near man by man. (15) And he who is taken with the devoted things shall be burned with fire, he and all that he has, because he has transgressed the covenant of the Lord, and because he has done an outrageous thing in Israel.'"   (16) So Joshua rose early in the morning and brought Israel near tribe by tribe, and the tribe of Judah was taken. (17) And he brought near the clans of Judah, and the clan of the Zerahites was taken. And he brought near the clan of the Zerahites man by man, and Zabdi was taken. (18) And he brought near his household man by man, and Achan the son of Carmi, son of Zabdi, son of Zerah, of the tribe of Judah, was taken.      </vt:lpstr>
      <vt:lpstr> (19) Then Joshua said to Achan, "My son, give glory to the Lord God of Israel and give praise to him. And tell me now what you have done; do not hide it from me." (20) And Achan answered Joshua, "Truly I have sinned against the Lord God of Israel, and this is what I did: (21) when I saw among the spoil a beautiful cloak from Shinar, and 200 shekels of silver, and a bar of gold weighing 50 shekels, then I coveted them and took them. And see, they are hidden in the earth inside my tent, with the silver underneath."   (22) So Joshua sent messengers, and they ran to the tent; and behold, it was hidden in his tent with the silver underneath. (23) And they took them out of the tent and brought them to Joshua and to all the people of Israel. And they laid them down before the Lord. (24) And Joshua and all Israel with him took Achan the son of Zerah, and the silver and the cloak and the bar of gold, and his sons and daughters and his oxen and donkeys and sheep and his tent and all that he had. And they brought them up to the Valley of Achor.   (25) And Joshua said, "Why did you bring trouble on us? The Lord brings trouble on you today." And all Israel stoned him with stones. They burned them with fire and stoned them with stones. (26) And they raised over him a great heap of stones that remains to this day. Then the Lord turned from his burning anger. Therefore, to this day the name of that place is called the Valley of Achor.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4. God’s own great name = who He is and what He does as the “GREAT I AM.”   (Nu 14:13-16;   Dt 9:28,29)  5. Violating God’s covenant is the main offense = not being true to the Lord’s command, by taking some of the devoted things for selfish gain rather than be used to support the tabernacle service of God.  6. Consecrate yourselves = prepare to stand before God through repentance, faith and obedience.  (Lev 11:44,45; 19:2;   Mt 5:48;   Rom 12:1,2;   Gal 1:3-5;   1 Pet 1:13-16)   7. The lots are guided by God to get to the offending person                                                                (Perhaps the Urim and Thummin from the ephod of the high priest)                                                               (Ex 28:30;  1 Sam 2:28; 14:39-42)                                                                                                                                        (This was the line of Judah – the Messianic line – had to be kept pure)  8. Disgraceful thing – outrage – folly against the Lord Himself                            (Dt 22:21;  Jdg 19:23,24;  20:6,10;  2 Sam 13:12)  9. Achan took very valuable property: a robe from Babylonia, 200 shekels (5 lbs.) of silver, gold wedge weighing 50 shekels (1 ¼ lbs).    </vt:lpstr>
      <vt:lpstr>10. God used Joshua and Israel as his agents to carry out the just punishment upon the entire house of Achan. As the head of his clan, he brought guilt upon his whole family and so all were punished. They had violated the covenant of the holy Lord, and this could not be allowed. Israel must be purged of this evil through stoning and fire (Ex 19:13;  Lev 24:23;  Nu 15:36)  11. Achan = Achor= “trouble, disaster”, variants on the same name – the pile of rocks remained till the time of the writing of Joshua, like the rocks by the Jordan River, as a future warning for the coming generations of the seriousness of serving and obeying God alone. One pile showed the Law, the other the Gospel.  12. NOTE: God’s people of Israel were a theocracy, the State and the Church were ONE, with God as the King.  It was therefore both a religious and a civil corporate body. So the laws of the land again stealing were administered by the joint CHURCH/STATE model.  Achan and his family had to experience the punishment of the civil realm and justice because of this crime and its consequences. However, he demonstrated honest confession of guilt and if he/they had true faith in the mercy of the Lord God – they could have still been taken into heaven                                   (See Lk 23:43;   Heb 4:13;   1 Jn 1:9,10).  We likewise pay earthly consequences for our sins, but through repentance and faith can still be brought into eternal life. </vt:lpstr>
      <vt:lpstr>    C. LIFE APPLICATION 1.  How do we, the people of the NEW Israel (THE CHURCH) break faith in regard to the devoted things….and thus the anger of the Lord burns against us, the people of the NEW Israel?  2.  What must we do for the Lord’s great name in our generation                 -  through repentance, faith and obedience?  3.  Where is the covenant of the Lord found today among us and why must we                            always give glory to the Lord God of Israel and              give  praise to him, the Triune God – Father, Son and Holy Spirit?  4. THE LAW – “The Lord brings trouble on you today. And all Israel stoned him         with stones. They burned them with fire and  stoned them with stones”.  – How is this a type and foretelling of the fire of God’s wrath on Judgment Day?  5. THE GOSPEL – “Then the Lord turned from his burning anger”              – How is this a type and foretelling of God’s grace and mercy                             on that same Judgment / Resurrection Day?  (see Matthew 25:31-46)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197</cp:revision>
  <dcterms:created xsi:type="dcterms:W3CDTF">2015-01-29T18:42:59Z</dcterms:created>
  <dcterms:modified xsi:type="dcterms:W3CDTF">2015-04-11T19:00:07Z</dcterms:modified>
</cp:coreProperties>
</file>