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7" r:id="rId4"/>
    <p:sldId id="269" r:id="rId5"/>
    <p:sldId id="270" r:id="rId6"/>
    <p:sldId id="278" r:id="rId7"/>
    <p:sldId id="272" r:id="rId8"/>
    <p:sldId id="292" r:id="rId9"/>
    <p:sldId id="329" r:id="rId10"/>
    <p:sldId id="299" r:id="rId11"/>
    <p:sldId id="330" r:id="rId12"/>
    <p:sldId id="300" r:id="rId13"/>
    <p:sldId id="281" r:id="rId14"/>
    <p:sldId id="282" r:id="rId15"/>
    <p:sldId id="291" r:id="rId16"/>
    <p:sldId id="335" r:id="rId17"/>
    <p:sldId id="293" r:id="rId18"/>
    <p:sldId id="294" r:id="rId19"/>
    <p:sldId id="303" r:id="rId20"/>
    <p:sldId id="304" r:id="rId21"/>
    <p:sldId id="264" r:id="rId22"/>
    <p:sldId id="295" r:id="rId23"/>
    <p:sldId id="306" r:id="rId24"/>
    <p:sldId id="296" r:id="rId25"/>
    <p:sldId id="297" r:id="rId26"/>
    <p:sldId id="307" r:id="rId27"/>
    <p:sldId id="308" r:id="rId28"/>
    <p:sldId id="314" r:id="rId29"/>
    <p:sldId id="315" r:id="rId30"/>
    <p:sldId id="313" r:id="rId31"/>
    <p:sldId id="324" r:id="rId32"/>
    <p:sldId id="325" r:id="rId33"/>
    <p:sldId id="326" r:id="rId34"/>
    <p:sldId id="327" r:id="rId35"/>
    <p:sldId id="328" r:id="rId36"/>
    <p:sldId id="317" r:id="rId37"/>
    <p:sldId id="322" r:id="rId38"/>
    <p:sldId id="332" r:id="rId39"/>
    <p:sldId id="298" r:id="rId40"/>
    <p:sldId id="336" r:id="rId41"/>
    <p:sldId id="354" r:id="rId42"/>
    <p:sldId id="355" r:id="rId43"/>
    <p:sldId id="356" r:id="rId44"/>
    <p:sldId id="357" r:id="rId45"/>
    <p:sldId id="337" r:id="rId46"/>
    <p:sldId id="338" r:id="rId47"/>
    <p:sldId id="339" r:id="rId48"/>
    <p:sldId id="340" r:id="rId49"/>
    <p:sldId id="341" r:id="rId50"/>
    <p:sldId id="342" r:id="rId51"/>
    <p:sldId id="343" r:id="rId52"/>
    <p:sldId id="344" r:id="rId53"/>
    <p:sldId id="345" r:id="rId54"/>
    <p:sldId id="346" r:id="rId55"/>
    <p:sldId id="347" r:id="rId56"/>
    <p:sldId id="348" r:id="rId57"/>
    <p:sldId id="349" r:id="rId58"/>
    <p:sldId id="350" r:id="rId59"/>
    <p:sldId id="351" r:id="rId60"/>
    <p:sldId id="352" r:id="rId61"/>
    <p:sldId id="353" r:id="rId62"/>
    <p:sldId id="358"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0" d="100"/>
          <a:sy n="70" d="100"/>
        </p:scale>
        <p:origin x="1186" y="43"/>
      </p:cViewPr>
      <p:guideLst>
        <p:guide orient="horz" pos="2160"/>
        <p:guide pos="2880"/>
      </p:guideLst>
    </p:cSldViewPr>
  </p:slideViewPr>
  <p:notesTextViewPr>
    <p:cViewPr>
      <p:scale>
        <a:sx n="1" d="1"/>
        <a:sy n="1" d="1"/>
      </p:scale>
      <p:origin x="0" y="0"/>
    </p:cViewPr>
  </p:notesTextViewPr>
  <p:sorterViewPr>
    <p:cViewPr>
      <p:scale>
        <a:sx n="32" d="100"/>
        <a:sy n="32" d="100"/>
      </p:scale>
      <p:origin x="0" y="-9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3/27/2015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243628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3/27/2015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405014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3/27/2015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04978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D3854C-E7DD-41CA-90CE-DCF9B7A4AE8D}" type="datetimeFigureOut">
              <a:rPr lang="en-US" smtClean="0"/>
              <a:t>3/27/2015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230264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D3854C-E7DD-41CA-90CE-DCF9B7A4AE8D}" type="datetimeFigureOut">
              <a:rPr lang="en-US" smtClean="0"/>
              <a:t>3/27/2015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453993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D3854C-E7DD-41CA-90CE-DCF9B7A4AE8D}" type="datetimeFigureOut">
              <a:rPr lang="en-US" smtClean="0"/>
              <a:t>3/27/2015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719743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D3854C-E7DD-41CA-90CE-DCF9B7A4AE8D}" type="datetimeFigureOut">
              <a:rPr lang="en-US" smtClean="0"/>
              <a:t>3/27/2015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132154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E2D3854C-E7DD-41CA-90CE-DCF9B7A4AE8D}" type="datetimeFigureOut">
              <a:rPr lang="en-US" smtClean="0"/>
              <a:t>3/27/2015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376372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3854C-E7DD-41CA-90CE-DCF9B7A4AE8D}" type="datetimeFigureOut">
              <a:rPr lang="en-US" smtClean="0"/>
              <a:t>3/27/2015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207068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3854C-E7DD-41CA-90CE-DCF9B7A4AE8D}" type="datetimeFigureOut">
              <a:rPr lang="en-US" smtClean="0"/>
              <a:t>3/27/2015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3886355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3854C-E7DD-41CA-90CE-DCF9B7A4AE8D}" type="datetimeFigureOut">
              <a:rPr lang="en-US" smtClean="0"/>
              <a:t>3/27/2015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BBA51F-6D8C-4324-9970-68B3955F483A}" type="slidenum">
              <a:rPr lang="en-US" smtClean="0"/>
              <a:t>‹#›</a:t>
            </a:fld>
            <a:endParaRPr lang="en-US"/>
          </a:p>
        </p:txBody>
      </p:sp>
    </p:spTree>
    <p:extLst>
      <p:ext uri="{BB962C8B-B14F-4D97-AF65-F5344CB8AC3E}">
        <p14:creationId xmlns:p14="http://schemas.microsoft.com/office/powerpoint/2010/main" val="114976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3854C-E7DD-41CA-90CE-DCF9B7A4AE8D}" type="datetimeFigureOut">
              <a:rPr lang="en-US" smtClean="0"/>
              <a:t>3/27/2015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BA51F-6D8C-4324-9970-68B3955F483A}" type="slidenum">
              <a:rPr lang="en-US" smtClean="0"/>
              <a:t>‹#›</a:t>
            </a:fld>
            <a:endParaRPr lang="en-US"/>
          </a:p>
        </p:txBody>
      </p:sp>
    </p:spTree>
    <p:extLst>
      <p:ext uri="{BB962C8B-B14F-4D97-AF65-F5344CB8AC3E}">
        <p14:creationId xmlns:p14="http://schemas.microsoft.com/office/powerpoint/2010/main" val="1520616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5057" y="119743"/>
            <a:ext cx="8382000" cy="6161314"/>
          </a:xfrm>
        </p:spPr>
        <p:txBody>
          <a:bodyPr/>
          <a:lstStyle/>
          <a:p>
            <a:r>
              <a:rPr lang="en-US" sz="5400" b="1" dirty="0" smtClean="0"/>
              <a:t>THE </a:t>
            </a:r>
            <a:r>
              <a:rPr lang="en-US" sz="5400" b="1" dirty="0"/>
              <a:t>BOOK OF JOSHUA</a:t>
            </a:r>
            <a:endParaRPr lang="en-US" sz="5400" dirty="0"/>
          </a:p>
          <a:p>
            <a:r>
              <a:rPr lang="en-US" sz="5400" b="1" dirty="0"/>
              <a:t>“Be Strong and Courageous!”</a:t>
            </a:r>
            <a:endParaRPr lang="en-US" sz="5400" dirty="0"/>
          </a:p>
          <a:p>
            <a:r>
              <a:rPr lang="en-US" sz="5400" b="1" dirty="0"/>
              <a:t>-Joshua in the Old Testament</a:t>
            </a:r>
            <a:r>
              <a:rPr lang="en-US" sz="5400" dirty="0"/>
              <a:t> </a:t>
            </a:r>
          </a:p>
          <a:p>
            <a:r>
              <a:rPr lang="en-US" sz="5400" b="1" dirty="0"/>
              <a:t>-Jesus in the New Testament</a:t>
            </a:r>
            <a:endParaRPr lang="en-US" sz="5400" dirty="0"/>
          </a:p>
          <a:p>
            <a:r>
              <a:rPr lang="en-US" sz="5400" b="1" dirty="0"/>
              <a:t>Date:</a:t>
            </a:r>
            <a:r>
              <a:rPr lang="en-US" sz="5400" dirty="0"/>
              <a:t> </a:t>
            </a:r>
            <a:r>
              <a:rPr lang="en-US" sz="5400" dirty="0" smtClean="0"/>
              <a:t>3-29-15   </a:t>
            </a:r>
            <a:r>
              <a:rPr lang="en-US" sz="5400" b="1" dirty="0"/>
              <a:t>Lesson:</a:t>
            </a:r>
            <a:r>
              <a:rPr lang="en-US" sz="5400" dirty="0"/>
              <a:t> </a:t>
            </a:r>
            <a:r>
              <a:rPr lang="en-US" sz="5400" dirty="0" smtClean="0"/>
              <a:t>8</a:t>
            </a:r>
            <a:endParaRPr lang="en-US" sz="5400" dirty="0"/>
          </a:p>
          <a:p>
            <a:endParaRPr lang="en-US" dirty="0"/>
          </a:p>
        </p:txBody>
      </p:sp>
    </p:spTree>
    <p:extLst>
      <p:ext uri="{BB962C8B-B14F-4D97-AF65-F5344CB8AC3E}">
        <p14:creationId xmlns:p14="http://schemas.microsoft.com/office/powerpoint/2010/main" val="18973333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4900" y="114755"/>
            <a:ext cx="6591301" cy="6580315"/>
          </a:xfrm>
          <a:prstGeom prst="rect">
            <a:avLst/>
          </a:prstGeom>
        </p:spPr>
      </p:pic>
    </p:spTree>
    <p:extLst>
      <p:ext uri="{BB962C8B-B14F-4D97-AF65-F5344CB8AC3E}">
        <p14:creationId xmlns:p14="http://schemas.microsoft.com/office/powerpoint/2010/main" val="6567966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descr="http://cielotech.files.wordpress.com/2013/01/godfreyjericho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61" y="114300"/>
            <a:ext cx="8098518" cy="662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842353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descr="http://www.biblearchaeology.org/image.axd?picture=A-New-Look-WE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635" y="272143"/>
            <a:ext cx="8234729" cy="617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5149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ordsofgrace.files.wordpress.com/2013/04/joshua-char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402" y="149541"/>
            <a:ext cx="8710958" cy="6566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3815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1" y="217715"/>
            <a:ext cx="8708570" cy="6247864"/>
          </a:xfrm>
          <a:prstGeom prst="rect">
            <a:avLst/>
          </a:prstGeom>
          <a:noFill/>
        </p:spPr>
        <p:txBody>
          <a:bodyPr wrap="square" rtlCol="0">
            <a:spAutoFit/>
          </a:bodyPr>
          <a:lstStyle/>
          <a:p>
            <a:r>
              <a:rPr lang="en-US" sz="2000" b="1" u="sng" dirty="0">
                <a:latin typeface="+mj-lt"/>
              </a:rPr>
              <a:t>A</a:t>
            </a:r>
            <a:r>
              <a:rPr lang="en-US" sz="2000" b="1" u="sng" dirty="0" smtClean="0">
                <a:latin typeface="+mj-lt"/>
              </a:rPr>
              <a:t>. TEXT </a:t>
            </a:r>
            <a:r>
              <a:rPr lang="en-US" sz="2000" b="1" u="sng" dirty="0">
                <a:latin typeface="+mj-lt"/>
              </a:rPr>
              <a:t>– Chapter 6</a:t>
            </a:r>
            <a:endParaRPr lang="en-US" sz="2000" dirty="0">
              <a:latin typeface="+mj-lt"/>
            </a:endParaRPr>
          </a:p>
          <a:p>
            <a:r>
              <a:rPr lang="en-US" sz="2000" dirty="0" smtClean="0">
                <a:latin typeface="+mj-lt"/>
              </a:rPr>
              <a:t>	(</a:t>
            </a:r>
            <a:r>
              <a:rPr lang="en-US" sz="2000" dirty="0">
                <a:latin typeface="+mj-lt"/>
              </a:rPr>
              <a:t>1)  Now </a:t>
            </a:r>
            <a:r>
              <a:rPr lang="en-US" sz="2000" u="sng" dirty="0">
                <a:latin typeface="+mj-lt"/>
              </a:rPr>
              <a:t>Jericho</a:t>
            </a:r>
            <a:r>
              <a:rPr lang="en-US" sz="2000" dirty="0">
                <a:latin typeface="+mj-lt"/>
              </a:rPr>
              <a:t> was shut up inside and outside because of </a:t>
            </a:r>
            <a:r>
              <a:rPr lang="en-US" sz="2000" u="sng" dirty="0">
                <a:latin typeface="+mj-lt"/>
              </a:rPr>
              <a:t>the people of Israel.</a:t>
            </a:r>
            <a:r>
              <a:rPr lang="en-US" sz="2000" dirty="0">
                <a:latin typeface="+mj-lt"/>
              </a:rPr>
              <a:t> </a:t>
            </a:r>
            <a:r>
              <a:rPr lang="en-US" sz="2000" u="sng" dirty="0">
                <a:latin typeface="+mj-lt"/>
              </a:rPr>
              <a:t>None</a:t>
            </a:r>
            <a:r>
              <a:rPr lang="en-US" sz="2000" dirty="0">
                <a:latin typeface="+mj-lt"/>
              </a:rPr>
              <a:t> went out, and </a:t>
            </a:r>
            <a:r>
              <a:rPr lang="en-US" sz="2000" u="sng" dirty="0">
                <a:latin typeface="+mj-lt"/>
              </a:rPr>
              <a:t>none</a:t>
            </a:r>
            <a:r>
              <a:rPr lang="en-US" sz="2000" dirty="0">
                <a:latin typeface="+mj-lt"/>
              </a:rPr>
              <a:t> came in. (2) And </a:t>
            </a:r>
            <a:r>
              <a:rPr lang="en-US" sz="2000" b="1" dirty="0">
                <a:latin typeface="+mj-lt"/>
              </a:rPr>
              <a:t>the Lord</a:t>
            </a:r>
            <a:r>
              <a:rPr lang="en-US" sz="2000" dirty="0">
                <a:latin typeface="+mj-lt"/>
              </a:rPr>
              <a:t> said to </a:t>
            </a:r>
            <a:r>
              <a:rPr lang="en-US" sz="2000" u="sng" dirty="0">
                <a:latin typeface="+mj-lt"/>
              </a:rPr>
              <a:t>Joshua</a:t>
            </a:r>
            <a:r>
              <a:rPr lang="en-US" sz="2000" dirty="0">
                <a:latin typeface="+mj-lt"/>
              </a:rPr>
              <a:t>, "See,</a:t>
            </a:r>
            <a:r>
              <a:rPr lang="en-US" sz="2000" u="sng" dirty="0">
                <a:latin typeface="+mj-lt"/>
              </a:rPr>
              <a:t> I </a:t>
            </a:r>
            <a:r>
              <a:rPr lang="en-US" sz="2000" dirty="0">
                <a:latin typeface="+mj-lt"/>
              </a:rPr>
              <a:t>have given </a:t>
            </a:r>
            <a:r>
              <a:rPr lang="en-US" sz="2000" u="sng" dirty="0">
                <a:latin typeface="+mj-lt"/>
              </a:rPr>
              <a:t>Jericho</a:t>
            </a:r>
            <a:r>
              <a:rPr lang="en-US" sz="2000" dirty="0">
                <a:latin typeface="+mj-lt"/>
              </a:rPr>
              <a:t> into your hand, with </a:t>
            </a:r>
            <a:r>
              <a:rPr lang="en-US" sz="2000" u="sng" dirty="0">
                <a:latin typeface="+mj-lt"/>
              </a:rPr>
              <a:t>its king and mighty men of valor. </a:t>
            </a:r>
            <a:r>
              <a:rPr lang="en-US" sz="2000" dirty="0">
                <a:latin typeface="+mj-lt"/>
              </a:rPr>
              <a:t>(3) </a:t>
            </a:r>
            <a:r>
              <a:rPr lang="en-US" sz="2000" u="sng" dirty="0">
                <a:latin typeface="+mj-lt"/>
              </a:rPr>
              <a:t>You</a:t>
            </a:r>
            <a:r>
              <a:rPr lang="en-US" sz="2000" dirty="0">
                <a:latin typeface="+mj-lt"/>
              </a:rPr>
              <a:t> shall march around </a:t>
            </a:r>
            <a:r>
              <a:rPr lang="en-US" sz="2000" u="sng" dirty="0">
                <a:latin typeface="+mj-lt"/>
              </a:rPr>
              <a:t>the city, all the men of war</a:t>
            </a:r>
            <a:r>
              <a:rPr lang="en-US" sz="2000" dirty="0">
                <a:latin typeface="+mj-lt"/>
              </a:rPr>
              <a:t> going around </a:t>
            </a:r>
            <a:r>
              <a:rPr lang="en-US" sz="2000" u="sng" dirty="0">
                <a:latin typeface="+mj-lt"/>
              </a:rPr>
              <a:t>the city</a:t>
            </a:r>
            <a:r>
              <a:rPr lang="en-US" sz="2000" dirty="0">
                <a:latin typeface="+mj-lt"/>
              </a:rPr>
              <a:t> once. Thus shall</a:t>
            </a:r>
            <a:r>
              <a:rPr lang="en-US" sz="2000" u="sng" dirty="0">
                <a:latin typeface="+mj-lt"/>
              </a:rPr>
              <a:t> you </a:t>
            </a:r>
            <a:r>
              <a:rPr lang="en-US" sz="2000" dirty="0">
                <a:latin typeface="+mj-lt"/>
              </a:rPr>
              <a:t>do for six days. (4) </a:t>
            </a:r>
            <a:r>
              <a:rPr lang="en-US" sz="2000" u="sng" dirty="0">
                <a:latin typeface="+mj-lt"/>
              </a:rPr>
              <a:t>Seven priests</a:t>
            </a:r>
            <a:r>
              <a:rPr lang="en-US" sz="2000" dirty="0">
                <a:latin typeface="+mj-lt"/>
              </a:rPr>
              <a:t> shall bear seven trumpets of rams' horns before the ark. On the seventh day </a:t>
            </a:r>
            <a:r>
              <a:rPr lang="en-US" sz="2000" u="sng" dirty="0">
                <a:latin typeface="+mj-lt"/>
              </a:rPr>
              <a:t>you </a:t>
            </a:r>
            <a:r>
              <a:rPr lang="en-US" sz="2000" dirty="0">
                <a:latin typeface="+mj-lt"/>
              </a:rPr>
              <a:t>shall march around </a:t>
            </a:r>
            <a:r>
              <a:rPr lang="en-US" sz="2000" u="sng" dirty="0">
                <a:latin typeface="+mj-lt"/>
              </a:rPr>
              <a:t>the city</a:t>
            </a:r>
            <a:r>
              <a:rPr lang="en-US" sz="2000" dirty="0">
                <a:latin typeface="+mj-lt"/>
              </a:rPr>
              <a:t> seven times, and </a:t>
            </a:r>
            <a:r>
              <a:rPr lang="en-US" sz="2000" u="sng" dirty="0">
                <a:latin typeface="+mj-lt"/>
              </a:rPr>
              <a:t>the priests</a:t>
            </a:r>
            <a:r>
              <a:rPr lang="en-US" sz="2000" dirty="0">
                <a:latin typeface="+mj-lt"/>
              </a:rPr>
              <a:t> shall blow the trumpets. (5) And when </a:t>
            </a:r>
            <a:r>
              <a:rPr lang="en-US" sz="2000" u="sng" dirty="0">
                <a:latin typeface="+mj-lt"/>
              </a:rPr>
              <a:t>they</a:t>
            </a:r>
            <a:r>
              <a:rPr lang="en-US" sz="2000" dirty="0">
                <a:latin typeface="+mj-lt"/>
              </a:rPr>
              <a:t> make a long blast with the ram's horn, when </a:t>
            </a:r>
            <a:r>
              <a:rPr lang="en-US" sz="2000" u="sng" dirty="0">
                <a:latin typeface="+mj-lt"/>
              </a:rPr>
              <a:t>you</a:t>
            </a:r>
            <a:r>
              <a:rPr lang="en-US" sz="2000" dirty="0">
                <a:latin typeface="+mj-lt"/>
              </a:rPr>
              <a:t> hear the sound of the trumpet, then </a:t>
            </a:r>
            <a:r>
              <a:rPr lang="en-US" sz="2000" u="sng" dirty="0">
                <a:latin typeface="+mj-lt"/>
              </a:rPr>
              <a:t>all the people</a:t>
            </a:r>
            <a:r>
              <a:rPr lang="en-US" sz="2000" dirty="0">
                <a:latin typeface="+mj-lt"/>
              </a:rPr>
              <a:t> shall shout with a great shout, and the wall of </a:t>
            </a:r>
            <a:r>
              <a:rPr lang="en-US" sz="2000" u="sng" dirty="0">
                <a:latin typeface="+mj-lt"/>
              </a:rPr>
              <a:t>the city</a:t>
            </a:r>
            <a:r>
              <a:rPr lang="en-US" sz="2000" dirty="0">
                <a:latin typeface="+mj-lt"/>
              </a:rPr>
              <a:t> will fall down flat, and </a:t>
            </a:r>
            <a:r>
              <a:rPr lang="en-US" sz="2000" u="sng" dirty="0">
                <a:latin typeface="+mj-lt"/>
              </a:rPr>
              <a:t>the people</a:t>
            </a:r>
            <a:r>
              <a:rPr lang="en-US" sz="2000" dirty="0">
                <a:latin typeface="+mj-lt"/>
              </a:rPr>
              <a:t> shall go up, </a:t>
            </a:r>
            <a:r>
              <a:rPr lang="en-US" sz="2000" u="sng" dirty="0">
                <a:latin typeface="+mj-lt"/>
              </a:rPr>
              <a:t>everyone </a:t>
            </a:r>
            <a:r>
              <a:rPr lang="en-US" sz="2000" dirty="0">
                <a:latin typeface="+mj-lt"/>
              </a:rPr>
              <a:t>straight before</a:t>
            </a:r>
            <a:r>
              <a:rPr lang="en-US" sz="2000" u="sng" dirty="0">
                <a:latin typeface="+mj-lt"/>
              </a:rPr>
              <a:t> him</a:t>
            </a:r>
            <a:r>
              <a:rPr lang="en-US" sz="2000" dirty="0">
                <a:latin typeface="+mj-lt"/>
              </a:rPr>
              <a:t>." </a:t>
            </a:r>
          </a:p>
          <a:p>
            <a:r>
              <a:rPr lang="en-US" sz="2000" dirty="0" smtClean="0">
                <a:latin typeface="+mj-lt"/>
              </a:rPr>
              <a:t>	(</a:t>
            </a:r>
            <a:r>
              <a:rPr lang="en-US" sz="2000" dirty="0">
                <a:latin typeface="+mj-lt"/>
              </a:rPr>
              <a:t>6) So </a:t>
            </a:r>
            <a:r>
              <a:rPr lang="en-US" sz="2000" u="sng" dirty="0">
                <a:latin typeface="+mj-lt"/>
              </a:rPr>
              <a:t>Joshua the son of Nun called the priests</a:t>
            </a:r>
            <a:r>
              <a:rPr lang="en-US" sz="2000" dirty="0">
                <a:latin typeface="+mj-lt"/>
              </a:rPr>
              <a:t> and said to them, "Take up </a:t>
            </a:r>
            <a:r>
              <a:rPr lang="en-US" sz="2000" b="1" dirty="0">
                <a:latin typeface="+mj-lt"/>
              </a:rPr>
              <a:t>the ark of the covenant</a:t>
            </a:r>
            <a:r>
              <a:rPr lang="en-US" sz="2000" dirty="0">
                <a:latin typeface="+mj-lt"/>
              </a:rPr>
              <a:t> and </a:t>
            </a:r>
            <a:r>
              <a:rPr lang="en-US" sz="2000" u="sng" dirty="0">
                <a:latin typeface="+mj-lt"/>
              </a:rPr>
              <a:t>let seven priests</a:t>
            </a:r>
            <a:r>
              <a:rPr lang="en-US" sz="2000" dirty="0">
                <a:latin typeface="+mj-lt"/>
              </a:rPr>
              <a:t> bear seven trumpets of rams' horns before </a:t>
            </a:r>
            <a:r>
              <a:rPr lang="en-US" sz="2000" b="1" dirty="0">
                <a:latin typeface="+mj-lt"/>
              </a:rPr>
              <a:t>the ark of the Lord</a:t>
            </a:r>
            <a:r>
              <a:rPr lang="en-US" sz="2000" dirty="0">
                <a:latin typeface="+mj-lt"/>
              </a:rPr>
              <a:t>." (7) And </a:t>
            </a:r>
            <a:r>
              <a:rPr lang="en-US" sz="2000" u="sng" dirty="0">
                <a:latin typeface="+mj-lt"/>
              </a:rPr>
              <a:t>he </a:t>
            </a:r>
            <a:r>
              <a:rPr lang="en-US" sz="2000" dirty="0">
                <a:latin typeface="+mj-lt"/>
              </a:rPr>
              <a:t>said </a:t>
            </a:r>
            <a:r>
              <a:rPr lang="en-US" sz="2000" u="sng" dirty="0">
                <a:latin typeface="+mj-lt"/>
              </a:rPr>
              <a:t>to the people</a:t>
            </a:r>
            <a:r>
              <a:rPr lang="en-US" sz="2000" dirty="0">
                <a:latin typeface="+mj-lt"/>
              </a:rPr>
              <a:t>, "Go forward. March around </a:t>
            </a:r>
            <a:r>
              <a:rPr lang="en-US" sz="2000" u="sng" dirty="0">
                <a:latin typeface="+mj-lt"/>
              </a:rPr>
              <a:t>the city </a:t>
            </a:r>
            <a:r>
              <a:rPr lang="en-US" sz="2000" dirty="0">
                <a:latin typeface="+mj-lt"/>
              </a:rPr>
              <a:t>and let </a:t>
            </a:r>
            <a:r>
              <a:rPr lang="en-US" sz="2000" u="sng" dirty="0">
                <a:latin typeface="+mj-lt"/>
              </a:rPr>
              <a:t>the armed men</a:t>
            </a:r>
            <a:r>
              <a:rPr lang="en-US" sz="2000" dirty="0">
                <a:latin typeface="+mj-lt"/>
              </a:rPr>
              <a:t> pass on before</a:t>
            </a:r>
            <a:r>
              <a:rPr lang="en-US" sz="2000" b="1" dirty="0">
                <a:latin typeface="+mj-lt"/>
              </a:rPr>
              <a:t> the ark of the Lord."</a:t>
            </a:r>
            <a:endParaRPr lang="en-US" sz="2000" dirty="0">
              <a:latin typeface="+mj-lt"/>
            </a:endParaRPr>
          </a:p>
          <a:p>
            <a:r>
              <a:rPr lang="en-US" sz="2000" dirty="0">
                <a:latin typeface="+mj-lt"/>
              </a:rPr>
              <a:t> </a:t>
            </a:r>
            <a:r>
              <a:rPr lang="en-US" sz="2000" dirty="0" smtClean="0">
                <a:latin typeface="+mj-lt"/>
              </a:rPr>
              <a:t>	(</a:t>
            </a:r>
            <a:r>
              <a:rPr lang="en-US" sz="2000" dirty="0">
                <a:latin typeface="+mj-lt"/>
              </a:rPr>
              <a:t>8) And just as</a:t>
            </a:r>
            <a:r>
              <a:rPr lang="en-US" sz="2000" u="sng" dirty="0">
                <a:latin typeface="+mj-lt"/>
              </a:rPr>
              <a:t> Joshua </a:t>
            </a:r>
            <a:r>
              <a:rPr lang="en-US" sz="2000" dirty="0">
                <a:latin typeface="+mj-lt"/>
              </a:rPr>
              <a:t>had commanded </a:t>
            </a:r>
            <a:r>
              <a:rPr lang="en-US" sz="2000" u="sng" dirty="0">
                <a:latin typeface="+mj-lt"/>
              </a:rPr>
              <a:t>the people, the seven priests</a:t>
            </a:r>
            <a:r>
              <a:rPr lang="en-US" sz="2000" dirty="0">
                <a:latin typeface="+mj-lt"/>
              </a:rPr>
              <a:t> bearing the seven trumpets of rams' horns before </a:t>
            </a:r>
            <a:r>
              <a:rPr lang="en-US" sz="2000" b="1" dirty="0">
                <a:latin typeface="+mj-lt"/>
              </a:rPr>
              <a:t>the Lord</a:t>
            </a:r>
            <a:r>
              <a:rPr lang="en-US" sz="2000" dirty="0">
                <a:latin typeface="+mj-lt"/>
              </a:rPr>
              <a:t> went forward, blowing the trumpets, with </a:t>
            </a:r>
            <a:r>
              <a:rPr lang="en-US" sz="2000" b="1" dirty="0">
                <a:latin typeface="+mj-lt"/>
              </a:rPr>
              <a:t>the ark of the covenant of the Lord </a:t>
            </a:r>
            <a:r>
              <a:rPr lang="en-US" sz="2000" dirty="0">
                <a:latin typeface="+mj-lt"/>
              </a:rPr>
              <a:t>following them. (9) The </a:t>
            </a:r>
            <a:r>
              <a:rPr lang="en-US" sz="2000" u="sng" dirty="0">
                <a:latin typeface="+mj-lt"/>
              </a:rPr>
              <a:t>armed men</a:t>
            </a:r>
            <a:r>
              <a:rPr lang="en-US" sz="2000" dirty="0">
                <a:latin typeface="+mj-lt"/>
              </a:rPr>
              <a:t> were walking before </a:t>
            </a:r>
            <a:r>
              <a:rPr lang="en-US" sz="2000" u="sng" dirty="0">
                <a:latin typeface="+mj-lt"/>
              </a:rPr>
              <a:t>the priests </a:t>
            </a:r>
            <a:r>
              <a:rPr lang="en-US" sz="2000" dirty="0">
                <a:latin typeface="+mj-lt"/>
              </a:rPr>
              <a:t>who were blowing the trumpets, and </a:t>
            </a:r>
            <a:r>
              <a:rPr lang="en-US" sz="2000" u="sng" dirty="0">
                <a:latin typeface="+mj-lt"/>
              </a:rPr>
              <a:t>the rear guard</a:t>
            </a:r>
            <a:r>
              <a:rPr lang="en-US" sz="2000" dirty="0">
                <a:latin typeface="+mj-lt"/>
              </a:rPr>
              <a:t> was walking after </a:t>
            </a:r>
            <a:r>
              <a:rPr lang="en-US" sz="2000" b="1" dirty="0">
                <a:latin typeface="+mj-lt"/>
              </a:rPr>
              <a:t>the ark,</a:t>
            </a:r>
            <a:r>
              <a:rPr lang="en-US" sz="2000" dirty="0">
                <a:latin typeface="+mj-lt"/>
              </a:rPr>
              <a:t> while the trumpets blew continually.</a:t>
            </a:r>
          </a:p>
        </p:txBody>
      </p:sp>
    </p:spTree>
    <p:extLst>
      <p:ext uri="{BB962C8B-B14F-4D97-AF65-F5344CB8AC3E}">
        <p14:creationId xmlns:p14="http://schemas.microsoft.com/office/powerpoint/2010/main" val="16173128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142" y="119743"/>
            <a:ext cx="8654143" cy="6574971"/>
          </a:xfrm>
        </p:spPr>
        <p:txBody>
          <a:bodyPr>
            <a:normAutofit fontScale="90000"/>
          </a:bodyPr>
          <a:lstStyle/>
          <a:p>
            <a:r>
              <a:rPr lang="en-US" sz="2400" dirty="0" smtClean="0"/>
              <a:t>	</a:t>
            </a:r>
            <a:r>
              <a:rPr lang="en-US" sz="2400" dirty="0" smtClean="0"/>
              <a:t/>
            </a:r>
            <a:br>
              <a:rPr lang="en-US" sz="2400" dirty="0" smtClean="0"/>
            </a:br>
            <a:r>
              <a:rPr lang="en-US" sz="2400" dirty="0"/>
              <a:t/>
            </a:r>
            <a:br>
              <a:rPr lang="en-US" sz="2400" dirty="0"/>
            </a:br>
            <a:r>
              <a:rPr lang="en-US" sz="2400" dirty="0" smtClean="0"/>
              <a:t>	</a:t>
            </a:r>
            <a:r>
              <a:rPr lang="en-US" sz="2200" dirty="0" smtClean="0"/>
              <a:t> </a:t>
            </a:r>
            <a:r>
              <a:rPr lang="en-US" sz="2200" dirty="0"/>
              <a:t>(10) But</a:t>
            </a:r>
            <a:r>
              <a:rPr lang="en-US" sz="2200" u="sng" dirty="0"/>
              <a:t> Joshua </a:t>
            </a:r>
            <a:r>
              <a:rPr lang="en-US" sz="2200" dirty="0"/>
              <a:t>commanded </a:t>
            </a:r>
            <a:r>
              <a:rPr lang="en-US" sz="2200" u="sng" dirty="0"/>
              <a:t>the people,</a:t>
            </a:r>
            <a:r>
              <a:rPr lang="en-US" sz="2200" dirty="0"/>
              <a:t> "</a:t>
            </a:r>
            <a:r>
              <a:rPr lang="en-US" sz="2200" u="sng" dirty="0"/>
              <a:t>You </a:t>
            </a:r>
            <a:r>
              <a:rPr lang="en-US" sz="2200" dirty="0"/>
              <a:t>shall not shout or make your voice heard, neither shall any word go out of your mouth, until the day</a:t>
            </a:r>
            <a:r>
              <a:rPr lang="en-US" sz="2200" u="sng" dirty="0"/>
              <a:t> I</a:t>
            </a:r>
            <a:r>
              <a:rPr lang="en-US" sz="2200" dirty="0"/>
              <a:t> tell </a:t>
            </a:r>
            <a:r>
              <a:rPr lang="en-US" sz="2200" u="sng" dirty="0"/>
              <a:t>you</a:t>
            </a:r>
            <a:r>
              <a:rPr lang="en-US" sz="2200" dirty="0"/>
              <a:t> to shout. Then </a:t>
            </a:r>
            <a:r>
              <a:rPr lang="en-US" sz="2200" u="sng" dirty="0"/>
              <a:t>you</a:t>
            </a:r>
            <a:r>
              <a:rPr lang="en-US" sz="2200" dirty="0"/>
              <a:t> shall shout." (11) So he caused </a:t>
            </a:r>
            <a:r>
              <a:rPr lang="en-US" sz="2200" b="1" dirty="0"/>
              <a:t>the ark of the Lord</a:t>
            </a:r>
            <a:r>
              <a:rPr lang="en-US" sz="2200" dirty="0"/>
              <a:t> to circle </a:t>
            </a:r>
            <a:r>
              <a:rPr lang="en-US" sz="2200" u="sng" dirty="0"/>
              <a:t>the city,</a:t>
            </a:r>
            <a:r>
              <a:rPr lang="en-US" sz="2200" dirty="0"/>
              <a:t> going about it once. And </a:t>
            </a:r>
            <a:r>
              <a:rPr lang="en-US" sz="2200" u="sng" dirty="0"/>
              <a:t>they</a:t>
            </a:r>
            <a:r>
              <a:rPr lang="en-US" sz="2200" dirty="0"/>
              <a:t> came into </a:t>
            </a:r>
            <a:r>
              <a:rPr lang="en-US" sz="2200" u="sng" dirty="0"/>
              <a:t>the camp</a:t>
            </a:r>
            <a:r>
              <a:rPr lang="en-US" sz="2200" dirty="0"/>
              <a:t> and spent the night in </a:t>
            </a:r>
            <a:r>
              <a:rPr lang="en-US" sz="2200" u="sng" dirty="0"/>
              <a:t>the camp</a:t>
            </a:r>
            <a:r>
              <a:rPr lang="en-US" sz="2200" dirty="0"/>
              <a:t>.</a:t>
            </a:r>
            <a:br>
              <a:rPr lang="en-US" sz="2200" dirty="0"/>
            </a:br>
            <a:r>
              <a:rPr lang="en-US" sz="2200" dirty="0"/>
              <a:t> </a:t>
            </a:r>
            <a:r>
              <a:rPr lang="en-US" sz="2200" dirty="0" smtClean="0"/>
              <a:t>	(</a:t>
            </a:r>
            <a:r>
              <a:rPr lang="en-US" sz="2200" dirty="0"/>
              <a:t>12) Then</a:t>
            </a:r>
            <a:r>
              <a:rPr lang="en-US" sz="2200" u="sng" dirty="0"/>
              <a:t> Joshua</a:t>
            </a:r>
            <a:r>
              <a:rPr lang="en-US" sz="2200" dirty="0"/>
              <a:t> rose early in the morning, and the priests took </a:t>
            </a:r>
            <a:r>
              <a:rPr lang="en-US" sz="2200" b="1" dirty="0"/>
              <a:t>up the ark of the Lord.</a:t>
            </a:r>
            <a:r>
              <a:rPr lang="en-US" sz="2200" dirty="0"/>
              <a:t> (13) And </a:t>
            </a:r>
            <a:r>
              <a:rPr lang="en-US" sz="2200" u="sng" dirty="0"/>
              <a:t>the seven priests </a:t>
            </a:r>
            <a:r>
              <a:rPr lang="en-US" sz="2200" dirty="0"/>
              <a:t>bearing the seven trumpets of rams' horns before </a:t>
            </a:r>
            <a:r>
              <a:rPr lang="en-US" sz="2200" b="1" dirty="0"/>
              <a:t>the ark of the Lord </a:t>
            </a:r>
            <a:r>
              <a:rPr lang="en-US" sz="2200" dirty="0"/>
              <a:t>walked on, and </a:t>
            </a:r>
            <a:r>
              <a:rPr lang="en-US" sz="2200" u="sng" dirty="0"/>
              <a:t>they</a:t>
            </a:r>
            <a:r>
              <a:rPr lang="en-US" sz="2200" dirty="0"/>
              <a:t> blew the trumpets continually. And </a:t>
            </a:r>
            <a:r>
              <a:rPr lang="en-US" sz="2200" u="sng" dirty="0"/>
              <a:t>the armed men</a:t>
            </a:r>
            <a:r>
              <a:rPr lang="en-US" sz="2200" dirty="0"/>
              <a:t> were walking before </a:t>
            </a:r>
            <a:r>
              <a:rPr lang="en-US" sz="2200" u="sng" dirty="0"/>
              <a:t>them</a:t>
            </a:r>
            <a:r>
              <a:rPr lang="en-US" sz="2200" dirty="0"/>
              <a:t>, and </a:t>
            </a:r>
            <a:r>
              <a:rPr lang="en-US" sz="2200" u="sng" dirty="0"/>
              <a:t>the rear guard</a:t>
            </a:r>
            <a:r>
              <a:rPr lang="en-US" sz="2200" dirty="0"/>
              <a:t> was walking after </a:t>
            </a:r>
            <a:r>
              <a:rPr lang="en-US" sz="2200" b="1" dirty="0"/>
              <a:t>the ark of the Lord,</a:t>
            </a:r>
            <a:r>
              <a:rPr lang="en-US" sz="2200" dirty="0"/>
              <a:t> while the trumpets blew continually.</a:t>
            </a:r>
            <a:br>
              <a:rPr lang="en-US" sz="2200" dirty="0"/>
            </a:br>
            <a:r>
              <a:rPr lang="en-US" sz="2200" dirty="0" smtClean="0"/>
              <a:t>	 </a:t>
            </a:r>
            <a:r>
              <a:rPr lang="en-US" sz="2200" dirty="0"/>
              <a:t>(14) And the second day they marched around </a:t>
            </a:r>
            <a:r>
              <a:rPr lang="en-US" sz="2200" u="sng" dirty="0"/>
              <a:t>the city</a:t>
            </a:r>
            <a:r>
              <a:rPr lang="en-US" sz="2200" dirty="0"/>
              <a:t> once, and returned into </a:t>
            </a:r>
            <a:r>
              <a:rPr lang="en-US" sz="2200" u="sng" dirty="0"/>
              <a:t>the camp.</a:t>
            </a:r>
            <a:r>
              <a:rPr lang="en-US" sz="2200" dirty="0"/>
              <a:t> So </a:t>
            </a:r>
            <a:r>
              <a:rPr lang="en-US" sz="2200" u="sng" dirty="0"/>
              <a:t>they</a:t>
            </a:r>
            <a:r>
              <a:rPr lang="en-US" sz="2200" dirty="0"/>
              <a:t> did for six days. (15) On the seventh day they rose early, at the dawn of day, and marched around </a:t>
            </a:r>
            <a:r>
              <a:rPr lang="en-US" sz="2200" u="sng" dirty="0"/>
              <a:t>the city</a:t>
            </a:r>
            <a:r>
              <a:rPr lang="en-US" sz="2200" dirty="0"/>
              <a:t> in the same manner seven times. It was only on that day that </a:t>
            </a:r>
            <a:r>
              <a:rPr lang="en-US" sz="2200" u="sng" dirty="0"/>
              <a:t>they</a:t>
            </a:r>
            <a:r>
              <a:rPr lang="en-US" sz="2200" dirty="0"/>
              <a:t> marched around the city seven times. (16) And at the seventh time, when </a:t>
            </a:r>
            <a:r>
              <a:rPr lang="en-US" sz="2200" u="sng" dirty="0"/>
              <a:t>the priests</a:t>
            </a:r>
            <a:r>
              <a:rPr lang="en-US" sz="2200" dirty="0"/>
              <a:t> had blown the trumpets,</a:t>
            </a:r>
            <a:r>
              <a:rPr lang="en-US" sz="2200" u="sng" dirty="0"/>
              <a:t> Joshua</a:t>
            </a:r>
            <a:r>
              <a:rPr lang="en-US" sz="2200" dirty="0"/>
              <a:t> said to </a:t>
            </a:r>
            <a:r>
              <a:rPr lang="en-US" sz="2200" u="sng" dirty="0"/>
              <a:t>the people</a:t>
            </a:r>
            <a:r>
              <a:rPr lang="en-US" sz="2200" dirty="0"/>
              <a:t>, "Shout, for </a:t>
            </a:r>
            <a:r>
              <a:rPr lang="en-US" sz="2200" b="1" dirty="0"/>
              <a:t>the Lord</a:t>
            </a:r>
            <a:r>
              <a:rPr lang="en-US" sz="2200" dirty="0"/>
              <a:t> has given you the city. (17) And </a:t>
            </a:r>
            <a:r>
              <a:rPr lang="en-US" sz="2200" u="sng" dirty="0"/>
              <a:t>the city</a:t>
            </a:r>
            <a:r>
              <a:rPr lang="en-US" sz="2200" dirty="0"/>
              <a:t> and all that is within it shall be devoted to </a:t>
            </a:r>
            <a:r>
              <a:rPr lang="en-US" sz="2200" b="1" dirty="0"/>
              <a:t>the Lord</a:t>
            </a:r>
            <a:r>
              <a:rPr lang="en-US" sz="2200" dirty="0"/>
              <a:t> for destruction. Only</a:t>
            </a:r>
            <a:r>
              <a:rPr lang="en-US" sz="2200" u="sng" dirty="0"/>
              <a:t> Rahab the prostitute and all who are with her in her house</a:t>
            </a:r>
            <a:r>
              <a:rPr lang="en-US" sz="2200" dirty="0"/>
              <a:t> shall live, because </a:t>
            </a:r>
            <a:r>
              <a:rPr lang="en-US" sz="2200" u="sng" dirty="0"/>
              <a:t>she </a:t>
            </a:r>
            <a:r>
              <a:rPr lang="en-US" sz="2200" dirty="0"/>
              <a:t>hid </a:t>
            </a:r>
            <a:r>
              <a:rPr lang="en-US" sz="2200" u="sng" dirty="0"/>
              <a:t>the messengers whom we</a:t>
            </a:r>
            <a:r>
              <a:rPr lang="en-US" sz="2200" dirty="0"/>
              <a:t> sent. (18) But </a:t>
            </a:r>
            <a:r>
              <a:rPr lang="en-US" sz="2200" u="sng" dirty="0"/>
              <a:t>you</a:t>
            </a:r>
            <a:r>
              <a:rPr lang="en-US" sz="2200" dirty="0"/>
              <a:t>, keep </a:t>
            </a:r>
            <a:r>
              <a:rPr lang="en-US" sz="2200" u="sng" dirty="0"/>
              <a:t>yourselves</a:t>
            </a:r>
            <a:r>
              <a:rPr lang="en-US" sz="2200" dirty="0"/>
              <a:t> from the things devoted to destruction, lest when</a:t>
            </a:r>
            <a:r>
              <a:rPr lang="en-US" sz="2200" u="sng" dirty="0"/>
              <a:t> you</a:t>
            </a:r>
            <a:r>
              <a:rPr lang="en-US" sz="2200" dirty="0"/>
              <a:t> have devoted them </a:t>
            </a:r>
            <a:r>
              <a:rPr lang="en-US" sz="2200" u="sng" dirty="0"/>
              <a:t>you</a:t>
            </a:r>
            <a:r>
              <a:rPr lang="en-US" sz="2200" dirty="0"/>
              <a:t> take any of the devoted things and make </a:t>
            </a:r>
            <a:r>
              <a:rPr lang="en-US" sz="2200" u="sng" dirty="0"/>
              <a:t>the camp of Israel</a:t>
            </a:r>
            <a:r>
              <a:rPr lang="en-US" sz="2200" dirty="0"/>
              <a:t> a thing for destruction and bring trouble upon it. (19) But all silver and gold, and every vessel of bronze and iron, </a:t>
            </a:r>
            <a:r>
              <a:rPr lang="en-US" sz="2200" b="1" dirty="0"/>
              <a:t>are holy to the Lord</a:t>
            </a:r>
            <a:r>
              <a:rPr lang="en-US" sz="2200" dirty="0"/>
              <a:t>; they shall go into </a:t>
            </a:r>
            <a:r>
              <a:rPr lang="en-US" sz="2200" b="1" dirty="0"/>
              <a:t>the treasury of the Lord."</a:t>
            </a:r>
            <a:r>
              <a:rPr lang="en-US" sz="2200" dirty="0"/>
              <a:t> </a:t>
            </a:r>
            <a:r>
              <a:rPr lang="en-US" sz="2000" dirty="0"/>
              <a:t/>
            </a:r>
            <a:br>
              <a:rPr lang="en-US" sz="2000" dirty="0"/>
            </a:br>
            <a:r>
              <a:rPr lang="en-US" sz="1800" dirty="0"/>
              <a:t/>
            </a:r>
            <a:br>
              <a:rPr lang="en-US" sz="1800" dirty="0"/>
            </a:br>
            <a:r>
              <a:rPr lang="en-US" sz="2200" dirty="0">
                <a:solidFill>
                  <a:prstClr val="black"/>
                </a:solidFill>
                <a:latin typeface="Calibri" panose="020F0502020204030204"/>
                <a:ea typeface="Calibri"/>
                <a:cs typeface="Times New Roman"/>
              </a:rPr>
              <a:t/>
            </a:r>
            <a:br>
              <a:rPr lang="en-US" sz="2200" dirty="0">
                <a:solidFill>
                  <a:prstClr val="black"/>
                </a:solidFill>
                <a:latin typeface="Calibri" panose="020F0502020204030204"/>
                <a:ea typeface="Calibri"/>
                <a:cs typeface="Times New Roman"/>
              </a:rPr>
            </a:br>
            <a:r>
              <a:rPr lang="en-US" sz="2400" dirty="0">
                <a:solidFill>
                  <a:prstClr val="black"/>
                </a:solidFill>
                <a:latin typeface="Calibri" panose="020F0502020204030204"/>
                <a:ea typeface="Calibri"/>
                <a:cs typeface="Times New Roman"/>
              </a:rPr>
              <a:t> </a:t>
            </a:r>
            <a:endParaRPr lang="en-US" sz="2000" dirty="0"/>
          </a:p>
        </p:txBody>
      </p:sp>
    </p:spTree>
    <p:extLst>
      <p:ext uri="{BB962C8B-B14F-4D97-AF65-F5344CB8AC3E}">
        <p14:creationId xmlns:p14="http://schemas.microsoft.com/office/powerpoint/2010/main" val="40569956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371" y="163286"/>
            <a:ext cx="8686800" cy="6477000"/>
          </a:xfrm>
        </p:spPr>
        <p:txBody>
          <a:bodyPr>
            <a:normAutofit fontScale="90000"/>
          </a:bodyPr>
          <a:lstStyle/>
          <a:p>
            <a:r>
              <a:rPr lang="en-US" sz="2000" dirty="0" smtClean="0"/>
              <a:t>	</a:t>
            </a:r>
            <a:r>
              <a:rPr lang="en-US" sz="2300" dirty="0" smtClean="0"/>
              <a:t>(</a:t>
            </a:r>
            <a:r>
              <a:rPr lang="en-US" sz="2300" dirty="0"/>
              <a:t>20) So </a:t>
            </a:r>
            <a:r>
              <a:rPr lang="en-US" sz="2300" u="sng" dirty="0"/>
              <a:t>the people</a:t>
            </a:r>
            <a:r>
              <a:rPr lang="en-US" sz="2300" dirty="0"/>
              <a:t> shouted, and the trumpets were blown. As soon as </a:t>
            </a:r>
            <a:r>
              <a:rPr lang="en-US" sz="2300" u="sng" dirty="0"/>
              <a:t>the people </a:t>
            </a:r>
            <a:r>
              <a:rPr lang="en-US" sz="2300" dirty="0"/>
              <a:t>heard the sound of the trumpet, </a:t>
            </a:r>
            <a:r>
              <a:rPr lang="en-US" sz="2300" u="sng" dirty="0"/>
              <a:t>the people</a:t>
            </a:r>
            <a:r>
              <a:rPr lang="en-US" sz="2300" dirty="0"/>
              <a:t> shouted a great shout, and the wall fell down flat, so that</a:t>
            </a:r>
            <a:r>
              <a:rPr lang="en-US" sz="2300" u="sng" dirty="0"/>
              <a:t> the people </a:t>
            </a:r>
            <a:r>
              <a:rPr lang="en-US" sz="2300" dirty="0"/>
              <a:t>went up into the city, </a:t>
            </a:r>
            <a:r>
              <a:rPr lang="en-US" sz="2300" u="sng" dirty="0"/>
              <a:t>every man</a:t>
            </a:r>
            <a:r>
              <a:rPr lang="en-US" sz="2300" dirty="0"/>
              <a:t> straight before</a:t>
            </a:r>
            <a:r>
              <a:rPr lang="en-US" sz="2300" u="sng" dirty="0"/>
              <a:t> him</a:t>
            </a:r>
            <a:r>
              <a:rPr lang="en-US" sz="2300" dirty="0"/>
              <a:t>, and </a:t>
            </a:r>
            <a:r>
              <a:rPr lang="en-US" sz="2300" u="sng" dirty="0"/>
              <a:t>they </a:t>
            </a:r>
            <a:r>
              <a:rPr lang="en-US" sz="2300" dirty="0"/>
              <a:t>captured the city. (21) Then</a:t>
            </a:r>
            <a:r>
              <a:rPr lang="en-US" sz="2300" u="sng" dirty="0"/>
              <a:t> they</a:t>
            </a:r>
            <a:r>
              <a:rPr lang="en-US" sz="2300" dirty="0"/>
              <a:t> devoted all in the city to destruction, </a:t>
            </a:r>
            <a:r>
              <a:rPr lang="en-US" sz="2300" u="sng" dirty="0"/>
              <a:t>both men and women, young and old</a:t>
            </a:r>
            <a:r>
              <a:rPr lang="en-US" sz="2300" dirty="0"/>
              <a:t>, oxen, sheep, and donkeys, with the edge of the sword. </a:t>
            </a:r>
            <a:br>
              <a:rPr lang="en-US" sz="2300" dirty="0"/>
            </a:br>
            <a:r>
              <a:rPr lang="en-US" sz="2300" dirty="0" smtClean="0"/>
              <a:t>	(</a:t>
            </a:r>
            <a:r>
              <a:rPr lang="en-US" sz="2300" dirty="0"/>
              <a:t>22) But to </a:t>
            </a:r>
            <a:r>
              <a:rPr lang="en-US" sz="2300" u="sng" dirty="0"/>
              <a:t>the two men</a:t>
            </a:r>
            <a:r>
              <a:rPr lang="en-US" sz="2300" dirty="0"/>
              <a:t> who had spied out the land</a:t>
            </a:r>
            <a:r>
              <a:rPr lang="en-US" sz="2300" u="sng" dirty="0"/>
              <a:t>, Joshua</a:t>
            </a:r>
            <a:r>
              <a:rPr lang="en-US" sz="2300" dirty="0"/>
              <a:t> said, "Go into </a:t>
            </a:r>
            <a:r>
              <a:rPr lang="en-US" sz="2300" u="sng" dirty="0"/>
              <a:t>the prostitute's house</a:t>
            </a:r>
            <a:r>
              <a:rPr lang="en-US" sz="2300" dirty="0"/>
              <a:t> and bring out from there </a:t>
            </a:r>
            <a:r>
              <a:rPr lang="en-US" sz="2300" u="sng" dirty="0"/>
              <a:t>the woman and all who belong to her,</a:t>
            </a:r>
            <a:r>
              <a:rPr lang="en-US" sz="2300" dirty="0"/>
              <a:t> as </a:t>
            </a:r>
            <a:r>
              <a:rPr lang="en-US" sz="2300" u="sng" dirty="0"/>
              <a:t>you </a:t>
            </a:r>
            <a:r>
              <a:rPr lang="en-US" sz="2300" dirty="0"/>
              <a:t>swore to </a:t>
            </a:r>
            <a:r>
              <a:rPr lang="en-US" sz="2300" u="sng" dirty="0"/>
              <a:t>her</a:t>
            </a:r>
            <a:r>
              <a:rPr lang="en-US" sz="2300" dirty="0"/>
              <a:t>." (23) So</a:t>
            </a:r>
            <a:r>
              <a:rPr lang="en-US" sz="2300" u="sng" dirty="0"/>
              <a:t> the young men </a:t>
            </a:r>
            <a:r>
              <a:rPr lang="en-US" sz="2300" dirty="0"/>
              <a:t>who had been</a:t>
            </a:r>
            <a:r>
              <a:rPr lang="en-US" sz="2300" u="sng" dirty="0"/>
              <a:t> spies</a:t>
            </a:r>
            <a:r>
              <a:rPr lang="en-US" sz="2300" dirty="0"/>
              <a:t> went in and brought out </a:t>
            </a:r>
            <a:r>
              <a:rPr lang="en-US" sz="2300" u="sng" dirty="0"/>
              <a:t>Rahab and her father and mother and brothers and all who belonged to her</a:t>
            </a:r>
            <a:r>
              <a:rPr lang="en-US" sz="2300" dirty="0"/>
              <a:t>. And</a:t>
            </a:r>
            <a:r>
              <a:rPr lang="en-US" sz="2300" u="sng" dirty="0"/>
              <a:t> they</a:t>
            </a:r>
            <a:r>
              <a:rPr lang="en-US" sz="2300" dirty="0"/>
              <a:t> brought </a:t>
            </a:r>
            <a:r>
              <a:rPr lang="en-US" sz="2300" u="sng" dirty="0"/>
              <a:t>all her relatives</a:t>
            </a:r>
            <a:r>
              <a:rPr lang="en-US" sz="2300" dirty="0"/>
              <a:t> and put them outside </a:t>
            </a:r>
            <a:r>
              <a:rPr lang="en-US" sz="2300" u="sng" dirty="0"/>
              <a:t>the camp of Israel.</a:t>
            </a:r>
            <a:r>
              <a:rPr lang="en-US" sz="2300" dirty="0"/>
              <a:t> </a:t>
            </a:r>
            <a:br>
              <a:rPr lang="en-US" sz="2300" dirty="0"/>
            </a:br>
            <a:r>
              <a:rPr lang="en-US" sz="2300" dirty="0" smtClean="0"/>
              <a:t>	(</a:t>
            </a:r>
            <a:r>
              <a:rPr lang="en-US" sz="2300" dirty="0"/>
              <a:t>24) And</a:t>
            </a:r>
            <a:r>
              <a:rPr lang="en-US" sz="2300" u="sng" dirty="0"/>
              <a:t> they</a:t>
            </a:r>
            <a:r>
              <a:rPr lang="en-US" sz="2300" dirty="0"/>
              <a:t> burned the city with fire, and everything in it. Only the silver and gold, and the vessels of bronze and of iron, they put into </a:t>
            </a:r>
            <a:r>
              <a:rPr lang="en-US" sz="2300" b="1" dirty="0"/>
              <a:t>the treasury of the house of the Lord</a:t>
            </a:r>
            <a:r>
              <a:rPr lang="en-US" sz="2300" dirty="0"/>
              <a:t>. (25) But </a:t>
            </a:r>
            <a:r>
              <a:rPr lang="en-US" sz="2300" u="sng" dirty="0"/>
              <a:t>Rahab the prostitute and her father's household and all who belonged to her, Joshua </a:t>
            </a:r>
            <a:r>
              <a:rPr lang="en-US" sz="2300" dirty="0"/>
              <a:t>saved alive. And </a:t>
            </a:r>
            <a:r>
              <a:rPr lang="en-US" sz="2300" u="sng" dirty="0"/>
              <a:t>she </a:t>
            </a:r>
            <a:r>
              <a:rPr lang="en-US" sz="2300" dirty="0"/>
              <a:t>has lived in </a:t>
            </a:r>
            <a:r>
              <a:rPr lang="en-US" sz="2300" u="sng" dirty="0"/>
              <a:t>Israel</a:t>
            </a:r>
            <a:r>
              <a:rPr lang="en-US" sz="2300" dirty="0"/>
              <a:t> to this day, because </a:t>
            </a:r>
            <a:r>
              <a:rPr lang="en-US" sz="2300" u="sng" dirty="0"/>
              <a:t>she</a:t>
            </a:r>
            <a:r>
              <a:rPr lang="en-US" sz="2300" dirty="0"/>
              <a:t> hid </a:t>
            </a:r>
            <a:r>
              <a:rPr lang="en-US" sz="2300" u="sng" dirty="0"/>
              <a:t>the messengers</a:t>
            </a:r>
            <a:r>
              <a:rPr lang="en-US" sz="2300" dirty="0"/>
              <a:t> whom </a:t>
            </a:r>
            <a:r>
              <a:rPr lang="en-US" sz="2300" u="sng" dirty="0"/>
              <a:t>Joshua </a:t>
            </a:r>
            <a:r>
              <a:rPr lang="en-US" sz="2300" dirty="0"/>
              <a:t>sent to spy out </a:t>
            </a:r>
            <a:r>
              <a:rPr lang="en-US" sz="2300" u="sng" dirty="0"/>
              <a:t>Jericho. </a:t>
            </a:r>
            <a:r>
              <a:rPr lang="en-US" sz="2300" dirty="0"/>
              <a:t/>
            </a:r>
            <a:br>
              <a:rPr lang="en-US" sz="2300" dirty="0"/>
            </a:br>
            <a:r>
              <a:rPr lang="en-US" sz="2300" dirty="0" smtClean="0"/>
              <a:t>	(</a:t>
            </a:r>
            <a:r>
              <a:rPr lang="en-US" sz="2300" dirty="0"/>
              <a:t>26) </a:t>
            </a:r>
            <a:r>
              <a:rPr lang="en-US" sz="2300" u="sng" dirty="0"/>
              <a:t>Joshua</a:t>
            </a:r>
            <a:r>
              <a:rPr lang="en-US" sz="2300" dirty="0"/>
              <a:t> laid an oath on </a:t>
            </a:r>
            <a:r>
              <a:rPr lang="en-US" sz="2300" u="sng" dirty="0"/>
              <a:t>them</a:t>
            </a:r>
            <a:r>
              <a:rPr lang="en-US" sz="2300" dirty="0"/>
              <a:t> at that time, saying, "Cursed before </a:t>
            </a:r>
            <a:r>
              <a:rPr lang="en-US" sz="2300" b="1" dirty="0"/>
              <a:t>the Lord</a:t>
            </a:r>
            <a:r>
              <a:rPr lang="en-US" sz="2300" dirty="0"/>
              <a:t> be </a:t>
            </a:r>
            <a:r>
              <a:rPr lang="en-US" sz="2300" u="sng" dirty="0"/>
              <a:t>the man</a:t>
            </a:r>
            <a:r>
              <a:rPr lang="en-US" sz="2300" dirty="0"/>
              <a:t> who rises up and rebuilds </a:t>
            </a:r>
            <a:r>
              <a:rPr lang="en-US" sz="2300" u="sng" dirty="0"/>
              <a:t>this city, Jericho.</a:t>
            </a:r>
            <a:r>
              <a:rPr lang="en-US" sz="2300" dirty="0"/>
              <a:t> "At </a:t>
            </a:r>
            <a:r>
              <a:rPr lang="en-US" sz="2300" u="sng" dirty="0"/>
              <a:t>the cost of his firstborn</a:t>
            </a:r>
            <a:r>
              <a:rPr lang="en-US" sz="2300" dirty="0"/>
              <a:t> shall </a:t>
            </a:r>
            <a:r>
              <a:rPr lang="en-US" sz="2300" u="sng" dirty="0"/>
              <a:t>he</a:t>
            </a:r>
            <a:r>
              <a:rPr lang="en-US" sz="2300" dirty="0"/>
              <a:t> lay its foundation, and at the cost of </a:t>
            </a:r>
            <a:r>
              <a:rPr lang="en-US" sz="2300" u="sng" dirty="0"/>
              <a:t>his youngest son</a:t>
            </a:r>
            <a:r>
              <a:rPr lang="en-US" sz="2300" dirty="0"/>
              <a:t> shall </a:t>
            </a:r>
            <a:r>
              <a:rPr lang="en-US" sz="2300" u="sng" dirty="0"/>
              <a:t>he </a:t>
            </a:r>
            <a:r>
              <a:rPr lang="en-US" sz="2300" dirty="0"/>
              <a:t>set up its gates."</a:t>
            </a:r>
          </a:p>
        </p:txBody>
      </p:sp>
    </p:spTree>
    <p:extLst>
      <p:ext uri="{BB962C8B-B14F-4D97-AF65-F5344CB8AC3E}">
        <p14:creationId xmlns:p14="http://schemas.microsoft.com/office/powerpoint/2010/main" val="22132283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8343" y="0"/>
            <a:ext cx="8719457" cy="369332"/>
          </a:xfrm>
          <a:prstGeom prst="rect">
            <a:avLst/>
          </a:prstGeom>
          <a:noFill/>
        </p:spPr>
        <p:txBody>
          <a:bodyPr wrap="square" rtlCol="0">
            <a:spAutoFit/>
          </a:bodyPr>
          <a:lstStyle/>
          <a:p>
            <a:r>
              <a:rPr lang="en-US" dirty="0"/>
              <a:t> </a:t>
            </a:r>
            <a:endParaRPr lang="en-US" dirty="0" smtClean="0"/>
          </a:p>
        </p:txBody>
      </p:sp>
      <p:sp>
        <p:nvSpPr>
          <p:cNvPr id="2" name="TextBox 1"/>
          <p:cNvSpPr txBox="1"/>
          <p:nvPr/>
        </p:nvSpPr>
        <p:spPr>
          <a:xfrm>
            <a:off x="174666" y="184666"/>
            <a:ext cx="8738755" cy="6247864"/>
          </a:xfrm>
          <a:prstGeom prst="rect">
            <a:avLst/>
          </a:prstGeom>
          <a:noFill/>
        </p:spPr>
        <p:txBody>
          <a:bodyPr wrap="square" rtlCol="0">
            <a:spAutoFit/>
          </a:bodyPr>
          <a:lstStyle/>
          <a:p>
            <a:r>
              <a:rPr lang="en-US" sz="2000" b="1" u="sng" dirty="0"/>
              <a:t>B. STUDY </a:t>
            </a:r>
            <a:r>
              <a:rPr lang="en-US" sz="2000" b="1" u="sng" dirty="0" smtClean="0"/>
              <a:t>NOTES</a:t>
            </a:r>
          </a:p>
          <a:p>
            <a:endParaRPr lang="en-US" sz="2000" dirty="0"/>
          </a:p>
          <a:p>
            <a:r>
              <a:rPr lang="en-US" sz="2000" dirty="0"/>
              <a:t>1. Jericho = Tell </a:t>
            </a:r>
            <a:r>
              <a:rPr lang="en-US" sz="2000" dirty="0" err="1"/>
              <a:t>es</a:t>
            </a:r>
            <a:r>
              <a:rPr lang="en-US" sz="2000" dirty="0"/>
              <a:t>-Sultan = “moon city”   It was the center of worship for the moon-god, and so they were to destroy completely this pagan city and its people.</a:t>
            </a:r>
          </a:p>
          <a:p>
            <a:r>
              <a:rPr lang="en-US" sz="2000" dirty="0"/>
              <a:t> </a:t>
            </a:r>
          </a:p>
          <a:p>
            <a:r>
              <a:rPr lang="en-US" sz="2000" dirty="0"/>
              <a:t>2. The number “seven” connects to the 7</a:t>
            </a:r>
            <a:r>
              <a:rPr lang="en-US" sz="2000" baseline="30000" dirty="0"/>
              <a:t>th</a:t>
            </a:r>
            <a:r>
              <a:rPr lang="en-US" sz="2000" dirty="0"/>
              <a:t> day of the Sabbath rest of the Lord after the 6 day creation and the 3</a:t>
            </a:r>
            <a:r>
              <a:rPr lang="en-US" sz="2000" baseline="30000" dirty="0"/>
              <a:t>rd</a:t>
            </a:r>
            <a:r>
              <a:rPr lang="en-US" sz="2000" dirty="0"/>
              <a:t> commandment of resting on the 7</a:t>
            </a:r>
            <a:r>
              <a:rPr lang="en-US" sz="2000" baseline="30000" dirty="0"/>
              <a:t>th</a:t>
            </a:r>
            <a:r>
              <a:rPr lang="en-US" sz="2000" dirty="0"/>
              <a:t> day. Thus in this account, God is giving rest to the land from pagan idolatry and bringing it back into the worship of the true Lord God (7 priests, 7 trumpets, 7 days, 7 encirclements)  </a:t>
            </a:r>
            <a:r>
              <a:rPr lang="en-US" sz="2000" b="1" dirty="0"/>
              <a:t>(Gen 2:2,3;  Ex 20:9-11; </a:t>
            </a:r>
            <a:r>
              <a:rPr lang="en-US" sz="2000" b="1" dirty="0" err="1"/>
              <a:t>Heb</a:t>
            </a:r>
            <a:r>
              <a:rPr lang="en-US" sz="2000" b="1" dirty="0"/>
              <a:t> 11:30) </a:t>
            </a:r>
            <a:endParaRPr lang="en-US" sz="2000" dirty="0"/>
          </a:p>
          <a:p>
            <a:r>
              <a:rPr lang="en-US" sz="2000" dirty="0"/>
              <a:t> </a:t>
            </a:r>
          </a:p>
          <a:p>
            <a:r>
              <a:rPr lang="en-US" sz="2000" dirty="0"/>
              <a:t>3. Long blast and loud shouts would strike terror into the hearts of the enemy, after having observed complete silence from Israel for 6 days. Jericho was about 9-12 acres in size, with a circumference of about 1 mile. The solemn silence is a sign of the impending doom and God’s judgment – the still before the storm.</a:t>
            </a:r>
          </a:p>
          <a:p>
            <a:r>
              <a:rPr lang="en-US" sz="2000" dirty="0"/>
              <a:t> </a:t>
            </a:r>
          </a:p>
          <a:p>
            <a:r>
              <a:rPr lang="en-US" sz="2000" dirty="0"/>
              <a:t>4. The ARK OF THE LORD is the tangible evidence of the presence of the Lord in their midst, before them and behind them. It shows, that with the walls falling straight down all around, THE LORD is responsible for their victory. </a:t>
            </a:r>
            <a:r>
              <a:rPr lang="en-US" sz="2000" b="1" dirty="0"/>
              <a:t> </a:t>
            </a:r>
            <a:r>
              <a:rPr lang="en-US" sz="2000" b="1" dirty="0" smtClean="0"/>
              <a:t>                                   (</a:t>
            </a:r>
            <a:r>
              <a:rPr lang="en-US" sz="2000" b="1" dirty="0"/>
              <a:t>Nu 10:35;  1 Sam 4:3;  7:1) </a:t>
            </a:r>
            <a:endParaRPr lang="en-US" sz="2000" dirty="0"/>
          </a:p>
        </p:txBody>
      </p:sp>
    </p:spTree>
    <p:extLst>
      <p:ext uri="{BB962C8B-B14F-4D97-AF65-F5344CB8AC3E}">
        <p14:creationId xmlns:p14="http://schemas.microsoft.com/office/powerpoint/2010/main" val="29596341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6255" y="93518"/>
            <a:ext cx="8759536" cy="369332"/>
          </a:xfrm>
          <a:prstGeom prst="rect">
            <a:avLst/>
          </a:prstGeom>
          <a:noFill/>
        </p:spPr>
        <p:txBody>
          <a:bodyPr wrap="square" rtlCol="0">
            <a:spAutoFit/>
          </a:bodyPr>
          <a:lstStyle/>
          <a:p>
            <a:endParaRPr lang="en-US" dirty="0"/>
          </a:p>
        </p:txBody>
      </p:sp>
      <p:sp>
        <p:nvSpPr>
          <p:cNvPr id="8" name="Title 7"/>
          <p:cNvSpPr>
            <a:spLocks noGrp="1"/>
          </p:cNvSpPr>
          <p:nvPr>
            <p:ph type="title"/>
          </p:nvPr>
        </p:nvSpPr>
        <p:spPr>
          <a:xfrm>
            <a:off x="315686" y="206828"/>
            <a:ext cx="8610105" cy="6139543"/>
          </a:xfrm>
        </p:spPr>
        <p:txBody>
          <a:bodyPr>
            <a:normAutofit fontScale="90000"/>
          </a:bodyPr>
          <a:lstStyle/>
          <a:p>
            <a:r>
              <a:rPr lang="en-US" sz="2700" dirty="0" smtClean="0"/>
              <a:t/>
            </a:r>
            <a:br>
              <a:rPr lang="en-US" sz="2700" dirty="0" smtClean="0"/>
            </a:br>
            <a:r>
              <a:rPr lang="en-US" sz="2200" dirty="0"/>
              <a:t>5. Devoted to the ban – the curse of death upon all people and property, except the gold and silver, bronze and iron, which are to be placed into the treasury of the Lord’s house – to be used to support the service of the tabernacle which was set up at Gilgal. </a:t>
            </a:r>
            <a:r>
              <a:rPr lang="en-US" sz="2200" b="1" dirty="0"/>
              <a:t>(Lev 27:28-31;  </a:t>
            </a:r>
            <a:r>
              <a:rPr lang="en-US" sz="2200" b="1" dirty="0" err="1"/>
              <a:t>Num</a:t>
            </a:r>
            <a:r>
              <a:rPr lang="en-US" sz="2200" b="1" dirty="0"/>
              <a:t> 31:22;  Dt. 2:34; 13:16;  20:16-18; Micah 4:13) </a:t>
            </a:r>
            <a:r>
              <a:rPr lang="en-US" sz="2200" dirty="0"/>
              <a:t>God is utterly removing Jericho’s idolatry and moral corruption.</a:t>
            </a:r>
            <a:br>
              <a:rPr lang="en-US" sz="2200" dirty="0"/>
            </a:br>
            <a:r>
              <a:rPr lang="en-US" sz="2200" dirty="0"/>
              <a:t> </a:t>
            </a:r>
            <a:br>
              <a:rPr lang="en-US" sz="2200" dirty="0"/>
            </a:br>
            <a:r>
              <a:rPr lang="en-US" sz="2200" dirty="0"/>
              <a:t>6. The faith of Rahab - who at the time of the writing of this book still lived among the Israelites</a:t>
            </a:r>
            <a:br>
              <a:rPr lang="en-US" sz="2200" dirty="0"/>
            </a:br>
            <a:r>
              <a:rPr lang="en-US" sz="2200" b="1" dirty="0"/>
              <a:t>(Mt  1:5;  </a:t>
            </a:r>
            <a:r>
              <a:rPr lang="en-US" sz="2200" b="1" dirty="0" err="1"/>
              <a:t>Heb</a:t>
            </a:r>
            <a:r>
              <a:rPr lang="en-US" sz="2200" b="1" dirty="0"/>
              <a:t> 11:31;  Jas 2:25-26). </a:t>
            </a:r>
            <a:r>
              <a:rPr lang="en-US" sz="2200" dirty="0"/>
              <a:t>In the midst of judgment there is mercy for those who live by faith in the only true God. Rahab was the mother of Boaz who married Ruth and from them would be the line of Jesse and David – the line of Joseph and Mary – the line of Jesus.</a:t>
            </a:r>
            <a:br>
              <a:rPr lang="en-US" sz="2200" dirty="0"/>
            </a:br>
            <a:r>
              <a:rPr lang="en-US" sz="2200" dirty="0"/>
              <a:t> </a:t>
            </a:r>
            <a:br>
              <a:rPr lang="en-US" sz="2200" dirty="0"/>
            </a:br>
            <a:r>
              <a:rPr lang="en-US" sz="2200" dirty="0"/>
              <a:t>7.  The curse on the one who would rebuild Jericho fulfilled in the days of rebellion under King Ahab </a:t>
            </a:r>
            <a:r>
              <a:rPr lang="en-US" sz="2200" b="1" dirty="0"/>
              <a:t>(1 Ki 16:34).</a:t>
            </a:r>
            <a:r>
              <a:rPr lang="en-US" sz="2200" dirty="0"/>
              <a:t/>
            </a:r>
            <a:br>
              <a:rPr lang="en-US" sz="2200" dirty="0"/>
            </a:br>
            <a:r>
              <a:rPr lang="en-US" sz="2200" b="1" dirty="0"/>
              <a:t> </a:t>
            </a:r>
            <a:r>
              <a:rPr lang="en-US" sz="2200" dirty="0"/>
              <a:t/>
            </a:r>
            <a:br>
              <a:rPr lang="en-US" sz="2200" dirty="0"/>
            </a:br>
            <a:r>
              <a:rPr lang="en-US" sz="2200" dirty="0"/>
              <a:t>8. The destruction of all the citizens, men, women and children is total. God’s righteous judgment came upon them for not repenting of their unbelief, child sacrifice, ritual prostitution – though they had been given abundant time to do so </a:t>
            </a:r>
            <a:r>
              <a:rPr lang="en-US" sz="2200" b="1" dirty="0"/>
              <a:t>(Gen 15:16;  Dt. 20:18;  </a:t>
            </a:r>
            <a:r>
              <a:rPr lang="en-US" sz="2200" b="1" dirty="0" err="1"/>
              <a:t>Ezek</a:t>
            </a:r>
            <a:r>
              <a:rPr lang="en-US" sz="2200" b="1" dirty="0"/>
              <a:t> 33:11;  2 Pet 3:9)</a:t>
            </a:r>
            <a:r>
              <a:rPr lang="en-US" sz="2200" dirty="0"/>
              <a:t/>
            </a:r>
            <a:br>
              <a:rPr lang="en-US" sz="2200" dirty="0"/>
            </a:br>
            <a:r>
              <a:rPr lang="en-US" sz="2200" dirty="0"/>
              <a:t/>
            </a:r>
            <a:br>
              <a:rPr lang="en-US" sz="2200" dirty="0"/>
            </a:br>
            <a:endParaRPr lang="en-US" sz="2200" dirty="0"/>
          </a:p>
        </p:txBody>
      </p:sp>
    </p:spTree>
    <p:extLst>
      <p:ext uri="{BB962C8B-B14F-4D97-AF65-F5344CB8AC3E}">
        <p14:creationId xmlns:p14="http://schemas.microsoft.com/office/powerpoint/2010/main" val="12337170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www.bible-history.com/maps/Map-of-Canaanite-Nation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9749" y="76201"/>
            <a:ext cx="3486508" cy="6702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44834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1" descr="http://www.freebibleimages.org/storydata/illustrations/FB_Joshua_Rahab_Spies/overview_images/001-joshua-rahab-spies.jpg?13540963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819" y="222477"/>
            <a:ext cx="8208735" cy="6156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2316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0" name="Picture 4" descr="Map of Twelve Tribes of Israel in Cana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4456" y="0"/>
            <a:ext cx="5221257" cy="6933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735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002"/>
          <p:cNvPicPr>
            <a:picLocks noChangeAspect="1" noChangeArrowheads="1"/>
          </p:cNvPicPr>
          <p:nvPr/>
        </p:nvPicPr>
        <p:blipFill rotWithShape="1">
          <a:blip r:embed="rId2">
            <a:extLst>
              <a:ext uri="{28A0092B-C50C-407E-A947-70E740481C1C}">
                <a14:useLocalDpi xmlns:a14="http://schemas.microsoft.com/office/drawing/2010/main" val="0"/>
              </a:ext>
            </a:extLst>
          </a:blip>
          <a:srcRect t="12693"/>
          <a:stretch/>
        </p:blipFill>
        <p:spPr bwMode="auto">
          <a:xfrm>
            <a:off x="2310946" y="0"/>
            <a:ext cx="4057196" cy="68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30532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1" descr="http://www.unexplainedstuff.com/images/geuu_02_img04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063" y="322035"/>
            <a:ext cx="8568557" cy="612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48315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s://craigmanderson.files.wordpress.com/2013/02/ark-of-the-coven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23" y="365126"/>
            <a:ext cx="8804954" cy="60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19447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13" y="152400"/>
            <a:ext cx="8904515" cy="6574971"/>
          </a:xfrm>
        </p:spPr>
        <p:txBody>
          <a:bodyPr>
            <a:normAutofit/>
          </a:bodyPr>
          <a:lstStyle/>
          <a:p>
            <a:r>
              <a:rPr lang="en-US" dirty="0"/>
              <a:t> </a:t>
            </a:r>
            <a:endParaRPr lang="en-US" sz="2800" dirty="0"/>
          </a:p>
        </p:txBody>
      </p:sp>
      <p:pic>
        <p:nvPicPr>
          <p:cNvPr id="5122" name="Picture 2" descr="http://www.lindseywilliams.org/pix/Priests%20Carry%20A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166" y="234042"/>
            <a:ext cx="8743208" cy="641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81999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http://wol.jw.org/en/wol/mp/r1/lp-e/my/2004/1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916" y="1202191"/>
            <a:ext cx="8857595" cy="4425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6706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www.newlife.org/images/blog/20110308/blu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46" y="157842"/>
            <a:ext cx="8858730" cy="6547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1445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www.johnpratt.com/items/docs/lds/meridian/2014/images/crossing_jordan.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16" name="Picture 4" descr="http://www.johnpratt.com/items/docs/lds/meridian/2014/images/crossing_jord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255361"/>
            <a:ext cx="8786325" cy="6406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3463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4.bp.blogspot.com/-AwQCMdrU2Rw/TjWM1vuaG4I/AAAAAAAABN8/SsyevgmeRfM/s1600/Joshua%2B4%2B-%2Bstone%2Bmemorial.JPG"/>
          <p:cNvPicPr>
            <a:picLocks noChangeAspect="1" noChangeArrowheads="1"/>
          </p:cNvPicPr>
          <p:nvPr/>
        </p:nvPicPr>
        <p:blipFill rotWithShape="1">
          <a:blip r:embed="rId2">
            <a:extLst>
              <a:ext uri="{28A0092B-C50C-407E-A947-70E740481C1C}">
                <a14:useLocalDpi xmlns:a14="http://schemas.microsoft.com/office/drawing/2010/main" val="0"/>
              </a:ext>
            </a:extLst>
          </a:blip>
          <a:srcRect t="13765" b="16664"/>
          <a:stretch/>
        </p:blipFill>
        <p:spPr bwMode="auto">
          <a:xfrm>
            <a:off x="197209" y="593726"/>
            <a:ext cx="8749581" cy="5491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392792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bibleencyclopedia.com/gs400px/stdas07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212" y="0"/>
            <a:ext cx="5743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3552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upload.wikimedia.org/wikipedia/commons/3/3a/Joshua_Renewing_the_Covenant_with_Israel_(Bible_C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4564" y="144008"/>
            <a:ext cx="5957207" cy="6596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5429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http://pastormackenstein.files.wordpress.com/2012/06/judges-gilgal-stones-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295" y="671512"/>
            <a:ext cx="8291410" cy="5272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0349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s://encrypted-tbn1.gstatic.com/images?q=tbn:ANd9GcR7rSFRg8L7_9eSbGmzAs5xrUXs-ajzptivITejs59-s3Un-n4xq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96" y="857817"/>
            <a:ext cx="8177408" cy="44652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06375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8" name="Picture 4" descr="http://2.bp.blogspot.com/-g2_hZd7aqTc/UciQ2irgPwI/AAAAAAAAAZg/59jIZHqAwP8/s1600/GilgalArgaman12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642" y="615496"/>
            <a:ext cx="8438715" cy="5578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87385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photosinhouse.com/photo/45/454d16e1fd9f50e3232ea3749fa12c6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533400"/>
            <a:ext cx="8572500" cy="5657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467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descr="https://lh5.googleusercontent.com/--yXEIxYPluc/TXZcmJruMYI/AAAAAAAAEtU/ZNx9rfly0bA/s1600/Eug%25C3%25A8ne-Alexis+Girardet+-+Bedouins+In+The+Desert.jpg"/>
          <p:cNvPicPr>
            <a:picLocks noChangeAspect="1" noChangeArrowheads="1"/>
          </p:cNvPicPr>
          <p:nvPr/>
        </p:nvPicPr>
        <p:blipFill rotWithShape="1">
          <a:blip r:embed="rId2">
            <a:extLst>
              <a:ext uri="{28A0092B-C50C-407E-A947-70E740481C1C}">
                <a14:useLocalDpi xmlns:a14="http://schemas.microsoft.com/office/drawing/2010/main" val="0"/>
              </a:ext>
            </a:extLst>
          </a:blip>
          <a:srcRect r="8333"/>
          <a:stretch/>
        </p:blipFill>
        <p:spPr bwMode="auto">
          <a:xfrm>
            <a:off x="247650" y="365126"/>
            <a:ext cx="8604176" cy="5835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68608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descr="http://st-takla.org/Gallery/var/albums/Bible/Illustrations/Bible-Slides/OT/06-Joshua/www-St-Takla-org--Bible-Slides-joshua-5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54" y="539298"/>
            <a:ext cx="8557092" cy="578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2094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1.bp.blogspot.com/-q6mjrlbVJZM/U2_H5xZ63kI/AAAAAAAADKA/RBL_DeP-5ug/s1600/Joshua+Warrio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4820" y="87461"/>
            <a:ext cx="4686980" cy="677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2411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20" name="Picture 4" descr="http://3.bp.blogspot.com/-hAZ1rr8fUjY/UTVSmcYdzrI/AAAAAAAACXo/dZCU6-l_i7w/s1600/Jos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95943"/>
            <a:ext cx="84328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36441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descr="https://i.vimeocdn.com/video/490105327_640.jpg"/>
          <p:cNvPicPr>
            <a:picLocks noChangeAspect="1" noChangeArrowheads="1"/>
          </p:cNvPicPr>
          <p:nvPr/>
        </p:nvPicPr>
        <p:blipFill rotWithShape="1">
          <a:blip r:embed="rId2">
            <a:extLst>
              <a:ext uri="{28A0092B-C50C-407E-A947-70E740481C1C}">
                <a14:useLocalDpi xmlns:a14="http://schemas.microsoft.com/office/drawing/2010/main" val="0"/>
              </a:ext>
            </a:extLst>
          </a:blip>
          <a:srcRect l="7131" t="2913" r="6598" b="12066"/>
          <a:stretch/>
        </p:blipFill>
        <p:spPr bwMode="auto">
          <a:xfrm>
            <a:off x="310773" y="1027907"/>
            <a:ext cx="8522453"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1368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085" y="0"/>
            <a:ext cx="9056915" cy="6858000"/>
          </a:xfrm>
        </p:spPr>
        <p:txBody>
          <a:bodyPr>
            <a:normAutofit fontScale="90000"/>
          </a:bodyPr>
          <a:lstStyle/>
          <a:p>
            <a:r>
              <a:rPr lang="en-US" sz="3600" b="1" u="sng" dirty="0" smtClean="0">
                <a:latin typeface="Calibri"/>
                <a:ea typeface="Calibri"/>
                <a:cs typeface="Times New Roman"/>
              </a:rPr>
              <a:t/>
            </a:r>
            <a:br>
              <a:rPr lang="en-US" sz="3600" b="1" u="sng" dirty="0" smtClean="0">
                <a:latin typeface="Calibri"/>
                <a:ea typeface="Calibri"/>
                <a:cs typeface="Times New Roman"/>
              </a:rPr>
            </a:br>
            <a:r>
              <a:rPr lang="en-US" sz="3600" b="1" u="sng" dirty="0">
                <a:latin typeface="Calibri"/>
                <a:ea typeface="Calibri"/>
                <a:cs typeface="Times New Roman"/>
              </a:rPr>
              <a:t/>
            </a:r>
            <a:br>
              <a:rPr lang="en-US" sz="3600" b="1" u="sng" dirty="0">
                <a:latin typeface="Calibri"/>
                <a:ea typeface="Calibri"/>
                <a:cs typeface="Times New Roman"/>
              </a:rPr>
            </a:br>
            <a:r>
              <a:rPr lang="en-US" sz="3200" b="1" u="sng" dirty="0"/>
              <a:t>C. LIFE </a:t>
            </a:r>
            <a:r>
              <a:rPr lang="en-US" sz="3200" b="1" u="sng" dirty="0" smtClean="0"/>
              <a:t>APPLICATION:</a:t>
            </a:r>
            <a:r>
              <a:rPr lang="en-US" sz="3200" dirty="0"/>
              <a:t/>
            </a:r>
            <a:br>
              <a:rPr lang="en-US" sz="3200" dirty="0"/>
            </a:br>
            <a:r>
              <a:rPr lang="en-US" sz="3200" dirty="0"/>
              <a:t>1. One shudders at the generation alive </a:t>
            </a:r>
            <a:r>
              <a:rPr lang="en-US" sz="3200" dirty="0" smtClean="0"/>
              <a:t>today                                     </a:t>
            </a:r>
            <a:br>
              <a:rPr lang="en-US" sz="3200" dirty="0" smtClean="0"/>
            </a:br>
            <a:r>
              <a:rPr lang="en-US" sz="3200" dirty="0"/>
              <a:t> </a:t>
            </a:r>
            <a:r>
              <a:rPr lang="en-US" sz="3200" dirty="0" smtClean="0"/>
              <a:t>     –give examples </a:t>
            </a:r>
            <a:r>
              <a:rPr lang="en-US" sz="3200" dirty="0"/>
              <a:t>of the idolatry, abominations,  </a:t>
            </a:r>
            <a:br>
              <a:rPr lang="en-US" sz="3200" dirty="0"/>
            </a:br>
            <a:r>
              <a:rPr lang="en-US" sz="3200" dirty="0"/>
              <a:t>    </a:t>
            </a:r>
            <a:r>
              <a:rPr lang="en-US" sz="3200" dirty="0" smtClean="0"/>
              <a:t>       </a:t>
            </a:r>
            <a:r>
              <a:rPr lang="en-US" sz="3200" dirty="0"/>
              <a:t>debauchery, evils and child sacrifice today.</a:t>
            </a:r>
            <a:br>
              <a:rPr lang="en-US" sz="3200" dirty="0"/>
            </a:br>
            <a:r>
              <a:rPr lang="en-US" sz="3200" dirty="0"/>
              <a:t>2. There is silence in present history, making people think </a:t>
            </a:r>
            <a:r>
              <a:rPr lang="en-US" sz="3200" dirty="0" smtClean="0"/>
              <a:t/>
            </a:r>
            <a:br>
              <a:rPr lang="en-US" sz="3200" dirty="0" smtClean="0"/>
            </a:br>
            <a:r>
              <a:rPr lang="en-US" sz="3200" dirty="0"/>
              <a:t> </a:t>
            </a:r>
            <a:r>
              <a:rPr lang="en-US" sz="3200" dirty="0" smtClean="0"/>
              <a:t>    God </a:t>
            </a:r>
            <a:r>
              <a:rPr lang="en-US" sz="3200" dirty="0"/>
              <a:t>will not punish anyone in his righteous </a:t>
            </a:r>
            <a:br>
              <a:rPr lang="en-US" sz="3200" dirty="0"/>
            </a:br>
            <a:r>
              <a:rPr lang="en-US" sz="3200" dirty="0"/>
              <a:t>    wrath. This time of silence however will end when and in </a:t>
            </a:r>
            <a:r>
              <a:rPr lang="en-US" sz="3200" dirty="0" smtClean="0"/>
              <a:t/>
            </a:r>
            <a:br>
              <a:rPr lang="en-US" sz="3200" dirty="0" smtClean="0"/>
            </a:br>
            <a:r>
              <a:rPr lang="en-US" sz="3200" dirty="0"/>
              <a:t> </a:t>
            </a:r>
            <a:r>
              <a:rPr lang="en-US" sz="3200" dirty="0" smtClean="0"/>
              <a:t>   what </a:t>
            </a:r>
            <a:r>
              <a:rPr lang="en-US" sz="3200" dirty="0"/>
              <a:t>way?</a:t>
            </a:r>
            <a:r>
              <a:rPr lang="en-US" sz="3200" b="1" dirty="0"/>
              <a:t>                                                                    </a:t>
            </a:r>
            <a:r>
              <a:rPr lang="en-US" sz="3200" dirty="0"/>
              <a:t/>
            </a:r>
            <a:br>
              <a:rPr lang="en-US" sz="3200" dirty="0"/>
            </a:br>
            <a:r>
              <a:rPr lang="en-US" sz="3200" b="1" dirty="0"/>
              <a:t>    (Mt 24:37-42;   </a:t>
            </a:r>
            <a:r>
              <a:rPr lang="en-US" sz="3200" b="1" dirty="0" err="1"/>
              <a:t>Lk</a:t>
            </a:r>
            <a:r>
              <a:rPr lang="en-US" sz="3200" b="1" dirty="0"/>
              <a:t> 17:26-35;   1 Pet 3:20;   2 Pet 2:5-12)</a:t>
            </a:r>
            <a:r>
              <a:rPr lang="en-US" sz="3200" dirty="0"/>
              <a:t/>
            </a:r>
            <a:br>
              <a:rPr lang="en-US" sz="3200" dirty="0"/>
            </a:br>
            <a:r>
              <a:rPr lang="en-US" sz="3200" dirty="0"/>
              <a:t>3. -Therefore, where do we see the “ark of God’s presence” </a:t>
            </a:r>
            <a:r>
              <a:rPr lang="en-US" sz="3200" dirty="0" smtClean="0"/>
              <a:t/>
            </a:r>
            <a:br>
              <a:rPr lang="en-US" sz="3200" dirty="0" smtClean="0"/>
            </a:br>
            <a:r>
              <a:rPr lang="en-US" sz="3200" dirty="0"/>
              <a:t> </a:t>
            </a:r>
            <a:r>
              <a:rPr lang="en-US" sz="3200" dirty="0" smtClean="0"/>
              <a:t>          going </a:t>
            </a:r>
            <a:r>
              <a:rPr lang="en-US" sz="3200" dirty="0"/>
              <a:t>before us?</a:t>
            </a:r>
            <a:br>
              <a:rPr lang="en-US" sz="3200" dirty="0"/>
            </a:br>
            <a:r>
              <a:rPr lang="en-US" sz="3200" dirty="0"/>
              <a:t>     -In what ways has God “brought down the walls” of the </a:t>
            </a:r>
            <a:r>
              <a:rPr lang="en-US" sz="3200" dirty="0" smtClean="0"/>
              <a:t/>
            </a:r>
            <a:br>
              <a:rPr lang="en-US" sz="3200" dirty="0" smtClean="0"/>
            </a:br>
            <a:r>
              <a:rPr lang="en-US" sz="3200" dirty="0"/>
              <a:t> </a:t>
            </a:r>
            <a:r>
              <a:rPr lang="en-US" sz="3200" dirty="0" smtClean="0"/>
              <a:t>         world </a:t>
            </a:r>
            <a:r>
              <a:rPr lang="en-US" sz="3200" dirty="0"/>
              <a:t>for us?</a:t>
            </a:r>
            <a:br>
              <a:rPr lang="en-US" sz="3200" dirty="0"/>
            </a:br>
            <a:r>
              <a:rPr lang="en-US" sz="3200" dirty="0" smtClean="0"/>
              <a:t>     - </a:t>
            </a:r>
            <a:r>
              <a:rPr lang="en-US" sz="3200" dirty="0"/>
              <a:t>How has he spared us like Rahab and the Israelites </a:t>
            </a:r>
            <a:r>
              <a:rPr lang="en-US" sz="3200" dirty="0" smtClean="0"/>
              <a:t/>
            </a:r>
            <a:br>
              <a:rPr lang="en-US" sz="3200" dirty="0" smtClean="0"/>
            </a:br>
            <a:r>
              <a:rPr lang="en-US" sz="3200" dirty="0"/>
              <a:t> </a:t>
            </a:r>
            <a:r>
              <a:rPr lang="en-US" sz="3200" dirty="0" smtClean="0"/>
              <a:t>         through </a:t>
            </a:r>
            <a:r>
              <a:rPr lang="en-US" sz="3200" dirty="0"/>
              <a:t>the line of Rahab – the line of the Christ?</a:t>
            </a:r>
            <a:br>
              <a:rPr lang="en-US" sz="3200" dirty="0"/>
            </a:br>
            <a:r>
              <a:rPr lang="en-US" sz="2800" dirty="0">
                <a:latin typeface="Calibri"/>
                <a:ea typeface="Calibri"/>
                <a:cs typeface="Times New Roman"/>
              </a:rPr>
              <a:t/>
            </a:r>
            <a:br>
              <a:rPr lang="en-US" sz="2800" dirty="0">
                <a:latin typeface="Calibri"/>
                <a:ea typeface="Calibri"/>
                <a:cs typeface="Times New Roman"/>
              </a:rPr>
            </a:br>
            <a:r>
              <a:rPr lang="en-US" dirty="0"/>
              <a:t/>
            </a:r>
            <a:br>
              <a:rPr lang="en-US" dirty="0"/>
            </a:br>
            <a:endParaRPr lang="en-US" dirty="0"/>
          </a:p>
        </p:txBody>
      </p:sp>
    </p:spTree>
    <p:extLst>
      <p:ext uri="{BB962C8B-B14F-4D97-AF65-F5344CB8AC3E}">
        <p14:creationId xmlns:p14="http://schemas.microsoft.com/office/powerpoint/2010/main" val="2692239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rhythmontherock.com/images/ROTRJournJoshuaHeaderWEB.jpg"/>
          <p:cNvPicPr>
            <a:picLocks noChangeAspect="1" noChangeArrowheads="1"/>
          </p:cNvPicPr>
          <p:nvPr/>
        </p:nvPicPr>
        <p:blipFill rotWithShape="1">
          <a:blip r:embed="rId2">
            <a:extLst>
              <a:ext uri="{28A0092B-C50C-407E-A947-70E740481C1C}">
                <a14:useLocalDpi xmlns:a14="http://schemas.microsoft.com/office/drawing/2010/main" val="0"/>
              </a:ext>
            </a:extLst>
          </a:blip>
          <a:srcRect l="13159" t="1133" r="2065" b="4558"/>
          <a:stretch/>
        </p:blipFill>
        <p:spPr bwMode="auto">
          <a:xfrm>
            <a:off x="272143" y="174170"/>
            <a:ext cx="8473862" cy="6531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12657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1" descr="https://encrypted-tbn3.gstatic.com/images?q=tbn:ANd9GcS5yo50Ll9e50kFC7kcEtSkNtY4CsFkcWzDaqA9cu4N0kCBeoi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6837" y="472849"/>
            <a:ext cx="7430326" cy="5612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778312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descr="http://www.ellenwhite.info/images/chapt-illus/PP/RH-FallOfJericho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517" y="365126"/>
            <a:ext cx="8495715" cy="6022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9928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4" name="Picture 4" descr="File:The Fall of Jerich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6547" y="0"/>
            <a:ext cx="6092825" cy="7016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8233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descr="http://photos1.blogger.com/blogger/6956/659/1600/Joshua_Jerich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88" y="771257"/>
            <a:ext cx="8833423" cy="5313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0230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descr="http://4.bp.blogspot.com/-2m2E08Q8A_Q/UxX7w2e0LGI/AAAAAAAAA3o/wSKEqC5nRzs/s1600/jeric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828" y="365126"/>
            <a:ext cx="7968344" cy="5976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8035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www.generationword.com/images/israel_pictures/jericho/wall_diagram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7802" y="146957"/>
            <a:ext cx="5363483" cy="6597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99727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http://godsbreathpublications.com/images/jerichof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81" y="514417"/>
            <a:ext cx="9052038" cy="593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16206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www.crystalinks.com/JerichoJoshu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13" y="365126"/>
            <a:ext cx="9030787" cy="633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7047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http://upload.wikimedia.org/wikipedia/commons/6/63/Tissot_The_Taking_of_Jerich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9575" y="100467"/>
            <a:ext cx="5472339" cy="6652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77825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starcasm.net/wp-content/uploads/2013/03/jericho-c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5914" y="0"/>
            <a:ext cx="6781800" cy="678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1057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http://blog.spu.edu/wp-content/uploads/lectio/joshua-judges/week6-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431" y="528411"/>
            <a:ext cx="8781139" cy="5872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96803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1450" t="15404" r="22900" b="21603"/>
          <a:stretch/>
        </p:blipFill>
        <p:spPr>
          <a:xfrm>
            <a:off x="189954" y="777785"/>
            <a:ext cx="8814967" cy="5144044"/>
          </a:xfrm>
          <a:prstGeom prst="rect">
            <a:avLst/>
          </a:prstGeom>
        </p:spPr>
      </p:pic>
    </p:spTree>
    <p:extLst>
      <p:ext uri="{BB962C8B-B14F-4D97-AF65-F5344CB8AC3E}">
        <p14:creationId xmlns:p14="http://schemas.microsoft.com/office/powerpoint/2010/main" val="12705348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www.bible-architecture.info/Jerich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889" y="0"/>
            <a:ext cx="5319940" cy="6880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14166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s://encrypted-tbn3.gstatic.com/images?q=tbn:ANd9GcRyORA1c8ScwHENZaATZtyDYrIz7wOjs85bgXgqftwR8SXhvqx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590" y="548254"/>
            <a:ext cx="8120820" cy="5384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59452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s://jonathanmtsai.files.wordpress.com/2011/02/img_5160edb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36" y="517526"/>
            <a:ext cx="8810327" cy="5905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0478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descr="http://static.panoramio.com/photos/large/200304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326" y="139131"/>
            <a:ext cx="8711747" cy="6533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27591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allaboutjerusalem.com/sites/default/files/imagecache/big-image-gallery/ifa_upload/tell_a_sultan_jerich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04" y="365126"/>
            <a:ext cx="8519092" cy="5679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8816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256" y="4344465"/>
            <a:ext cx="5960998" cy="1625670"/>
          </a:xfrm>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13314" name="Picture 2" descr="http://intlimg.demandmedia.com/DM-Resize/photos.demandstudios.com/getty/article/41/186/92818964.jpg?w=1200&amp;h=630&amp;crop_min=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943" y="978955"/>
            <a:ext cx="8766174" cy="4602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5411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404257" y="5202237"/>
            <a:ext cx="14964320" cy="3311397"/>
          </a:xfrm>
        </p:spPr>
        <p:txBody>
          <a:bodyPr/>
          <a:lstStyle/>
          <a:p>
            <a:endParaRPr lang="en-US" dirty="0"/>
          </a:p>
        </p:txBody>
      </p:sp>
      <p:pic>
        <p:nvPicPr>
          <p:cNvPr id="14338" name="Picture 2" descr="http://tnccbeta.files.wordpress.com/2012/05/2b2d1-inrahabswindow_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831" y="182561"/>
            <a:ext cx="8313511" cy="6463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43310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beginningandend.com/wp-content/uploads/2011/11/Rahab-banne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4822" y="214539"/>
            <a:ext cx="8596691" cy="6447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18702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descr="http://2.bp.blogspot.com/-UsbkB7ZCJ5c/UXiFvxTmu0I/AAAAAAAADY8/OSPDC1m6u_0/s1600/800-Joshua-06-Rahab%2520Rescued.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964" y="127452"/>
            <a:ext cx="8582177" cy="643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7073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upload.wikimedia.org/wikipedia/commons/8/8b/Book_of_Joshua_Chapter_24-9_(Bible_Illustrations_by_Sweet_Med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58" y="215219"/>
            <a:ext cx="8712633" cy="645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3301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descr="http://www.neverthirsty.org/media/series/Life-of-Christ/Life008/genealogy.gif"/>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614" y="647814"/>
            <a:ext cx="8630324" cy="5339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5275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descr="http://www.southwestart.com/wp-content/uploads/2010/11/Dudash-Rahab.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2314" y="203654"/>
            <a:ext cx="5187200" cy="6499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8049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descr="http://www.jesuit.org.sg/graphics/prayer/homilies/judgement-d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461" y="81190"/>
            <a:ext cx="7682139" cy="6576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9026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http://crosswalknapa.org/wp-content/uploads/Joshua-Co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71" y="124349"/>
            <a:ext cx="8773885" cy="6586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0540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descr="http://mudpreacher.files.wordpress.com/2009/05/crossing-the-river-jorda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754" y="766761"/>
            <a:ext cx="8936492" cy="5361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8197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descr="http://www.ebdweb.com.br/imagens/gilga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14" y="133254"/>
            <a:ext cx="8793432" cy="6321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69686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297</TotalTime>
  <Words>75</Words>
  <Application>Microsoft Office PowerPoint</Application>
  <PresentationFormat>On-screen Show (4:3)</PresentationFormat>
  <Paragraphs>24</Paragraphs>
  <Slides>62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62</vt:i4>
      </vt:variant>
    </vt:vector>
  </HeadingPairs>
  <TitlesOfParts>
    <vt:vector size="67"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(10) But Joshua commanded the people, "You shall not shout or make your voice heard, neither shall any word go out of your mouth, until the day I tell you to shout. Then you shall shout." (11) So he caused the ark of the Lord to circle the city, going about it once. And they came into the camp and spent the night in the camp.   (12) Then Joshua rose early in the morning, and the priests took up the ark of the Lord. (13) And the seven priests bearing the seven trumpets of rams' horns before the ark of the Lord walked on, and they blew the trumpets continually. And the armed men were walking before them, and the rear guard was walking after the ark of the Lord, while the trumpets blew continually.   (14) And the second day they marched around the city once, and returned into the camp. So they did for six days. (15) On the seventh day they rose early, at the dawn of day, and marched around the city in the same manner seven times. It was only on that day that they marched around the city seven times. (16) And at the seventh time, when the priests had blown the trumpets, Joshua said to the people, "Shout, for the Lord has given you the city. (17) And the city and all that is within it shall be devoted to the Lord for destruction. Only Rahab the prostitute and all who are with her in her house shall live, because she hid the messengers whom we sent. (18) But you, keep yourselves from the things devoted to destruction, lest when you have devoted them you take any of the devoted things and make the camp of Israel a thing for destruction and bring trouble upon it. (19) But all silver and gold, and every vessel of bronze and iron, are holy to the Lord; they shall go into the treasury of the Lord."     </vt:lpstr>
      <vt:lpstr> (20) So the people shouted, and the trumpets were blown. As soon as the people heard the sound of the trumpet, the people shouted a great shout, and the wall fell down flat, so that the people went up into the city, every man straight before him, and they captured the city. (21) Then they devoted all in the city to destruction, both men and women, young and old, oxen, sheep, and donkeys, with the edge of the sword.   (22) But to the two men who had spied out the land, Joshua said, "Go into the prostitute's house and bring out from there the woman and all who belong to her, as you swore to her." (23) So the young men who had been spies went in and brought out Rahab and her father and mother and brothers and all who belonged to her. And they brought all her relatives and put them outside the camp of Israel.   (24) And they burned the city with fire, and everything in it. Only the silver and gold, and the vessels of bronze and of iron, they put into the treasury of the house of the Lord. (25) But Rahab the prostitute and her father's household and all who belonged to her, Joshua saved alive. And she has lived in Israel to this day, because she hid the messengers whom Joshua sent to spy out Jericho.   (26) Joshua laid an oath on them at that time, saying, "Cursed before the Lord be the man who rises up and rebuilds this city, Jericho. "At the cost of his firstborn shall he lay its foundation, and at the cost of his youngest son shall he set up its gates."</vt:lpstr>
      <vt:lpstr>PowerPoint Presentation</vt:lpstr>
      <vt:lpstr> 5. Devoted to the ban – the curse of death upon all people and property, except the gold and silver, bronze and iron, which are to be placed into the treasury of the Lord’s house – to be used to support the service of the tabernacle which was set up at Gilgal. (Lev 27:28-31;  Num 31:22;  Dt. 2:34; 13:16;  20:16-18; Micah 4:13) God is utterly removing Jericho’s idolatry and moral corruption.   6. The faith of Rahab - who at the time of the writing of this book still lived among the Israelites (Mt  1:5;  Heb 11:31;  Jas 2:25-26). In the midst of judgment there is mercy for those who live by faith in the only true God. Rahab was the mother of Boaz who married Ruth and from them would be the line of Jesse and David – the line of Joseph and Mary – the line of Jesus.   7.  The curse on the one who would rebuild Jericho fulfilled in the days of rebellion under King Ahab (1 Ki 16:34).   8. The destruction of all the citizens, men, women and children is total. God’s righteous judgment came upon them for not repenting of their unbelief, child sacrifice, ritual prostitution – though they had been given abundant time to do so (Gen 15:16;  Dt. 20:18;  Ezek 33:11;  2 Pet 3:9)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 LIFE APPLICATION: 1. One shudders at the generation alive today                                            –give examples of the idolatry, abominations,              debauchery, evils and child sacrifice today. 2. There is silence in present history, making people think       God will not punish anyone in his righteous      wrath. This time of silence however will end when and in      what way?                                                                         (Mt 24:37-42;   Lk 17:26-35;   1 Pet 3:20;   2 Pet 2:5-12) 3. -Therefore, where do we see the “ark of God’s presence”             going before us?      -In what ways has God “brought down the walls” of the            world for us?      - How has he spared us like Rahab and the Israelites            through the line of Rahab – the line of the Christ?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Nehrenz</dc:creator>
  <cp:lastModifiedBy>David Nehrenz</cp:lastModifiedBy>
  <cp:revision>166</cp:revision>
  <dcterms:created xsi:type="dcterms:W3CDTF">2015-01-29T18:42:59Z</dcterms:created>
  <dcterms:modified xsi:type="dcterms:W3CDTF">2015-03-27T23:44:54Z</dcterms:modified>
</cp:coreProperties>
</file>