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7" r:id="rId4"/>
    <p:sldId id="269" r:id="rId5"/>
    <p:sldId id="270" r:id="rId6"/>
    <p:sldId id="278" r:id="rId7"/>
    <p:sldId id="272" r:id="rId8"/>
    <p:sldId id="292" r:id="rId9"/>
    <p:sldId id="329" r:id="rId10"/>
    <p:sldId id="299" r:id="rId11"/>
    <p:sldId id="330" r:id="rId12"/>
    <p:sldId id="300" r:id="rId13"/>
    <p:sldId id="281" r:id="rId14"/>
    <p:sldId id="282" r:id="rId15"/>
    <p:sldId id="291" r:id="rId16"/>
    <p:sldId id="293" r:id="rId17"/>
    <p:sldId id="294" r:id="rId18"/>
    <p:sldId id="316" r:id="rId19"/>
    <p:sldId id="303" r:id="rId20"/>
    <p:sldId id="304" r:id="rId21"/>
    <p:sldId id="264" r:id="rId22"/>
    <p:sldId id="295" r:id="rId23"/>
    <p:sldId id="306" r:id="rId24"/>
    <p:sldId id="296" r:id="rId25"/>
    <p:sldId id="297" r:id="rId26"/>
    <p:sldId id="307" r:id="rId27"/>
    <p:sldId id="308" r:id="rId28"/>
    <p:sldId id="312" r:id="rId29"/>
    <p:sldId id="314" r:id="rId30"/>
    <p:sldId id="315" r:id="rId31"/>
    <p:sldId id="313" r:id="rId32"/>
    <p:sldId id="324" r:id="rId33"/>
    <p:sldId id="325" r:id="rId34"/>
    <p:sldId id="326" r:id="rId35"/>
    <p:sldId id="327" r:id="rId36"/>
    <p:sldId id="328" r:id="rId37"/>
    <p:sldId id="317" r:id="rId38"/>
    <p:sldId id="318" r:id="rId39"/>
    <p:sldId id="319" r:id="rId40"/>
    <p:sldId id="320" r:id="rId41"/>
    <p:sldId id="321" r:id="rId42"/>
    <p:sldId id="322" r:id="rId43"/>
    <p:sldId id="331" r:id="rId44"/>
    <p:sldId id="332" r:id="rId45"/>
    <p:sldId id="333" r:id="rId46"/>
    <p:sldId id="334" r:id="rId47"/>
    <p:sldId id="298"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0" d="100"/>
          <a:sy n="70" d="100"/>
        </p:scale>
        <p:origin x="1186" y="43"/>
      </p:cViewPr>
      <p:guideLst>
        <p:guide orient="horz" pos="2160"/>
        <p:guide pos="2880"/>
      </p:guideLst>
    </p:cSldViewPr>
  </p:slideViewPr>
  <p:notesTextViewPr>
    <p:cViewPr>
      <p:scale>
        <a:sx n="1" d="1"/>
        <a:sy n="1" d="1"/>
      </p:scale>
      <p:origin x="0" y="0"/>
    </p:cViewPr>
  </p:notesTextViewPr>
  <p:sorterViewPr>
    <p:cViewPr>
      <p:scale>
        <a:sx n="32" d="100"/>
        <a:sy n="3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2D3854C-E7DD-41CA-90CE-DCF9B7A4AE8D}" type="datetimeFigureOut">
              <a:rPr lang="en-US" smtClean="0"/>
              <a:t>3/19/2015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BBA51F-6D8C-4324-9970-68B3955F483A}" type="slidenum">
              <a:rPr lang="en-US" smtClean="0"/>
              <a:t>‹#›</a:t>
            </a:fld>
            <a:endParaRPr lang="en-US"/>
          </a:p>
        </p:txBody>
      </p:sp>
    </p:spTree>
    <p:extLst>
      <p:ext uri="{BB962C8B-B14F-4D97-AF65-F5344CB8AC3E}">
        <p14:creationId xmlns:p14="http://schemas.microsoft.com/office/powerpoint/2010/main" val="1243628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D3854C-E7DD-41CA-90CE-DCF9B7A4AE8D}" type="datetimeFigureOut">
              <a:rPr lang="en-US" smtClean="0"/>
              <a:t>3/19/2015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BBA51F-6D8C-4324-9970-68B3955F483A}" type="slidenum">
              <a:rPr lang="en-US" smtClean="0"/>
              <a:t>‹#›</a:t>
            </a:fld>
            <a:endParaRPr lang="en-US"/>
          </a:p>
        </p:txBody>
      </p:sp>
    </p:spTree>
    <p:extLst>
      <p:ext uri="{BB962C8B-B14F-4D97-AF65-F5344CB8AC3E}">
        <p14:creationId xmlns:p14="http://schemas.microsoft.com/office/powerpoint/2010/main" val="1405014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D3854C-E7DD-41CA-90CE-DCF9B7A4AE8D}" type="datetimeFigureOut">
              <a:rPr lang="en-US" smtClean="0"/>
              <a:t>3/19/2015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BBA51F-6D8C-4324-9970-68B3955F483A}" type="slidenum">
              <a:rPr lang="en-US" smtClean="0"/>
              <a:t>‹#›</a:t>
            </a:fld>
            <a:endParaRPr lang="en-US"/>
          </a:p>
        </p:txBody>
      </p:sp>
    </p:spTree>
    <p:extLst>
      <p:ext uri="{BB962C8B-B14F-4D97-AF65-F5344CB8AC3E}">
        <p14:creationId xmlns:p14="http://schemas.microsoft.com/office/powerpoint/2010/main" val="204978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D3854C-E7DD-41CA-90CE-DCF9B7A4AE8D}" type="datetimeFigureOut">
              <a:rPr lang="en-US" smtClean="0"/>
              <a:t>3/19/2015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BBA51F-6D8C-4324-9970-68B3955F483A}" type="slidenum">
              <a:rPr lang="en-US" smtClean="0"/>
              <a:t>‹#›</a:t>
            </a:fld>
            <a:endParaRPr lang="en-US"/>
          </a:p>
        </p:txBody>
      </p:sp>
    </p:spTree>
    <p:extLst>
      <p:ext uri="{BB962C8B-B14F-4D97-AF65-F5344CB8AC3E}">
        <p14:creationId xmlns:p14="http://schemas.microsoft.com/office/powerpoint/2010/main" val="3230264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D3854C-E7DD-41CA-90CE-DCF9B7A4AE8D}" type="datetimeFigureOut">
              <a:rPr lang="en-US" smtClean="0"/>
              <a:t>3/19/2015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BBA51F-6D8C-4324-9970-68B3955F483A}" type="slidenum">
              <a:rPr lang="en-US" smtClean="0"/>
              <a:t>‹#›</a:t>
            </a:fld>
            <a:endParaRPr lang="en-US"/>
          </a:p>
        </p:txBody>
      </p:sp>
    </p:spTree>
    <p:extLst>
      <p:ext uri="{BB962C8B-B14F-4D97-AF65-F5344CB8AC3E}">
        <p14:creationId xmlns:p14="http://schemas.microsoft.com/office/powerpoint/2010/main" val="453993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2D3854C-E7DD-41CA-90CE-DCF9B7A4AE8D}" type="datetimeFigureOut">
              <a:rPr lang="en-US" smtClean="0"/>
              <a:t>3/19/2015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BBA51F-6D8C-4324-9970-68B3955F483A}" type="slidenum">
              <a:rPr lang="en-US" smtClean="0"/>
              <a:t>‹#›</a:t>
            </a:fld>
            <a:endParaRPr lang="en-US"/>
          </a:p>
        </p:txBody>
      </p:sp>
    </p:spTree>
    <p:extLst>
      <p:ext uri="{BB962C8B-B14F-4D97-AF65-F5344CB8AC3E}">
        <p14:creationId xmlns:p14="http://schemas.microsoft.com/office/powerpoint/2010/main" val="719743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2D3854C-E7DD-41CA-90CE-DCF9B7A4AE8D}" type="datetimeFigureOut">
              <a:rPr lang="en-US" smtClean="0"/>
              <a:t>3/19/2015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BBA51F-6D8C-4324-9970-68B3955F483A}" type="slidenum">
              <a:rPr lang="en-US" smtClean="0"/>
              <a:t>‹#›</a:t>
            </a:fld>
            <a:endParaRPr lang="en-US"/>
          </a:p>
        </p:txBody>
      </p:sp>
    </p:spTree>
    <p:extLst>
      <p:ext uri="{BB962C8B-B14F-4D97-AF65-F5344CB8AC3E}">
        <p14:creationId xmlns:p14="http://schemas.microsoft.com/office/powerpoint/2010/main" val="213215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2D3854C-E7DD-41CA-90CE-DCF9B7A4AE8D}" type="datetimeFigureOut">
              <a:rPr lang="en-US" smtClean="0"/>
              <a:t>3/19/2015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BBA51F-6D8C-4324-9970-68B3955F483A}" type="slidenum">
              <a:rPr lang="en-US" smtClean="0"/>
              <a:t>‹#›</a:t>
            </a:fld>
            <a:endParaRPr lang="en-US"/>
          </a:p>
        </p:txBody>
      </p:sp>
    </p:spTree>
    <p:extLst>
      <p:ext uri="{BB962C8B-B14F-4D97-AF65-F5344CB8AC3E}">
        <p14:creationId xmlns:p14="http://schemas.microsoft.com/office/powerpoint/2010/main" val="3376372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D3854C-E7DD-41CA-90CE-DCF9B7A4AE8D}" type="datetimeFigureOut">
              <a:rPr lang="en-US" smtClean="0"/>
              <a:t>3/19/2015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BBA51F-6D8C-4324-9970-68B3955F483A}" type="slidenum">
              <a:rPr lang="en-US" smtClean="0"/>
              <a:t>‹#›</a:t>
            </a:fld>
            <a:endParaRPr lang="en-US"/>
          </a:p>
        </p:txBody>
      </p:sp>
    </p:spTree>
    <p:extLst>
      <p:ext uri="{BB962C8B-B14F-4D97-AF65-F5344CB8AC3E}">
        <p14:creationId xmlns:p14="http://schemas.microsoft.com/office/powerpoint/2010/main" val="2070689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D3854C-E7DD-41CA-90CE-DCF9B7A4AE8D}" type="datetimeFigureOut">
              <a:rPr lang="en-US" smtClean="0"/>
              <a:t>3/19/2015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BBA51F-6D8C-4324-9970-68B3955F483A}" type="slidenum">
              <a:rPr lang="en-US" smtClean="0"/>
              <a:t>‹#›</a:t>
            </a:fld>
            <a:endParaRPr lang="en-US"/>
          </a:p>
        </p:txBody>
      </p:sp>
    </p:spTree>
    <p:extLst>
      <p:ext uri="{BB962C8B-B14F-4D97-AF65-F5344CB8AC3E}">
        <p14:creationId xmlns:p14="http://schemas.microsoft.com/office/powerpoint/2010/main" val="3886355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D3854C-E7DD-41CA-90CE-DCF9B7A4AE8D}" type="datetimeFigureOut">
              <a:rPr lang="en-US" smtClean="0"/>
              <a:t>3/19/2015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BBA51F-6D8C-4324-9970-68B3955F483A}" type="slidenum">
              <a:rPr lang="en-US" smtClean="0"/>
              <a:t>‹#›</a:t>
            </a:fld>
            <a:endParaRPr lang="en-US"/>
          </a:p>
        </p:txBody>
      </p:sp>
    </p:spTree>
    <p:extLst>
      <p:ext uri="{BB962C8B-B14F-4D97-AF65-F5344CB8AC3E}">
        <p14:creationId xmlns:p14="http://schemas.microsoft.com/office/powerpoint/2010/main" val="114976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D3854C-E7DD-41CA-90CE-DCF9B7A4AE8D}" type="datetimeFigureOut">
              <a:rPr lang="en-US" smtClean="0"/>
              <a:t>3/19/2015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BBA51F-6D8C-4324-9970-68B3955F483A}" type="slidenum">
              <a:rPr lang="en-US" smtClean="0"/>
              <a:t>‹#›</a:t>
            </a:fld>
            <a:endParaRPr lang="en-US"/>
          </a:p>
        </p:txBody>
      </p:sp>
    </p:spTree>
    <p:extLst>
      <p:ext uri="{BB962C8B-B14F-4D97-AF65-F5344CB8AC3E}">
        <p14:creationId xmlns:p14="http://schemas.microsoft.com/office/powerpoint/2010/main" val="15206164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5057" y="119743"/>
            <a:ext cx="8382000" cy="6161314"/>
          </a:xfrm>
        </p:spPr>
        <p:txBody>
          <a:bodyPr/>
          <a:lstStyle/>
          <a:p>
            <a:r>
              <a:rPr lang="en-US" sz="5400" b="1" dirty="0" smtClean="0"/>
              <a:t>THE </a:t>
            </a:r>
            <a:r>
              <a:rPr lang="en-US" sz="5400" b="1" dirty="0"/>
              <a:t>BOOK OF JOSHUA</a:t>
            </a:r>
            <a:endParaRPr lang="en-US" sz="5400" dirty="0"/>
          </a:p>
          <a:p>
            <a:r>
              <a:rPr lang="en-US" sz="5400" b="1" dirty="0"/>
              <a:t>“Be Strong and Courageous!”</a:t>
            </a:r>
            <a:endParaRPr lang="en-US" sz="5400" dirty="0"/>
          </a:p>
          <a:p>
            <a:r>
              <a:rPr lang="en-US" sz="5400" b="1" dirty="0"/>
              <a:t>-Joshua in the Old Testament</a:t>
            </a:r>
            <a:r>
              <a:rPr lang="en-US" sz="5400" dirty="0"/>
              <a:t> </a:t>
            </a:r>
          </a:p>
          <a:p>
            <a:r>
              <a:rPr lang="en-US" sz="5400" b="1" dirty="0"/>
              <a:t>-Jesus in the New Testament</a:t>
            </a:r>
            <a:endParaRPr lang="en-US" sz="5400" dirty="0"/>
          </a:p>
          <a:p>
            <a:r>
              <a:rPr lang="en-US" sz="5400" b="1" dirty="0"/>
              <a:t>Date:</a:t>
            </a:r>
            <a:r>
              <a:rPr lang="en-US" sz="5400" dirty="0"/>
              <a:t> </a:t>
            </a:r>
            <a:r>
              <a:rPr lang="en-US" sz="5400" dirty="0" smtClean="0"/>
              <a:t>3-22-15   </a:t>
            </a:r>
            <a:r>
              <a:rPr lang="en-US" sz="5400" b="1" dirty="0"/>
              <a:t>Lesson:</a:t>
            </a:r>
            <a:r>
              <a:rPr lang="en-US" sz="5400" dirty="0"/>
              <a:t> </a:t>
            </a:r>
            <a:r>
              <a:rPr lang="en-US" sz="5400" dirty="0"/>
              <a:t>7</a:t>
            </a:r>
            <a:endParaRPr lang="en-US" sz="5400" dirty="0"/>
          </a:p>
          <a:p>
            <a:endParaRPr lang="en-US" dirty="0"/>
          </a:p>
        </p:txBody>
      </p:sp>
    </p:spTree>
    <p:extLst>
      <p:ext uri="{BB962C8B-B14F-4D97-AF65-F5344CB8AC3E}">
        <p14:creationId xmlns:p14="http://schemas.microsoft.com/office/powerpoint/2010/main" val="18973333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900" y="114755"/>
            <a:ext cx="6591301" cy="6580315"/>
          </a:xfrm>
          <a:prstGeom prst="rect">
            <a:avLst/>
          </a:prstGeom>
        </p:spPr>
      </p:pic>
    </p:spTree>
    <p:extLst>
      <p:ext uri="{BB962C8B-B14F-4D97-AF65-F5344CB8AC3E}">
        <p14:creationId xmlns:p14="http://schemas.microsoft.com/office/powerpoint/2010/main" val="6567966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7410" name="Picture 2" descr="http://cielotech.files.wordpress.com/2013/01/godfreyjerich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461" y="114300"/>
            <a:ext cx="8098518" cy="6624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4235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6386" name="Picture 2" descr="http://www.biblearchaeology.org/image.axd?picture=A-New-Look-W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635" y="272143"/>
            <a:ext cx="8234729" cy="6172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35149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wordsofgrace.files.wordpress.com/2013/04/joshua-cha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402" y="149541"/>
            <a:ext cx="8710958" cy="6566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3815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17715"/>
            <a:ext cx="8316686" cy="6186309"/>
          </a:xfrm>
          <a:prstGeom prst="rect">
            <a:avLst/>
          </a:prstGeom>
          <a:noFill/>
        </p:spPr>
        <p:txBody>
          <a:bodyPr wrap="square" rtlCol="0">
            <a:spAutoFit/>
          </a:bodyPr>
          <a:lstStyle/>
          <a:p>
            <a:r>
              <a:rPr lang="en-US" b="1" u="sng" dirty="0"/>
              <a:t>A. TEXT – Chapter 5</a:t>
            </a:r>
            <a:endParaRPr lang="en-US" dirty="0"/>
          </a:p>
          <a:p>
            <a:r>
              <a:rPr lang="en-US" dirty="0" smtClean="0"/>
              <a:t>	(</a:t>
            </a:r>
            <a:r>
              <a:rPr lang="en-US" dirty="0"/>
              <a:t>1)  As soon as </a:t>
            </a:r>
            <a:r>
              <a:rPr lang="en-US" u="sng" dirty="0"/>
              <a:t>all the kings of the Amorites</a:t>
            </a:r>
            <a:r>
              <a:rPr lang="en-US" dirty="0"/>
              <a:t> who were beyond the Jordan to the west, and </a:t>
            </a:r>
            <a:r>
              <a:rPr lang="en-US" u="sng" dirty="0"/>
              <a:t>all the kings of the Canaanites</a:t>
            </a:r>
            <a:r>
              <a:rPr lang="en-US" dirty="0"/>
              <a:t> who were by the sea, heard that </a:t>
            </a:r>
            <a:r>
              <a:rPr lang="en-US" b="1" dirty="0"/>
              <a:t>the Lord</a:t>
            </a:r>
            <a:r>
              <a:rPr lang="en-US" dirty="0"/>
              <a:t> had dried up the </a:t>
            </a:r>
            <a:r>
              <a:rPr lang="en-US" u="sng" dirty="0"/>
              <a:t>waters of the Jordan</a:t>
            </a:r>
            <a:r>
              <a:rPr lang="en-US" dirty="0"/>
              <a:t> for the </a:t>
            </a:r>
            <a:r>
              <a:rPr lang="en-US" u="sng" dirty="0"/>
              <a:t>people of Israel</a:t>
            </a:r>
            <a:r>
              <a:rPr lang="en-US" dirty="0"/>
              <a:t> until</a:t>
            </a:r>
            <a:r>
              <a:rPr lang="en-US" u="sng" dirty="0"/>
              <a:t> they </a:t>
            </a:r>
            <a:r>
              <a:rPr lang="en-US" dirty="0"/>
              <a:t>had crossed over, </a:t>
            </a:r>
            <a:r>
              <a:rPr lang="en-US" u="sng" dirty="0"/>
              <a:t>their hearts</a:t>
            </a:r>
            <a:r>
              <a:rPr lang="en-US" dirty="0"/>
              <a:t> melted and there was no longer any spirit </a:t>
            </a:r>
            <a:r>
              <a:rPr lang="en-US" u="sng" dirty="0"/>
              <a:t>in them</a:t>
            </a:r>
            <a:r>
              <a:rPr lang="en-US" dirty="0"/>
              <a:t> because of </a:t>
            </a:r>
            <a:r>
              <a:rPr lang="en-US" u="sng" dirty="0"/>
              <a:t>the people of Israel</a:t>
            </a:r>
            <a:r>
              <a:rPr lang="en-US" dirty="0"/>
              <a:t>. </a:t>
            </a:r>
          </a:p>
          <a:p>
            <a:r>
              <a:rPr lang="en-US" dirty="0" smtClean="0"/>
              <a:t>	(</a:t>
            </a:r>
            <a:r>
              <a:rPr lang="en-US" dirty="0"/>
              <a:t>2) At that time </a:t>
            </a:r>
            <a:r>
              <a:rPr lang="en-US" b="1" dirty="0"/>
              <a:t>the Lord</a:t>
            </a:r>
            <a:r>
              <a:rPr lang="en-US" dirty="0"/>
              <a:t> said to </a:t>
            </a:r>
            <a:r>
              <a:rPr lang="en-US" u="sng" dirty="0"/>
              <a:t>Joshua,</a:t>
            </a:r>
            <a:r>
              <a:rPr lang="en-US" dirty="0"/>
              <a:t> "Make flint knives and circumcise </a:t>
            </a:r>
            <a:r>
              <a:rPr lang="en-US" u="sng" dirty="0"/>
              <a:t>the sons of Israel</a:t>
            </a:r>
            <a:r>
              <a:rPr lang="en-US" dirty="0"/>
              <a:t> a second time." (3) So</a:t>
            </a:r>
            <a:r>
              <a:rPr lang="en-US" u="sng" dirty="0"/>
              <a:t> Joshua</a:t>
            </a:r>
            <a:r>
              <a:rPr lang="en-US" dirty="0"/>
              <a:t> made flint knives and circumcised </a:t>
            </a:r>
            <a:r>
              <a:rPr lang="en-US" u="sng" dirty="0"/>
              <a:t>the sons of Israel</a:t>
            </a:r>
            <a:r>
              <a:rPr lang="en-US" dirty="0"/>
              <a:t> at </a:t>
            </a:r>
            <a:r>
              <a:rPr lang="en-US" dirty="0" err="1"/>
              <a:t>Gibeath-haaraloth</a:t>
            </a:r>
            <a:r>
              <a:rPr lang="en-US" dirty="0"/>
              <a:t>. (4) And this is the reason why</a:t>
            </a:r>
            <a:r>
              <a:rPr lang="en-US" u="sng" dirty="0"/>
              <a:t> Joshua</a:t>
            </a:r>
            <a:r>
              <a:rPr lang="en-US" dirty="0"/>
              <a:t> circumcised </a:t>
            </a:r>
            <a:r>
              <a:rPr lang="en-US" u="sng" dirty="0"/>
              <a:t>them: all the males of the people</a:t>
            </a:r>
            <a:r>
              <a:rPr lang="en-US" dirty="0"/>
              <a:t> who came out of Egypt, </a:t>
            </a:r>
            <a:r>
              <a:rPr lang="en-US" u="sng" dirty="0"/>
              <a:t>all the men of war, </a:t>
            </a:r>
            <a:r>
              <a:rPr lang="en-US" dirty="0"/>
              <a:t>had died in the wilderness on the way after </a:t>
            </a:r>
            <a:r>
              <a:rPr lang="en-US" u="sng" dirty="0"/>
              <a:t>they</a:t>
            </a:r>
            <a:r>
              <a:rPr lang="en-US" dirty="0"/>
              <a:t> had come out of Egypt. </a:t>
            </a:r>
          </a:p>
          <a:p>
            <a:r>
              <a:rPr lang="en-US" dirty="0" smtClean="0"/>
              <a:t>	(</a:t>
            </a:r>
            <a:r>
              <a:rPr lang="en-US" dirty="0"/>
              <a:t>5) Though </a:t>
            </a:r>
            <a:r>
              <a:rPr lang="en-US" u="sng" dirty="0"/>
              <a:t>all the people</a:t>
            </a:r>
            <a:r>
              <a:rPr lang="en-US" dirty="0"/>
              <a:t> who came out had been circumcised, yet </a:t>
            </a:r>
            <a:r>
              <a:rPr lang="en-US" u="sng" dirty="0"/>
              <a:t>all the people</a:t>
            </a:r>
            <a:r>
              <a:rPr lang="en-US" dirty="0"/>
              <a:t> who were born on the way in the wilderness after </a:t>
            </a:r>
            <a:r>
              <a:rPr lang="en-US" u="sng" dirty="0"/>
              <a:t>they </a:t>
            </a:r>
            <a:r>
              <a:rPr lang="en-US" dirty="0"/>
              <a:t>had come out of Egypt had not been circumcised. (6) For </a:t>
            </a:r>
            <a:r>
              <a:rPr lang="en-US" u="sng" dirty="0"/>
              <a:t>the people of Israel</a:t>
            </a:r>
            <a:r>
              <a:rPr lang="en-US" dirty="0"/>
              <a:t> walked forty years in the wilderness, until </a:t>
            </a:r>
            <a:r>
              <a:rPr lang="en-US" u="sng" dirty="0"/>
              <a:t>all the nation, the men of war</a:t>
            </a:r>
            <a:r>
              <a:rPr lang="en-US" dirty="0"/>
              <a:t> who came out of</a:t>
            </a:r>
            <a:r>
              <a:rPr lang="en-US" u="sng" dirty="0"/>
              <a:t> Egypt, </a:t>
            </a:r>
            <a:r>
              <a:rPr lang="en-US" dirty="0"/>
              <a:t>perished, because</a:t>
            </a:r>
            <a:r>
              <a:rPr lang="en-US" u="sng" dirty="0"/>
              <a:t> they</a:t>
            </a:r>
            <a:r>
              <a:rPr lang="en-US" dirty="0"/>
              <a:t> did not obey </a:t>
            </a:r>
            <a:r>
              <a:rPr lang="en-US" b="1" dirty="0"/>
              <a:t>the voice of the Lord; the Lord</a:t>
            </a:r>
            <a:r>
              <a:rPr lang="en-US" dirty="0"/>
              <a:t> swore to </a:t>
            </a:r>
            <a:r>
              <a:rPr lang="en-US" u="sng" dirty="0"/>
              <a:t>them</a:t>
            </a:r>
            <a:r>
              <a:rPr lang="en-US" dirty="0"/>
              <a:t> that</a:t>
            </a:r>
            <a:r>
              <a:rPr lang="en-US" b="1" dirty="0"/>
              <a:t> he</a:t>
            </a:r>
            <a:r>
              <a:rPr lang="en-US" dirty="0"/>
              <a:t> would not let </a:t>
            </a:r>
            <a:r>
              <a:rPr lang="en-US" u="sng" dirty="0"/>
              <a:t>them</a:t>
            </a:r>
            <a:r>
              <a:rPr lang="en-US" dirty="0"/>
              <a:t> see the land that </a:t>
            </a:r>
            <a:r>
              <a:rPr lang="en-US" b="1" dirty="0"/>
              <a:t>the Lord</a:t>
            </a:r>
            <a:r>
              <a:rPr lang="en-US" dirty="0"/>
              <a:t> had sworn to </a:t>
            </a:r>
            <a:r>
              <a:rPr lang="en-US" u="sng" dirty="0"/>
              <a:t>their fathers</a:t>
            </a:r>
            <a:r>
              <a:rPr lang="en-US" dirty="0"/>
              <a:t> to give to us</a:t>
            </a:r>
            <a:r>
              <a:rPr lang="en-US" u="sng" dirty="0"/>
              <a:t>, a land</a:t>
            </a:r>
            <a:r>
              <a:rPr lang="en-US" dirty="0"/>
              <a:t> flowing with milk and honey. </a:t>
            </a:r>
          </a:p>
          <a:p>
            <a:r>
              <a:rPr lang="en-US" dirty="0" smtClean="0"/>
              <a:t>	(</a:t>
            </a:r>
            <a:r>
              <a:rPr lang="en-US" dirty="0"/>
              <a:t>7) So it was </a:t>
            </a:r>
            <a:r>
              <a:rPr lang="en-US" u="sng" dirty="0"/>
              <a:t>their children,</a:t>
            </a:r>
            <a:r>
              <a:rPr lang="en-US" dirty="0"/>
              <a:t> whom</a:t>
            </a:r>
            <a:r>
              <a:rPr lang="en-US" b="1" dirty="0"/>
              <a:t> he</a:t>
            </a:r>
            <a:r>
              <a:rPr lang="en-US" dirty="0"/>
              <a:t> raised up </a:t>
            </a:r>
            <a:r>
              <a:rPr lang="en-US" u="sng" dirty="0"/>
              <a:t>in their place</a:t>
            </a:r>
            <a:r>
              <a:rPr lang="en-US" dirty="0"/>
              <a:t>, that</a:t>
            </a:r>
            <a:r>
              <a:rPr lang="en-US" u="sng" dirty="0"/>
              <a:t> Joshua</a:t>
            </a:r>
            <a:r>
              <a:rPr lang="en-US" dirty="0"/>
              <a:t> circumcised. For</a:t>
            </a:r>
            <a:r>
              <a:rPr lang="en-US" u="sng" dirty="0"/>
              <a:t> they</a:t>
            </a:r>
            <a:r>
              <a:rPr lang="en-US" dirty="0"/>
              <a:t> were uncircumcised, because </a:t>
            </a:r>
            <a:r>
              <a:rPr lang="en-US" u="sng" dirty="0"/>
              <a:t>they</a:t>
            </a:r>
            <a:r>
              <a:rPr lang="en-US" dirty="0"/>
              <a:t> had not been circumcised on the way. (8) When the circumcising of </a:t>
            </a:r>
            <a:r>
              <a:rPr lang="en-US" u="sng" dirty="0"/>
              <a:t>the whole nation</a:t>
            </a:r>
            <a:r>
              <a:rPr lang="en-US" dirty="0"/>
              <a:t> was finished, </a:t>
            </a:r>
            <a:r>
              <a:rPr lang="en-US" u="sng" dirty="0"/>
              <a:t>they</a:t>
            </a:r>
            <a:r>
              <a:rPr lang="en-US" dirty="0"/>
              <a:t> remained in their places in the camp until</a:t>
            </a:r>
            <a:r>
              <a:rPr lang="en-US" u="sng" dirty="0"/>
              <a:t> they</a:t>
            </a:r>
            <a:r>
              <a:rPr lang="en-US" dirty="0"/>
              <a:t> were healed. </a:t>
            </a:r>
          </a:p>
        </p:txBody>
      </p:sp>
    </p:spTree>
    <p:extLst>
      <p:ext uri="{BB962C8B-B14F-4D97-AF65-F5344CB8AC3E}">
        <p14:creationId xmlns:p14="http://schemas.microsoft.com/office/powerpoint/2010/main" val="16173128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143" y="337457"/>
            <a:ext cx="8534400" cy="6052457"/>
          </a:xfrm>
        </p:spPr>
        <p:txBody>
          <a:bodyPr>
            <a:normAutofit fontScale="90000"/>
          </a:bodyPr>
          <a:lstStyle/>
          <a:p>
            <a:r>
              <a:rPr lang="en-US" sz="2400" dirty="0" smtClean="0"/>
              <a:t>	(</a:t>
            </a:r>
            <a:r>
              <a:rPr lang="en-US" sz="2400" dirty="0"/>
              <a:t>9) And </a:t>
            </a:r>
            <a:r>
              <a:rPr lang="en-US" sz="2400" b="1" dirty="0"/>
              <a:t>the Lord</a:t>
            </a:r>
            <a:r>
              <a:rPr lang="en-US" sz="2400" dirty="0"/>
              <a:t> said to</a:t>
            </a:r>
            <a:r>
              <a:rPr lang="en-US" sz="2400" u="sng" dirty="0"/>
              <a:t> Joshua, </a:t>
            </a:r>
            <a:r>
              <a:rPr lang="en-US" sz="2400" dirty="0"/>
              <a:t>"Today I have rolled away </a:t>
            </a:r>
            <a:r>
              <a:rPr lang="en-US" sz="2400" u="sng" dirty="0"/>
              <a:t>the reproach of Egypt </a:t>
            </a:r>
            <a:r>
              <a:rPr lang="en-US" sz="2400" dirty="0"/>
              <a:t>from you." And so the </a:t>
            </a:r>
            <a:r>
              <a:rPr lang="en-US" sz="2400" u="sng" dirty="0"/>
              <a:t>name of that place</a:t>
            </a:r>
            <a:r>
              <a:rPr lang="en-US" sz="2400" dirty="0"/>
              <a:t> is called </a:t>
            </a:r>
            <a:r>
              <a:rPr lang="en-US" sz="2400" u="sng" dirty="0"/>
              <a:t>Gilgal</a:t>
            </a:r>
            <a:r>
              <a:rPr lang="en-US" sz="2400" dirty="0"/>
              <a:t> to this day. (10) While </a:t>
            </a:r>
            <a:r>
              <a:rPr lang="en-US" sz="2400" u="sng" dirty="0"/>
              <a:t>the people of Israel</a:t>
            </a:r>
            <a:r>
              <a:rPr lang="en-US" sz="2400" dirty="0"/>
              <a:t> were encamped at</a:t>
            </a:r>
            <a:r>
              <a:rPr lang="en-US" sz="2400" u="sng" dirty="0"/>
              <a:t> Gilgal, they </a:t>
            </a:r>
            <a:r>
              <a:rPr lang="en-US" sz="2400" dirty="0"/>
              <a:t>kept </a:t>
            </a:r>
            <a:r>
              <a:rPr lang="en-US" sz="2400" b="1" dirty="0"/>
              <a:t>the Passover</a:t>
            </a:r>
            <a:r>
              <a:rPr lang="en-US" sz="2400" dirty="0"/>
              <a:t> on the fourteenth day of the month in the evening on the plains of Jericho. (11) And the day after </a:t>
            </a:r>
            <a:r>
              <a:rPr lang="en-US" sz="2400" b="1" dirty="0"/>
              <a:t>the Passover</a:t>
            </a:r>
            <a:r>
              <a:rPr lang="en-US" sz="2400" dirty="0"/>
              <a:t>, on that very day</a:t>
            </a:r>
            <a:r>
              <a:rPr lang="en-US" sz="2400" u="sng" dirty="0"/>
              <a:t>, they</a:t>
            </a:r>
            <a:r>
              <a:rPr lang="en-US" sz="2400" dirty="0"/>
              <a:t> ate of the produce of the land, unleavened cakes and parched grain. (12) And the manna ceased the day after</a:t>
            </a:r>
            <a:r>
              <a:rPr lang="en-US" sz="2400" u="sng" dirty="0"/>
              <a:t> they</a:t>
            </a:r>
            <a:r>
              <a:rPr lang="en-US" sz="2400" dirty="0"/>
              <a:t> ate of the produce of the land. And there was no longer manna for </a:t>
            </a:r>
            <a:r>
              <a:rPr lang="en-US" sz="2400" u="sng" dirty="0"/>
              <a:t>the people of Israel</a:t>
            </a:r>
            <a:r>
              <a:rPr lang="en-US" sz="2400" dirty="0"/>
              <a:t>, but </a:t>
            </a:r>
            <a:r>
              <a:rPr lang="en-US" sz="2400" u="sng" dirty="0"/>
              <a:t>they</a:t>
            </a:r>
            <a:r>
              <a:rPr lang="en-US" sz="2400" dirty="0"/>
              <a:t> ate of the fruit of </a:t>
            </a:r>
            <a:r>
              <a:rPr lang="en-US" sz="2400" u="sng" dirty="0"/>
              <a:t>the land of Canaan</a:t>
            </a:r>
            <a:r>
              <a:rPr lang="en-US" sz="2400" dirty="0"/>
              <a:t> that year.</a:t>
            </a:r>
            <a:br>
              <a:rPr lang="en-US" sz="2400" dirty="0"/>
            </a:br>
            <a:r>
              <a:rPr lang="en-US" sz="2400" dirty="0"/>
              <a:t> </a:t>
            </a:r>
            <a:r>
              <a:rPr lang="en-US" sz="2400" dirty="0" smtClean="0"/>
              <a:t>	(</a:t>
            </a:r>
            <a:r>
              <a:rPr lang="en-US" sz="2400" dirty="0"/>
              <a:t>13) When</a:t>
            </a:r>
            <a:r>
              <a:rPr lang="en-US" sz="2400" u="sng" dirty="0"/>
              <a:t> Joshua</a:t>
            </a:r>
            <a:r>
              <a:rPr lang="en-US" sz="2400" dirty="0"/>
              <a:t> was by </a:t>
            </a:r>
            <a:r>
              <a:rPr lang="en-US" sz="2400" u="sng" dirty="0"/>
              <a:t>Jericho, he</a:t>
            </a:r>
            <a:r>
              <a:rPr lang="en-US" sz="2400" dirty="0"/>
              <a:t> lifted up his eyes and looked, and behold, </a:t>
            </a:r>
            <a:r>
              <a:rPr lang="en-US" sz="2400" b="1" dirty="0"/>
              <a:t>a man was standing before him with his drawn sword in his hand.</a:t>
            </a:r>
            <a:r>
              <a:rPr lang="en-US" sz="2400" dirty="0"/>
              <a:t> And </a:t>
            </a:r>
            <a:r>
              <a:rPr lang="en-US" sz="2400" u="sng" dirty="0"/>
              <a:t>Joshua</a:t>
            </a:r>
            <a:r>
              <a:rPr lang="en-US" sz="2400" dirty="0"/>
              <a:t> went to</a:t>
            </a:r>
            <a:r>
              <a:rPr lang="en-US" sz="2400" b="1" dirty="0"/>
              <a:t> him</a:t>
            </a:r>
            <a:r>
              <a:rPr lang="en-US" sz="2400" dirty="0"/>
              <a:t> and said to</a:t>
            </a:r>
            <a:r>
              <a:rPr lang="en-US" sz="2400" b="1" dirty="0"/>
              <a:t> him</a:t>
            </a:r>
            <a:r>
              <a:rPr lang="en-US" sz="2400" dirty="0"/>
              <a:t>, "Are </a:t>
            </a:r>
            <a:r>
              <a:rPr lang="en-US" sz="2400" u="sng" dirty="0"/>
              <a:t>you</a:t>
            </a:r>
            <a:r>
              <a:rPr lang="en-US" sz="2400" dirty="0"/>
              <a:t> for us, or for </a:t>
            </a:r>
            <a:r>
              <a:rPr lang="en-US" sz="2400" u="sng" dirty="0"/>
              <a:t>our adversaries?"</a:t>
            </a:r>
            <a:r>
              <a:rPr lang="en-US" sz="2400" dirty="0"/>
              <a:t> (14) And </a:t>
            </a:r>
            <a:r>
              <a:rPr lang="en-US" sz="2400" b="1" dirty="0"/>
              <a:t>he</a:t>
            </a:r>
            <a:r>
              <a:rPr lang="en-US" sz="2400" dirty="0"/>
              <a:t> said, </a:t>
            </a:r>
            <a:r>
              <a:rPr lang="en-US" sz="2400" b="1" dirty="0"/>
              <a:t>"No; but I am the commander of the army of the Lord. Now I have come."</a:t>
            </a:r>
            <a:r>
              <a:rPr lang="en-US" sz="2400" dirty="0"/>
              <a:t> And </a:t>
            </a:r>
            <a:r>
              <a:rPr lang="en-US" sz="2400" u="sng" dirty="0"/>
              <a:t>Joshua</a:t>
            </a:r>
            <a:r>
              <a:rPr lang="en-US" sz="2400" dirty="0"/>
              <a:t> fell on</a:t>
            </a:r>
            <a:r>
              <a:rPr lang="en-US" sz="2400" u="sng" dirty="0"/>
              <a:t> his face </a:t>
            </a:r>
            <a:r>
              <a:rPr lang="en-US" sz="2400" dirty="0"/>
              <a:t>to the earth and worshiped and said to </a:t>
            </a:r>
            <a:r>
              <a:rPr lang="en-US" sz="2400" b="1" dirty="0"/>
              <a:t>him,</a:t>
            </a:r>
            <a:r>
              <a:rPr lang="en-US" sz="2400" dirty="0"/>
              <a:t> "What does</a:t>
            </a:r>
            <a:r>
              <a:rPr lang="en-US" sz="2400" b="1" dirty="0"/>
              <a:t> my lord </a:t>
            </a:r>
            <a:r>
              <a:rPr lang="en-US" sz="2400" dirty="0"/>
              <a:t>say to </a:t>
            </a:r>
            <a:r>
              <a:rPr lang="en-US" sz="2400" u="sng" dirty="0"/>
              <a:t>his servant?"</a:t>
            </a:r>
            <a:r>
              <a:rPr lang="en-US" sz="2400" dirty="0"/>
              <a:t> (15) And </a:t>
            </a:r>
            <a:r>
              <a:rPr lang="en-US" sz="2400" b="1" dirty="0"/>
              <a:t>the commander of the Lord's army</a:t>
            </a:r>
            <a:r>
              <a:rPr lang="en-US" sz="2400" dirty="0"/>
              <a:t> said to </a:t>
            </a:r>
            <a:r>
              <a:rPr lang="en-US" sz="2400" u="sng" dirty="0"/>
              <a:t>Joshua,</a:t>
            </a:r>
            <a:r>
              <a:rPr lang="en-US" sz="2400" dirty="0"/>
              <a:t> "Take off your sandals from </a:t>
            </a:r>
            <a:r>
              <a:rPr lang="en-US" sz="2400" u="sng" dirty="0"/>
              <a:t>your feet,</a:t>
            </a:r>
            <a:r>
              <a:rPr lang="en-US" sz="2400" dirty="0"/>
              <a:t> for</a:t>
            </a:r>
            <a:r>
              <a:rPr lang="en-US" sz="2400" b="1" dirty="0"/>
              <a:t> the place </a:t>
            </a:r>
            <a:r>
              <a:rPr lang="en-US" sz="2400" u="sng" dirty="0"/>
              <a:t>where you are standing </a:t>
            </a:r>
            <a:r>
              <a:rPr lang="en-US" sz="2400" b="1" dirty="0"/>
              <a:t>is holy." </a:t>
            </a:r>
            <a:r>
              <a:rPr lang="en-US" sz="2400" dirty="0"/>
              <a:t>And </a:t>
            </a:r>
            <a:r>
              <a:rPr lang="en-US" sz="2400" u="sng" dirty="0"/>
              <a:t>Joshua </a:t>
            </a:r>
            <a:r>
              <a:rPr lang="en-US" sz="2400" dirty="0"/>
              <a:t>did so.</a:t>
            </a:r>
            <a:r>
              <a:rPr lang="en-US" sz="1800" dirty="0"/>
              <a:t/>
            </a:r>
            <a:br>
              <a:rPr lang="en-US" sz="1800" dirty="0"/>
            </a:br>
            <a:r>
              <a:rPr lang="en-US" sz="2200" dirty="0">
                <a:solidFill>
                  <a:prstClr val="black"/>
                </a:solidFill>
                <a:latin typeface="Calibri" panose="020F0502020204030204"/>
                <a:ea typeface="Calibri"/>
                <a:cs typeface="Times New Roman"/>
              </a:rPr>
              <a:t/>
            </a:r>
            <a:br>
              <a:rPr lang="en-US" sz="2200" dirty="0">
                <a:solidFill>
                  <a:prstClr val="black"/>
                </a:solidFill>
                <a:latin typeface="Calibri" panose="020F0502020204030204"/>
                <a:ea typeface="Calibri"/>
                <a:cs typeface="Times New Roman"/>
              </a:rPr>
            </a:br>
            <a:r>
              <a:rPr lang="en-US" sz="2400" dirty="0">
                <a:solidFill>
                  <a:prstClr val="black"/>
                </a:solidFill>
                <a:latin typeface="Calibri" panose="020F0502020204030204"/>
                <a:ea typeface="Calibri"/>
                <a:cs typeface="Times New Roman"/>
              </a:rPr>
              <a:t> </a:t>
            </a:r>
            <a:endParaRPr lang="en-US" sz="2000" dirty="0"/>
          </a:p>
        </p:txBody>
      </p:sp>
    </p:spTree>
    <p:extLst>
      <p:ext uri="{BB962C8B-B14F-4D97-AF65-F5344CB8AC3E}">
        <p14:creationId xmlns:p14="http://schemas.microsoft.com/office/powerpoint/2010/main" val="40569956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8343" y="0"/>
            <a:ext cx="8719457" cy="369332"/>
          </a:xfrm>
          <a:prstGeom prst="rect">
            <a:avLst/>
          </a:prstGeom>
          <a:noFill/>
        </p:spPr>
        <p:txBody>
          <a:bodyPr wrap="square" rtlCol="0">
            <a:spAutoFit/>
          </a:bodyPr>
          <a:lstStyle/>
          <a:p>
            <a:r>
              <a:rPr lang="en-US" dirty="0"/>
              <a:t> </a:t>
            </a:r>
            <a:endParaRPr lang="en-US" dirty="0" smtClean="0"/>
          </a:p>
        </p:txBody>
      </p:sp>
      <p:sp>
        <p:nvSpPr>
          <p:cNvPr id="2" name="TextBox 1"/>
          <p:cNvSpPr txBox="1"/>
          <p:nvPr/>
        </p:nvSpPr>
        <p:spPr>
          <a:xfrm>
            <a:off x="218209" y="83127"/>
            <a:ext cx="8738755" cy="6186309"/>
          </a:xfrm>
          <a:prstGeom prst="rect">
            <a:avLst/>
          </a:prstGeom>
          <a:noFill/>
        </p:spPr>
        <p:txBody>
          <a:bodyPr wrap="square" rtlCol="0">
            <a:spAutoFit/>
          </a:bodyPr>
          <a:lstStyle/>
          <a:p>
            <a:r>
              <a:rPr lang="en-US" sz="2200" b="1" u="sng" dirty="0"/>
              <a:t>B. STUDY NOTES</a:t>
            </a:r>
            <a:endParaRPr lang="en-US" sz="2200" dirty="0"/>
          </a:p>
          <a:p>
            <a:r>
              <a:rPr lang="en-US" sz="2200" dirty="0" smtClean="0"/>
              <a:t>1</a:t>
            </a:r>
            <a:r>
              <a:rPr lang="en-US" sz="2200" dirty="0"/>
              <a:t>. At Gilgal, the two covenantal ceremonies were revived – circumcision and the Passover, before they could enter the promised land.  They ate unleavened bread for the 7 feast days.                                                                                                                                           </a:t>
            </a:r>
          </a:p>
          <a:p>
            <a:r>
              <a:rPr lang="en-US" sz="2200" dirty="0"/>
              <a:t>      </a:t>
            </a:r>
            <a:r>
              <a:rPr lang="en-US" sz="2200" b="1" dirty="0"/>
              <a:t>(Gen 17:10-11;  Ex 4:24-26;  12:2-8,15,48;  Lev 23:6; </a:t>
            </a:r>
            <a:r>
              <a:rPr lang="en-US" sz="2200" b="1" dirty="0" smtClean="0"/>
              <a:t>                                                               </a:t>
            </a:r>
          </a:p>
          <a:p>
            <a:r>
              <a:rPr lang="en-US" sz="2200" b="1" dirty="0"/>
              <a:t> </a:t>
            </a:r>
            <a:r>
              <a:rPr lang="en-US" sz="2200" b="1" dirty="0" smtClean="0"/>
              <a:t>       </a:t>
            </a:r>
            <a:r>
              <a:rPr lang="en-US" sz="2200" b="1" dirty="0" err="1" smtClean="0"/>
              <a:t>Num</a:t>
            </a:r>
            <a:r>
              <a:rPr lang="en-US" sz="2200" b="1" dirty="0" smtClean="0"/>
              <a:t> </a:t>
            </a:r>
            <a:r>
              <a:rPr lang="en-US" sz="2200" b="1" dirty="0"/>
              <a:t>9:1-5;  14:21-23,26-35)</a:t>
            </a:r>
            <a:endParaRPr lang="en-US" sz="2200" dirty="0"/>
          </a:p>
          <a:p>
            <a:r>
              <a:rPr lang="en-US" sz="2200" b="1" dirty="0"/>
              <a:t> </a:t>
            </a:r>
            <a:endParaRPr lang="en-US" sz="2200" dirty="0"/>
          </a:p>
          <a:p>
            <a:r>
              <a:rPr lang="en-US" sz="2200" dirty="0"/>
              <a:t>In the New Testament – communion and baptism replace Passover and circumcision</a:t>
            </a:r>
            <a:r>
              <a:rPr lang="en-US" sz="2200" b="1" dirty="0"/>
              <a:t>                                                  </a:t>
            </a:r>
            <a:endParaRPr lang="en-US" sz="2200" dirty="0"/>
          </a:p>
          <a:p>
            <a:r>
              <a:rPr lang="en-US" sz="2200" b="1" dirty="0"/>
              <a:t>      (</a:t>
            </a:r>
            <a:r>
              <a:rPr lang="en-US" sz="2200" b="1" dirty="0" err="1"/>
              <a:t>Lk</a:t>
            </a:r>
            <a:r>
              <a:rPr lang="en-US" sz="2200" b="1" dirty="0"/>
              <a:t>  22:15;  Col 2:11,12) </a:t>
            </a:r>
            <a:endParaRPr lang="en-US" sz="2200" dirty="0"/>
          </a:p>
          <a:p>
            <a:r>
              <a:rPr lang="en-US" sz="2200" b="1" dirty="0"/>
              <a:t> </a:t>
            </a:r>
            <a:endParaRPr lang="en-US" sz="2200" dirty="0"/>
          </a:p>
          <a:p>
            <a:r>
              <a:rPr lang="en-US" sz="2200" dirty="0"/>
              <a:t>2. The reproach of Egypt – that the Israelites would all die in the desert – was removed                                       </a:t>
            </a:r>
          </a:p>
          <a:p>
            <a:r>
              <a:rPr lang="en-US" sz="2200" dirty="0"/>
              <a:t>      </a:t>
            </a:r>
            <a:r>
              <a:rPr lang="en-US" sz="2200" b="1" dirty="0"/>
              <a:t>(Ex 32:12;  Nu 14:13-16;  Dt 9:28)</a:t>
            </a:r>
            <a:endParaRPr lang="en-US" sz="2200" dirty="0"/>
          </a:p>
          <a:p>
            <a:r>
              <a:rPr lang="en-US" sz="2200" dirty="0"/>
              <a:t> </a:t>
            </a:r>
          </a:p>
          <a:p>
            <a:r>
              <a:rPr lang="en-US" sz="2200" dirty="0"/>
              <a:t>3. The manna stopped after 40 years  - no more desert food, now the food of the promised land</a:t>
            </a:r>
          </a:p>
          <a:p>
            <a:r>
              <a:rPr lang="en-US" sz="2200" dirty="0"/>
              <a:t>       </a:t>
            </a:r>
            <a:r>
              <a:rPr lang="en-US" sz="2200" b="1" dirty="0"/>
              <a:t>(Dt. 6:10-12)</a:t>
            </a:r>
            <a:endParaRPr lang="en-US" sz="2200" dirty="0"/>
          </a:p>
        </p:txBody>
      </p:sp>
    </p:spTree>
    <p:extLst>
      <p:ext uri="{BB962C8B-B14F-4D97-AF65-F5344CB8AC3E}">
        <p14:creationId xmlns:p14="http://schemas.microsoft.com/office/powerpoint/2010/main" val="29596341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6255" y="93518"/>
            <a:ext cx="8759536" cy="369332"/>
          </a:xfrm>
          <a:prstGeom prst="rect">
            <a:avLst/>
          </a:prstGeom>
          <a:noFill/>
        </p:spPr>
        <p:txBody>
          <a:bodyPr wrap="square" rtlCol="0">
            <a:spAutoFit/>
          </a:bodyPr>
          <a:lstStyle/>
          <a:p>
            <a:endParaRPr lang="en-US" dirty="0"/>
          </a:p>
        </p:txBody>
      </p:sp>
      <p:sp>
        <p:nvSpPr>
          <p:cNvPr id="8" name="Title 7"/>
          <p:cNvSpPr>
            <a:spLocks noGrp="1"/>
          </p:cNvSpPr>
          <p:nvPr>
            <p:ph type="title"/>
          </p:nvPr>
        </p:nvSpPr>
        <p:spPr>
          <a:xfrm>
            <a:off x="315686" y="206828"/>
            <a:ext cx="8610105" cy="6139543"/>
          </a:xfrm>
        </p:spPr>
        <p:txBody>
          <a:bodyPr>
            <a:normAutofit fontScale="90000"/>
          </a:bodyPr>
          <a:lstStyle/>
          <a:p>
            <a:r>
              <a:rPr lang="en-US" sz="2700" dirty="0" smtClean="0"/>
              <a:t/>
            </a:r>
            <a:br>
              <a:rPr lang="en-US" sz="2700" dirty="0" smtClean="0"/>
            </a:br>
            <a:r>
              <a:rPr lang="en-US" sz="2700" dirty="0" smtClean="0"/>
              <a:t>4</a:t>
            </a:r>
            <a:r>
              <a:rPr lang="en-US" sz="2700" dirty="0"/>
              <a:t>. The sudden appearance of a heavenly being is most likely a </a:t>
            </a:r>
            <a:r>
              <a:rPr lang="en-US" sz="2700" dirty="0" err="1"/>
              <a:t>Christophany</a:t>
            </a:r>
            <a:r>
              <a:rPr lang="en-US" sz="2700" dirty="0"/>
              <a:t> in human form. He is the commander of the Lord’s army with the sword of God. God will send heavenly armies to assist them in their battles. He is called “my Lord” and the place where he stands is “holy ground.” Just like Moses took off his sandals before the burning bush, because God the “I AM” was present, now also Joshua takes his sandals off because the same “I AM” is present in the person of this man – commander – Lord before him. This is one of the many appearance of the Son of God, the 2</a:t>
            </a:r>
            <a:r>
              <a:rPr lang="en-US" sz="2700" baseline="30000" dirty="0"/>
              <a:t>nd</a:t>
            </a:r>
            <a:r>
              <a:rPr lang="en-US" sz="2700" dirty="0"/>
              <a:t> Person of the Holy Trinity, on earth before he was incarnate and became Man through the virgin Mary.  </a:t>
            </a:r>
            <a:r>
              <a:rPr lang="en-US" sz="2700" dirty="0" smtClean="0"/>
              <a:t>                                                                                                                                  </a:t>
            </a:r>
            <a:r>
              <a:rPr lang="en-US" sz="2700" dirty="0"/>
              <a:t/>
            </a:r>
            <a:br>
              <a:rPr lang="en-US" sz="2700" dirty="0"/>
            </a:br>
            <a:r>
              <a:rPr lang="en-US" sz="2700" dirty="0"/>
              <a:t>       </a:t>
            </a:r>
            <a:r>
              <a:rPr lang="en-US" sz="2700" b="1" dirty="0"/>
              <a:t>(Gen 3:8-24;  18:1-33;   32:22-32;  34:29-35;  Ex 3:1-4:17; </a:t>
            </a:r>
            <a:r>
              <a:rPr lang="en-US" sz="2700" b="1" dirty="0" smtClean="0"/>
              <a:t>                     </a:t>
            </a:r>
            <a:br>
              <a:rPr lang="en-US" sz="2700" b="1" dirty="0" smtClean="0"/>
            </a:br>
            <a:r>
              <a:rPr lang="en-US" sz="2700" b="1" dirty="0"/>
              <a:t> </a:t>
            </a:r>
            <a:r>
              <a:rPr lang="en-US" sz="2700" b="1" dirty="0" smtClean="0"/>
              <a:t>                               Dt </a:t>
            </a:r>
            <a:r>
              <a:rPr lang="en-US" sz="2700" b="1" dirty="0"/>
              <a:t>34:1-12;  Is 9:6;  Dan 8:11</a:t>
            </a:r>
            <a:r>
              <a:rPr lang="en-US" sz="2700" b="1" dirty="0" smtClean="0"/>
              <a:t>)</a:t>
            </a:r>
            <a:br>
              <a:rPr lang="en-US" sz="2700" b="1" dirty="0" smtClean="0"/>
            </a:br>
            <a:r>
              <a:rPr lang="en-US" sz="2700" dirty="0"/>
              <a:t/>
            </a:r>
            <a:br>
              <a:rPr lang="en-US" sz="2700" dirty="0"/>
            </a:br>
            <a:r>
              <a:rPr lang="en-US" sz="2700" b="1" dirty="0"/>
              <a:t> </a:t>
            </a:r>
            <a:r>
              <a:rPr lang="en-US" sz="2700" dirty="0"/>
              <a:t>Fulfillment in heaven where God walks among us again in the new Garden – Paradise – Tree of Life    </a:t>
            </a:r>
            <a:r>
              <a:rPr lang="en-US" sz="2700" dirty="0" smtClean="0"/>
              <a:t>                                           </a:t>
            </a:r>
            <a:r>
              <a:rPr lang="en-US" sz="2700" dirty="0"/>
              <a:t/>
            </a:r>
            <a:br>
              <a:rPr lang="en-US" sz="2700" dirty="0"/>
            </a:br>
            <a:r>
              <a:rPr lang="en-US" sz="2700" b="1" dirty="0"/>
              <a:t>     </a:t>
            </a:r>
            <a:r>
              <a:rPr lang="en-US" sz="2700" b="1" dirty="0" smtClean="0"/>
              <a:t>                                 </a:t>
            </a:r>
            <a:r>
              <a:rPr lang="en-US" sz="2700" b="1" dirty="0"/>
              <a:t>(Rev. 21:1-7;  22:12-21)      </a:t>
            </a:r>
            <a:r>
              <a:rPr lang="en-US" b="1" dirty="0"/>
              <a:t>                                                  </a:t>
            </a:r>
            <a:r>
              <a:rPr lang="en-US" dirty="0"/>
              <a:t/>
            </a:r>
            <a:br>
              <a:rPr lang="en-US" dirty="0"/>
            </a:br>
            <a:endParaRPr lang="en-US" dirty="0"/>
          </a:p>
        </p:txBody>
      </p:sp>
    </p:spTree>
    <p:extLst>
      <p:ext uri="{BB962C8B-B14F-4D97-AF65-F5344CB8AC3E}">
        <p14:creationId xmlns:p14="http://schemas.microsoft.com/office/powerpoint/2010/main" val="12337170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6166303"/>
          </a:xfrm>
        </p:spPr>
        <p:txBody>
          <a:bodyPr/>
          <a:lstStyle/>
          <a:p>
            <a:r>
              <a:rPr lang="en-US" dirty="0"/>
              <a:t/>
            </a:r>
            <a:br>
              <a:rPr lang="en-US" dirty="0"/>
            </a:b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462032160"/>
              </p:ext>
            </p:extLst>
          </p:nvPr>
        </p:nvGraphicFramePr>
        <p:xfrm>
          <a:off x="870856" y="899953"/>
          <a:ext cx="7565573" cy="5163389"/>
        </p:xfrm>
        <a:graphic>
          <a:graphicData uri="http://schemas.openxmlformats.org/drawingml/2006/table">
            <a:tbl>
              <a:tblPr>
                <a:tableStyleId>{5C22544A-7EE6-4342-B048-85BDC9FD1C3A}</a:tableStyleId>
              </a:tblPr>
              <a:tblGrid>
                <a:gridCol w="629657"/>
                <a:gridCol w="6935916"/>
              </a:tblGrid>
              <a:tr h="5163389">
                <a:tc>
                  <a:txBody>
                    <a:bodyPr/>
                    <a:lstStyle/>
                    <a:p>
                      <a:pPr marL="0" marR="0">
                        <a:spcBef>
                          <a:spcPts val="0"/>
                        </a:spcBef>
                        <a:spcAft>
                          <a:spcPts val="0"/>
                        </a:spcAft>
                      </a:pPr>
                      <a:r>
                        <a:rPr lang="en-US" sz="1300" dirty="0">
                          <a:effectLst/>
                        </a:rPr>
                        <a:t>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3200" dirty="0">
                          <a:effectLst/>
                        </a:rPr>
                        <a:t>With might of ours can naught be done,</a:t>
                      </a:r>
                      <a:br>
                        <a:rPr lang="en-US" sz="3200" dirty="0">
                          <a:effectLst/>
                        </a:rPr>
                      </a:br>
                      <a:r>
                        <a:rPr lang="en-US" sz="3200" dirty="0">
                          <a:effectLst/>
                        </a:rPr>
                        <a:t>    Soon were our loss effected;</a:t>
                      </a:r>
                      <a:br>
                        <a:rPr lang="en-US" sz="3200" dirty="0">
                          <a:effectLst/>
                        </a:rPr>
                      </a:br>
                      <a:r>
                        <a:rPr lang="en-US" sz="3200" dirty="0">
                          <a:effectLst/>
                        </a:rPr>
                        <a:t>But for us fights the valiant One,</a:t>
                      </a:r>
                      <a:br>
                        <a:rPr lang="en-US" sz="3200" dirty="0">
                          <a:effectLst/>
                        </a:rPr>
                      </a:br>
                      <a:r>
                        <a:rPr lang="en-US" sz="3200" dirty="0">
                          <a:effectLst/>
                        </a:rPr>
                        <a:t>    Whom God Himself elected.</a:t>
                      </a:r>
                      <a:br>
                        <a:rPr lang="en-US" sz="3200" dirty="0">
                          <a:effectLst/>
                        </a:rPr>
                      </a:br>
                      <a:r>
                        <a:rPr lang="en-US" sz="3200" dirty="0">
                          <a:effectLst/>
                        </a:rPr>
                        <a:t>Ask ye, Who is this?</a:t>
                      </a:r>
                      <a:br>
                        <a:rPr lang="en-US" sz="3200" dirty="0">
                          <a:effectLst/>
                        </a:rPr>
                      </a:br>
                      <a:r>
                        <a:rPr lang="en-US" sz="3200" dirty="0">
                          <a:effectLst/>
                        </a:rPr>
                        <a:t>Jesus Christ it is,</a:t>
                      </a:r>
                      <a:br>
                        <a:rPr lang="en-US" sz="3200" dirty="0">
                          <a:effectLst/>
                        </a:rPr>
                      </a:br>
                      <a:r>
                        <a:rPr lang="en-US" sz="3200" dirty="0">
                          <a:effectLst/>
                        </a:rPr>
                        <a:t>    Of </a:t>
                      </a:r>
                      <a:r>
                        <a:rPr lang="en-US" sz="3200" dirty="0" err="1">
                          <a:effectLst/>
                        </a:rPr>
                        <a:t>Sabaoth</a:t>
                      </a:r>
                      <a:r>
                        <a:rPr lang="en-US" sz="3200" dirty="0">
                          <a:effectLst/>
                        </a:rPr>
                        <a:t> Lord,</a:t>
                      </a:r>
                      <a:br>
                        <a:rPr lang="en-US" sz="3200" dirty="0">
                          <a:effectLst/>
                        </a:rPr>
                      </a:br>
                      <a:r>
                        <a:rPr lang="en-US" sz="3200" dirty="0">
                          <a:effectLst/>
                        </a:rPr>
                        <a:t>    And there’s none other God;</a:t>
                      </a:r>
                      <a:br>
                        <a:rPr lang="en-US" sz="3200" dirty="0">
                          <a:effectLst/>
                        </a:rPr>
                      </a:br>
                      <a:r>
                        <a:rPr lang="en-US" sz="3200" dirty="0">
                          <a:effectLst/>
                        </a:rPr>
                        <a:t>He holds the field forever.</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bl>
          </a:graphicData>
        </a:graphic>
      </p:graphicFrame>
      <p:sp>
        <p:nvSpPr>
          <p:cNvPr id="6" name="TextBox 5"/>
          <p:cNvSpPr txBox="1"/>
          <p:nvPr/>
        </p:nvSpPr>
        <p:spPr>
          <a:xfrm>
            <a:off x="870857" y="250371"/>
            <a:ext cx="7402286" cy="461665"/>
          </a:xfrm>
          <a:prstGeom prst="rect">
            <a:avLst/>
          </a:prstGeom>
          <a:noFill/>
        </p:spPr>
        <p:txBody>
          <a:bodyPr wrap="square" rtlCol="0">
            <a:spAutoFit/>
          </a:bodyPr>
          <a:lstStyle/>
          <a:p>
            <a:r>
              <a:rPr lang="en-US" sz="2400" b="1" dirty="0"/>
              <a:t>Hymn – “A Mighty Fortress” LSB 656:2</a:t>
            </a:r>
          </a:p>
        </p:txBody>
      </p:sp>
    </p:spTree>
    <p:extLst>
      <p:ext uri="{BB962C8B-B14F-4D97-AF65-F5344CB8AC3E}">
        <p14:creationId xmlns:p14="http://schemas.microsoft.com/office/powerpoint/2010/main" val="4714627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descr="http://www.bible-history.com/maps/Map-of-Canaanite-Nati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9749" y="76201"/>
            <a:ext cx="3486508" cy="6702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4834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1" descr="http://www.freebibleimages.org/storydata/illustrations/FB_Joshua_Rahab_Spies/overview_images/001-joshua-rahab-spies.jpg?13540963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819" y="222477"/>
            <a:ext cx="8208735" cy="6156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42316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20" name="Picture 4" descr="Map of Twelve Tribes of Israel in Cana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4456" y="0"/>
            <a:ext cx="5221257" cy="6933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3735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002"/>
          <p:cNvPicPr>
            <a:picLocks noChangeAspect="1" noChangeArrowheads="1"/>
          </p:cNvPicPr>
          <p:nvPr/>
        </p:nvPicPr>
        <p:blipFill rotWithShape="1">
          <a:blip r:embed="rId2">
            <a:extLst>
              <a:ext uri="{28A0092B-C50C-407E-A947-70E740481C1C}">
                <a14:useLocalDpi xmlns:a14="http://schemas.microsoft.com/office/drawing/2010/main" val="0"/>
              </a:ext>
            </a:extLst>
          </a:blip>
          <a:srcRect t="12693"/>
          <a:stretch/>
        </p:blipFill>
        <p:spPr bwMode="auto">
          <a:xfrm>
            <a:off x="2310946" y="0"/>
            <a:ext cx="4057196" cy="68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30532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1" descr="http://www.unexplainedstuff.com/images/geuu_02_img04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063" y="322035"/>
            <a:ext cx="8568557" cy="612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48315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descr="https://craigmanderson.files.wordpress.com/2013/02/ark-of-the-covena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523" y="365126"/>
            <a:ext cx="8804954" cy="6095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9447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513" y="152400"/>
            <a:ext cx="8904515" cy="6574971"/>
          </a:xfrm>
        </p:spPr>
        <p:txBody>
          <a:bodyPr>
            <a:normAutofit/>
          </a:bodyPr>
          <a:lstStyle/>
          <a:p>
            <a:r>
              <a:rPr lang="en-US" dirty="0"/>
              <a:t> </a:t>
            </a:r>
            <a:endParaRPr lang="en-US" sz="2800" dirty="0"/>
          </a:p>
        </p:txBody>
      </p:sp>
      <p:pic>
        <p:nvPicPr>
          <p:cNvPr id="5122" name="Picture 2" descr="http://www.lindseywilliams.org/pix/Priests%20Carry%20Ar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166" y="234042"/>
            <a:ext cx="8743208" cy="641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81999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http://wol.jw.org/en/wol/mp/r1/lp-e/my/2004/1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916" y="1202191"/>
            <a:ext cx="8857595" cy="4425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36706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descr="http://www.newlife.org/images/blog/20110308/bl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346" y="157842"/>
            <a:ext cx="8858730" cy="6547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41445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www.johnpratt.com/items/docs/lds/meridian/2014/images/crossing_jordan.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316" name="Picture 4" descr="http://www.johnpratt.com/items/docs/lds/meridian/2014/images/crossing_jord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 y="255361"/>
            <a:ext cx="8786325" cy="6406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3463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http://bibleencyclopedia.com/picturesjpeg/Placing_of_the_twelve_stones_1219-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365126"/>
            <a:ext cx="8058150" cy="5778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6201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http://4.bp.blogspot.com/-AwQCMdrU2Rw/TjWM1vuaG4I/AAAAAAAABN8/SsyevgmeRfM/s1600/Joshua%2B4%2B-%2Bstone%2Bmemorial.JPG"/>
          <p:cNvPicPr>
            <a:picLocks noChangeAspect="1" noChangeArrowheads="1"/>
          </p:cNvPicPr>
          <p:nvPr/>
        </p:nvPicPr>
        <p:blipFill rotWithShape="1">
          <a:blip r:embed="rId2">
            <a:extLst>
              <a:ext uri="{28A0092B-C50C-407E-A947-70E740481C1C}">
                <a14:useLocalDpi xmlns:a14="http://schemas.microsoft.com/office/drawing/2010/main" val="0"/>
              </a:ext>
            </a:extLst>
          </a:blip>
          <a:srcRect t="13765" b="16664"/>
          <a:stretch/>
        </p:blipFill>
        <p:spPr bwMode="auto">
          <a:xfrm>
            <a:off x="197209" y="593726"/>
            <a:ext cx="8749581" cy="5491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39279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http://upload.wikimedia.org/wikipedia/commons/3/3a/Joshua_Renewing_the_Covenant_with_Israel_(Bible_Car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4564" y="144008"/>
            <a:ext cx="5957207" cy="6596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5429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http://bibleencyclopedia.com/gs400px/stdas07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0212" y="0"/>
            <a:ext cx="57435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3552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http://pastormackenstein.files.wordpress.com/2012/06/judges-gilgal-stones-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295" y="671512"/>
            <a:ext cx="8291410" cy="5272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0349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descr="https://encrypted-tbn1.gstatic.com/images?q=tbn:ANd9GcR7rSFRg8L7_9eSbGmzAs5xrUXs-ajzptivITejs59-s3Un-n4xq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296" y="857817"/>
            <a:ext cx="8177408" cy="4465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06375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8" name="Picture 4" descr="http://2.bp.blogspot.com/-g2_hZd7aqTc/UciQ2irgPwI/AAAAAAAAAZg/59jIZHqAwP8/s1600/GilgalArgaman12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642" y="615496"/>
            <a:ext cx="8438715" cy="5578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87385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descr="http://photosinhouse.com/photo/45/454d16e1fd9f50e3232ea3749fa12c6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533400"/>
            <a:ext cx="8572500" cy="565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46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descr="https://lh5.googleusercontent.com/--yXEIxYPluc/TXZcmJruMYI/AAAAAAAAEtU/ZNx9rfly0bA/s1600/Eug%25C3%25A8ne-Alexis+Girardet+-+Bedouins+In+The+Desert.jpg"/>
          <p:cNvPicPr>
            <a:picLocks noChangeAspect="1" noChangeArrowheads="1"/>
          </p:cNvPicPr>
          <p:nvPr/>
        </p:nvPicPr>
        <p:blipFill rotWithShape="1">
          <a:blip r:embed="rId2">
            <a:extLst>
              <a:ext uri="{28A0092B-C50C-407E-A947-70E740481C1C}">
                <a14:useLocalDpi xmlns:a14="http://schemas.microsoft.com/office/drawing/2010/main" val="0"/>
              </a:ext>
            </a:extLst>
          </a:blip>
          <a:srcRect r="8333"/>
          <a:stretch/>
        </p:blipFill>
        <p:spPr bwMode="auto">
          <a:xfrm>
            <a:off x="247650" y="365126"/>
            <a:ext cx="8604176" cy="5835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36860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338" name="Picture 2" descr="http://st-takla.org/Gallery/var/albums/Bible/Illustrations/Bible-Slides/OT/06-Joshua/www-St-Takla-org--Bible-Slides-joshua-5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454" y="539298"/>
            <a:ext cx="8557092" cy="5785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52094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http://1.bp.blogspot.com/-q6mjrlbVJZM/U2_H5xZ63kI/AAAAAAAADKA/RBL_DeP-5ug/s1600/Joshua+Warrior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4820" y="87461"/>
            <a:ext cx="4686980" cy="6770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72411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1" descr="https://danielwilliamleach.files.wordpress.com/2013/04/josh-commander-p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536" y="464911"/>
            <a:ext cx="8590927" cy="5848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51857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http://pemptousia.com/files/2014/09/Joshua-si-ingerul-Ios-5-13-15-tapiserie-ruseasca-s17-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5472" y="0"/>
            <a:ext cx="6997927" cy="6878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6990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http://rhythmontherock.com/images/ROTRJournJoshuaHeaderWEB.jpg"/>
          <p:cNvPicPr>
            <a:picLocks noChangeAspect="1" noChangeArrowheads="1"/>
          </p:cNvPicPr>
          <p:nvPr/>
        </p:nvPicPr>
        <p:blipFill rotWithShape="1">
          <a:blip r:embed="rId2">
            <a:extLst>
              <a:ext uri="{28A0092B-C50C-407E-A947-70E740481C1C}">
                <a14:useLocalDpi xmlns:a14="http://schemas.microsoft.com/office/drawing/2010/main" val="0"/>
              </a:ext>
            </a:extLst>
          </a:blip>
          <a:srcRect l="13159" t="1133" r="2065" b="4558"/>
          <a:stretch/>
        </p:blipFill>
        <p:spPr bwMode="auto">
          <a:xfrm>
            <a:off x="272143" y="174170"/>
            <a:ext cx="8473862" cy="6531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1265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descr="http://2.bp.blogspot.com/-vjSaKHKwoi0/UDVCvtBvs7I/AAAAAAAACZM/rTbO47QMnUs/s1600/illus-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8431" y="0"/>
            <a:ext cx="5298168" cy="6908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70373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descr="http://www.ucg.org/files/images/articleimages/take-your-sandals-off-why.jpg.crop_displ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421" y="365126"/>
            <a:ext cx="8490857" cy="5660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2621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20" name="Picture 4" descr="http://3.bp.blogspot.com/-hAZ1rr8fUjY/UTVSmcYdzrI/AAAAAAAACXo/dZCU6-l_i7w/s1600/Jos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5943"/>
            <a:ext cx="8432800"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3644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8434" name="Picture 2" descr="https://religioushistoricalfiction.files.wordpress.com/2013/02/moses-sanda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1218" y="0"/>
            <a:ext cx="4507351" cy="6773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11568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9458" name="Picture 2" descr="https://i.vimeocdn.com/video/490105327_640.jpg"/>
          <p:cNvPicPr>
            <a:picLocks noChangeAspect="1" noChangeArrowheads="1"/>
          </p:cNvPicPr>
          <p:nvPr/>
        </p:nvPicPr>
        <p:blipFill rotWithShape="1">
          <a:blip r:embed="rId2">
            <a:extLst>
              <a:ext uri="{28A0092B-C50C-407E-A947-70E740481C1C}">
                <a14:useLocalDpi xmlns:a14="http://schemas.microsoft.com/office/drawing/2010/main" val="0"/>
              </a:ext>
            </a:extLst>
          </a:blip>
          <a:srcRect l="7131" t="2913" r="6598" b="12066"/>
          <a:stretch/>
        </p:blipFill>
        <p:spPr bwMode="auto">
          <a:xfrm>
            <a:off x="310773" y="1027907"/>
            <a:ext cx="8522453"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91368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482" name="Picture 2" descr="http://www.momentoftruthband.com/wp-content/uploads/2015/01/jes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1144" y="266246"/>
            <a:ext cx="5341711" cy="6139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505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1506" name="Picture 2" descr="https://ellenlandreth.files.wordpress.com/2011/09/00-praise.jpg"/>
          <p:cNvPicPr>
            <a:picLocks noChangeAspect="1" noChangeArrowheads="1"/>
          </p:cNvPicPr>
          <p:nvPr/>
        </p:nvPicPr>
        <p:blipFill rotWithShape="1">
          <a:blip r:embed="rId2">
            <a:extLst>
              <a:ext uri="{28A0092B-C50C-407E-A947-70E740481C1C}">
                <a14:useLocalDpi xmlns:a14="http://schemas.microsoft.com/office/drawing/2010/main" val="0"/>
              </a:ext>
            </a:extLst>
          </a:blip>
          <a:srcRect b="9952"/>
          <a:stretch/>
        </p:blipFill>
        <p:spPr bwMode="auto">
          <a:xfrm>
            <a:off x="134296" y="611641"/>
            <a:ext cx="8875407" cy="5647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86645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85" y="0"/>
            <a:ext cx="9056915" cy="6858000"/>
          </a:xfrm>
        </p:spPr>
        <p:txBody>
          <a:bodyPr>
            <a:normAutofit fontScale="90000"/>
          </a:bodyPr>
          <a:lstStyle/>
          <a:p>
            <a:pPr algn="ctr"/>
            <a:r>
              <a:rPr lang="en-US" sz="3600" b="1" u="sng" dirty="0" smtClean="0">
                <a:latin typeface="Calibri"/>
                <a:ea typeface="Calibri"/>
                <a:cs typeface="Times New Roman"/>
              </a:rPr>
              <a:t/>
            </a:r>
            <a:br>
              <a:rPr lang="en-US" sz="3600" b="1" u="sng" dirty="0" smtClean="0">
                <a:latin typeface="Calibri"/>
                <a:ea typeface="Calibri"/>
                <a:cs typeface="Times New Roman"/>
              </a:rPr>
            </a:br>
            <a:r>
              <a:rPr lang="en-US" sz="3600" b="1" u="sng" dirty="0">
                <a:latin typeface="Calibri"/>
                <a:ea typeface="Calibri"/>
                <a:cs typeface="Times New Roman"/>
              </a:rPr>
              <a:t/>
            </a:r>
            <a:br>
              <a:rPr lang="en-US" sz="3600" b="1" u="sng" dirty="0">
                <a:latin typeface="Calibri"/>
                <a:ea typeface="Calibri"/>
                <a:cs typeface="Times New Roman"/>
              </a:rPr>
            </a:br>
            <a:r>
              <a:rPr lang="en-US" sz="3600" b="1" u="sng" dirty="0"/>
              <a:t>C. LIFE APPLICATION</a:t>
            </a:r>
            <a:r>
              <a:rPr lang="en-US" sz="3600" dirty="0"/>
              <a:t/>
            </a:r>
            <a:br>
              <a:rPr lang="en-US" sz="3600" dirty="0"/>
            </a:br>
            <a:r>
              <a:rPr lang="en-US" sz="3600" dirty="0"/>
              <a:t>1. Explain how the Old Covenant was fulfilled in Jesus Christ and the New Covenant now comes to us</a:t>
            </a:r>
            <a:r>
              <a:rPr lang="en-US" sz="3600" dirty="0" smtClean="0"/>
              <a:t>.</a:t>
            </a:r>
            <a:br>
              <a:rPr lang="en-US" sz="3600" dirty="0" smtClean="0"/>
            </a:br>
            <a:r>
              <a:rPr lang="en-US" sz="3600" dirty="0"/>
              <a:t/>
            </a:r>
            <a:br>
              <a:rPr lang="en-US" sz="3600" dirty="0"/>
            </a:br>
            <a:r>
              <a:rPr lang="en-US" sz="3600" dirty="0"/>
              <a:t>2. How do we confess Jesus as the great “I AM” along with the Father and the Holy Spirit in the creeds</a:t>
            </a:r>
            <a:r>
              <a:rPr lang="en-US" sz="3600" dirty="0" smtClean="0"/>
              <a:t>?</a:t>
            </a:r>
            <a:br>
              <a:rPr lang="en-US" sz="3600" dirty="0" smtClean="0"/>
            </a:br>
            <a:r>
              <a:rPr lang="en-US" sz="3600" dirty="0"/>
              <a:t/>
            </a:r>
            <a:br>
              <a:rPr lang="en-US" sz="3600" dirty="0"/>
            </a:br>
            <a:r>
              <a:rPr lang="en-US" sz="3600" dirty="0"/>
              <a:t>3. Where do we receive our food and daily bread which has taken the place of the manna? </a:t>
            </a:r>
            <a:r>
              <a:rPr lang="en-US" sz="3600" dirty="0" smtClean="0"/>
              <a:t>                                  </a:t>
            </a:r>
            <a:r>
              <a:rPr lang="en-US" sz="3600" b="1" dirty="0" smtClean="0"/>
              <a:t>(</a:t>
            </a:r>
            <a:r>
              <a:rPr lang="en-US" sz="3600" b="1" dirty="0"/>
              <a:t>John 6:32-59</a:t>
            </a:r>
            <a:r>
              <a:rPr lang="en-US" sz="3600" b="1" dirty="0" smtClean="0"/>
              <a:t>)</a:t>
            </a:r>
            <a:br>
              <a:rPr lang="en-US" sz="3600" b="1" dirty="0" smtClean="0"/>
            </a:br>
            <a:r>
              <a:rPr lang="en-US" sz="3600" dirty="0"/>
              <a:t/>
            </a:r>
            <a:br>
              <a:rPr lang="en-US" sz="3600" dirty="0"/>
            </a:br>
            <a:r>
              <a:rPr lang="en-US" sz="3600" dirty="0"/>
              <a:t>4. When will we enter the true Promised Land? </a:t>
            </a:r>
            <a:r>
              <a:rPr lang="en-US" sz="3600" dirty="0" smtClean="0"/>
              <a:t>  </a:t>
            </a:r>
            <a:br>
              <a:rPr lang="en-US" sz="3600" dirty="0" smtClean="0"/>
            </a:br>
            <a:r>
              <a:rPr lang="en-US" sz="3600" dirty="0"/>
              <a:t> </a:t>
            </a:r>
            <a:r>
              <a:rPr lang="en-US" sz="3600" dirty="0" smtClean="0"/>
              <a:t>                </a:t>
            </a:r>
            <a:r>
              <a:rPr lang="en-US" sz="3600" b="1" dirty="0" smtClean="0"/>
              <a:t>(</a:t>
            </a:r>
            <a:r>
              <a:rPr lang="en-US" sz="3600" b="1" dirty="0"/>
              <a:t>Hebrews 9:23-28;  11:13-16)</a:t>
            </a:r>
            <a:r>
              <a:rPr lang="en-US" sz="3200" dirty="0"/>
              <a:t/>
            </a:r>
            <a:br>
              <a:rPr lang="en-US" sz="3200" dirty="0"/>
            </a:br>
            <a:r>
              <a:rPr lang="en-US" sz="2800" dirty="0">
                <a:latin typeface="Calibri"/>
                <a:ea typeface="Calibri"/>
                <a:cs typeface="Times New Roman"/>
              </a:rPr>
              <a:t/>
            </a:r>
            <a:br>
              <a:rPr lang="en-US" sz="2800" dirty="0">
                <a:latin typeface="Calibri"/>
                <a:ea typeface="Calibri"/>
                <a:cs typeface="Times New Roman"/>
              </a:rPr>
            </a:br>
            <a:r>
              <a:rPr lang="en-US" dirty="0"/>
              <a:t/>
            </a:r>
            <a:br>
              <a:rPr lang="en-US" dirty="0"/>
            </a:br>
            <a:endParaRPr lang="en-US" dirty="0"/>
          </a:p>
        </p:txBody>
      </p:sp>
    </p:spTree>
    <p:extLst>
      <p:ext uri="{BB962C8B-B14F-4D97-AF65-F5344CB8AC3E}">
        <p14:creationId xmlns:p14="http://schemas.microsoft.com/office/powerpoint/2010/main" val="26922393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http://blog.spu.edu/wp-content/uploads/lectio/joshua-judges/week6-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431" y="528411"/>
            <a:ext cx="8781139" cy="5872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96803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pload.wikimedia.org/wikipedia/commons/8/8b/Book_of_Joshua_Chapter_24-9_(Bible_Illustrations_by_Sweet_Med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058" y="215219"/>
            <a:ext cx="8712633" cy="6457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93301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http://crosswalknapa.org/wp-content/uploads/Joshua-Coll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171" y="124349"/>
            <a:ext cx="8773885" cy="6586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0540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http://mudpreacher.files.wordpress.com/2009/05/crossing-the-river-jord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54" y="766761"/>
            <a:ext cx="8936492" cy="5361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58197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362" name="Picture 2" descr="http://www.ebdweb.com.br/imagens/gilga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514" y="133254"/>
            <a:ext cx="8793432" cy="632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6968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247</TotalTime>
  <Words>113</Words>
  <Application>Microsoft Office PowerPoint</Application>
  <PresentationFormat>On-screen Show (4:3)</PresentationFormat>
  <Paragraphs>32</Paragraphs>
  <Slides>47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(9) And the Lord said to Joshua, "Today I have rolled away the reproach of Egypt from you." And so the name of that place is called Gilgal to this day. (10) While the people of Israel were encamped at Gilgal, they kept the Passover on the fourteenth day of the month in the evening on the plains of Jericho. (11) And the day after the Passover, on that very day, they ate of the produce of the land, unleavened cakes and parched grain. (12) And the manna ceased the day after they ate of the produce of the land. And there was no longer manna for the people of Israel, but they ate of the fruit of the land of Canaan that year.   (13) When Joshua was by Jericho, he lifted up his eyes and looked, and behold, a man was standing before him with his drawn sword in his hand. And Joshua went to him and said to him, "Are you for us, or for our adversaries?" (14) And he said, "No; but I am the commander of the army of the Lord. Now I have come." And Joshua fell on his face to the earth and worshiped and said to him, "What does my lord say to his servant?" (15) And the commander of the Lord's army said to Joshua, "Take off your sandals from your feet, for the place where you are standing is holy." And Joshua did so.   </vt:lpstr>
      <vt:lpstr>PowerPoint Presentation</vt:lpstr>
      <vt:lpstr> 4. The sudden appearance of a heavenly being is most likely a Christophany in human form. He is the commander of the Lord’s army with the sword of God. God will send heavenly armies to assist them in their battles. He is called “my Lord” and the place where he stands is “holy ground.” Just like Moses took off his sandals before the burning bush, because God the “I AM” was present, now also Joshua takes his sandals off because the same “I AM” is present in the person of this man – commander – Lord before him. This is one of the many appearance of the Son of God, the 2nd Person of the Holy Trinity, on earth before he was incarnate and became Man through the virgin Mary.                                                                                                                                            (Gen 3:8-24;  18:1-33;   32:22-32;  34:29-35;  Ex 3:1-4:17;                                                       Dt 34:1-12;  Is 9:6;  Dan 8:11)   Fulfillment in heaven where God walks among us again in the new Garden – Paradise – Tree of Life                                                                                      (Rev. 21:1-7;  22:12-21)                                                         </vt:lpstr>
      <vt:lpstr> </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 LIFE APPLICATION 1. Explain how the Old Covenant was fulfilled in Jesus Christ and the New Covenant now comes to us.  2. How do we confess Jesus as the great “I AM” along with the Father and the Holy Spirit in the creeds?  3. Where do we receive our food and daily bread which has taken the place of the manna?                                   (John 6:32-59)  4. When will we enter the true Promised Land?                     (Hebrews 9:23-28;  11:13-16)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Nehrenz</dc:creator>
  <cp:lastModifiedBy>David Nehrenz</cp:lastModifiedBy>
  <cp:revision>137</cp:revision>
  <dcterms:created xsi:type="dcterms:W3CDTF">2015-01-29T18:42:59Z</dcterms:created>
  <dcterms:modified xsi:type="dcterms:W3CDTF">2015-03-19T23:17:55Z</dcterms:modified>
</cp:coreProperties>
</file>