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02" r:id="rId3"/>
    <p:sldId id="257" r:id="rId4"/>
    <p:sldId id="267" r:id="rId5"/>
    <p:sldId id="268" r:id="rId6"/>
    <p:sldId id="269" r:id="rId7"/>
    <p:sldId id="270" r:id="rId8"/>
    <p:sldId id="271" r:id="rId9"/>
    <p:sldId id="278" r:id="rId10"/>
    <p:sldId id="280" r:id="rId11"/>
    <p:sldId id="288" r:id="rId12"/>
    <p:sldId id="272" r:id="rId13"/>
    <p:sldId id="292" r:id="rId14"/>
    <p:sldId id="299" r:id="rId15"/>
    <p:sldId id="300" r:id="rId16"/>
    <p:sldId id="301" r:id="rId17"/>
    <p:sldId id="263" r:id="rId18"/>
    <p:sldId id="281" r:id="rId19"/>
    <p:sldId id="282" r:id="rId20"/>
    <p:sldId id="289" r:id="rId21"/>
    <p:sldId id="290" r:id="rId22"/>
    <p:sldId id="291" r:id="rId23"/>
    <p:sldId id="293" r:id="rId24"/>
    <p:sldId id="294" r:id="rId25"/>
    <p:sldId id="303" r:id="rId26"/>
    <p:sldId id="304" r:id="rId27"/>
    <p:sldId id="264" r:id="rId28"/>
    <p:sldId id="295" r:id="rId29"/>
    <p:sldId id="305" r:id="rId30"/>
    <p:sldId id="306" r:id="rId31"/>
    <p:sldId id="296" r:id="rId32"/>
    <p:sldId id="297" r:id="rId33"/>
    <p:sldId id="307" r:id="rId34"/>
    <p:sldId id="308" r:id="rId35"/>
    <p:sldId id="309" r:id="rId36"/>
    <p:sldId id="298"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0" d="100"/>
          <a:sy n="70" d="100"/>
        </p:scale>
        <p:origin x="1186" y="43"/>
      </p:cViewPr>
      <p:guideLst/>
    </p:cSldViewPr>
  </p:slideViewPr>
  <p:notesTextViewPr>
    <p:cViewPr>
      <p:scale>
        <a:sx n="1" d="1"/>
        <a:sy n="1" d="1"/>
      </p:scale>
      <p:origin x="0" y="0"/>
    </p:cViewPr>
  </p:notesTextViewPr>
  <p:sorterViewPr>
    <p:cViewPr>
      <p:scale>
        <a:sx n="32" d="100"/>
        <a:sy n="32"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2D3854C-E7DD-41CA-90CE-DCF9B7A4AE8D}" type="datetimeFigureOut">
              <a:rPr lang="en-US" smtClean="0"/>
              <a:t>2/26/2015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1243628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D3854C-E7DD-41CA-90CE-DCF9B7A4AE8D}" type="datetimeFigureOut">
              <a:rPr lang="en-US" smtClean="0"/>
              <a:t>2/26/2015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1405014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D3854C-E7DD-41CA-90CE-DCF9B7A4AE8D}" type="datetimeFigureOut">
              <a:rPr lang="en-US" smtClean="0"/>
              <a:t>2/26/2015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204978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D3854C-E7DD-41CA-90CE-DCF9B7A4AE8D}" type="datetimeFigureOut">
              <a:rPr lang="en-US" smtClean="0"/>
              <a:t>2/26/2015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3230264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D3854C-E7DD-41CA-90CE-DCF9B7A4AE8D}" type="datetimeFigureOut">
              <a:rPr lang="en-US" smtClean="0"/>
              <a:t>2/26/2015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453993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2D3854C-E7DD-41CA-90CE-DCF9B7A4AE8D}" type="datetimeFigureOut">
              <a:rPr lang="en-US" smtClean="0"/>
              <a:t>2/26/2015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719743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2D3854C-E7DD-41CA-90CE-DCF9B7A4AE8D}" type="datetimeFigureOut">
              <a:rPr lang="en-US" smtClean="0"/>
              <a:t>2/26/2015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2132154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2D3854C-E7DD-41CA-90CE-DCF9B7A4AE8D}" type="datetimeFigureOut">
              <a:rPr lang="en-US" smtClean="0"/>
              <a:t>2/26/2015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3376372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D3854C-E7DD-41CA-90CE-DCF9B7A4AE8D}" type="datetimeFigureOut">
              <a:rPr lang="en-US" smtClean="0"/>
              <a:t>2/26/2015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2070689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D3854C-E7DD-41CA-90CE-DCF9B7A4AE8D}" type="datetimeFigureOut">
              <a:rPr lang="en-US" smtClean="0"/>
              <a:t>2/26/2015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3886355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D3854C-E7DD-41CA-90CE-DCF9B7A4AE8D}" type="datetimeFigureOut">
              <a:rPr lang="en-US" smtClean="0"/>
              <a:t>2/26/2015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114976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D3854C-E7DD-41CA-90CE-DCF9B7A4AE8D}" type="datetimeFigureOut">
              <a:rPr lang="en-US" smtClean="0"/>
              <a:t>2/26/2015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BBA51F-6D8C-4324-9970-68B3955F483A}" type="slidenum">
              <a:rPr lang="en-US" smtClean="0"/>
              <a:t>‹#›</a:t>
            </a:fld>
            <a:endParaRPr lang="en-US"/>
          </a:p>
        </p:txBody>
      </p:sp>
    </p:spTree>
    <p:extLst>
      <p:ext uri="{BB962C8B-B14F-4D97-AF65-F5344CB8AC3E}">
        <p14:creationId xmlns:p14="http://schemas.microsoft.com/office/powerpoint/2010/main" val="15206164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5057" y="119743"/>
            <a:ext cx="8382000" cy="6161314"/>
          </a:xfrm>
        </p:spPr>
        <p:txBody>
          <a:bodyPr/>
          <a:lstStyle/>
          <a:p>
            <a:r>
              <a:rPr lang="en-US" sz="5400" b="1" dirty="0" smtClean="0"/>
              <a:t>THE </a:t>
            </a:r>
            <a:r>
              <a:rPr lang="en-US" sz="5400" b="1" dirty="0"/>
              <a:t>BOOK OF JOSHUA</a:t>
            </a:r>
            <a:endParaRPr lang="en-US" sz="5400" dirty="0"/>
          </a:p>
          <a:p>
            <a:r>
              <a:rPr lang="en-US" sz="5400" b="1" dirty="0"/>
              <a:t>“Be Strong and Courageous!”</a:t>
            </a:r>
            <a:endParaRPr lang="en-US" sz="5400" dirty="0"/>
          </a:p>
          <a:p>
            <a:r>
              <a:rPr lang="en-US" sz="5400" b="1" dirty="0"/>
              <a:t>-Joshua in the Old Testament</a:t>
            </a:r>
            <a:r>
              <a:rPr lang="en-US" sz="5400" dirty="0"/>
              <a:t> </a:t>
            </a:r>
          </a:p>
          <a:p>
            <a:r>
              <a:rPr lang="en-US" sz="5400" b="1" dirty="0"/>
              <a:t>-Jesus in the New Testament</a:t>
            </a:r>
            <a:endParaRPr lang="en-US" sz="5400" dirty="0"/>
          </a:p>
          <a:p>
            <a:r>
              <a:rPr lang="en-US" sz="5400" b="1" dirty="0"/>
              <a:t>Date:</a:t>
            </a:r>
            <a:r>
              <a:rPr lang="en-US" sz="5400" dirty="0"/>
              <a:t> </a:t>
            </a:r>
            <a:r>
              <a:rPr lang="en-US" sz="5400" dirty="0"/>
              <a:t>3</a:t>
            </a:r>
            <a:r>
              <a:rPr lang="en-US" sz="5400" dirty="0" smtClean="0"/>
              <a:t>-1-15   </a:t>
            </a:r>
            <a:r>
              <a:rPr lang="en-US" sz="5400" b="1" dirty="0"/>
              <a:t>Lesson:</a:t>
            </a:r>
            <a:r>
              <a:rPr lang="en-US" sz="5400" dirty="0"/>
              <a:t> </a:t>
            </a:r>
            <a:r>
              <a:rPr lang="en-US" sz="5400" dirty="0"/>
              <a:t>5</a:t>
            </a:r>
            <a:endParaRPr lang="en-US" sz="5400" dirty="0"/>
          </a:p>
          <a:p>
            <a:endParaRPr lang="en-US" dirty="0"/>
          </a:p>
        </p:txBody>
      </p:sp>
    </p:spTree>
    <p:extLst>
      <p:ext uri="{BB962C8B-B14F-4D97-AF65-F5344CB8AC3E}">
        <p14:creationId xmlns:p14="http://schemas.microsoft.com/office/powerpoint/2010/main" val="18973333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1.bp.blogspot.com/-Ylsu08KhD8E/Uef2ku5lg-I/AAAAAAAAAbE/4nTRgaNBMIk/s1600/cour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70" y="777903"/>
            <a:ext cx="8931881" cy="5024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6950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420" y="2759982"/>
            <a:ext cx="10311985" cy="1889059"/>
          </a:xfrm>
        </p:spPr>
        <p:txBody>
          <a:bodyPr/>
          <a:lstStyle/>
          <a:p>
            <a:endParaRPr lang="en-US" dirty="0"/>
          </a:p>
        </p:txBody>
      </p:sp>
      <p:pic>
        <p:nvPicPr>
          <p:cNvPr id="14338" name="Picture 2" descr="http://i.vimeocdn.com/video/334128974_6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45" y="200932"/>
            <a:ext cx="8705397" cy="6529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4797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crosswalknapa.org/wp-content/uploads/Joshua-Coll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171" y="124349"/>
            <a:ext cx="8773885" cy="6586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0540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mudpreacher.files.wordpress.com/2009/05/crossing-the-river-jord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754" y="766761"/>
            <a:ext cx="8936492" cy="5361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58197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114755"/>
            <a:ext cx="6591301" cy="6580315"/>
          </a:xfrm>
          <a:prstGeom prst="rect">
            <a:avLst/>
          </a:prstGeom>
        </p:spPr>
      </p:pic>
    </p:spTree>
    <p:extLst>
      <p:ext uri="{BB962C8B-B14F-4D97-AF65-F5344CB8AC3E}">
        <p14:creationId xmlns:p14="http://schemas.microsoft.com/office/powerpoint/2010/main" val="6567966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9412" y="87085"/>
            <a:ext cx="6729187" cy="6729187"/>
          </a:xfrm>
          <a:prstGeom prst="rect">
            <a:avLst/>
          </a:prstGeom>
        </p:spPr>
      </p:pic>
    </p:spTree>
    <p:extLst>
      <p:ext uri="{BB962C8B-B14F-4D97-AF65-F5344CB8AC3E}">
        <p14:creationId xmlns:p14="http://schemas.microsoft.com/office/powerpoint/2010/main" val="14335149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710" y="844097"/>
            <a:ext cx="8704580" cy="4947103"/>
          </a:xfrm>
          <a:prstGeom prst="rect">
            <a:avLst/>
          </a:prstGeom>
        </p:spPr>
      </p:pic>
    </p:spTree>
    <p:extLst>
      <p:ext uri="{BB962C8B-B14F-4D97-AF65-F5344CB8AC3E}">
        <p14:creationId xmlns:p14="http://schemas.microsoft.com/office/powerpoint/2010/main" val="17385326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001"/>
          <p:cNvPicPr>
            <a:picLocks noChangeAspect="1" noChangeArrowheads="1"/>
          </p:cNvPicPr>
          <p:nvPr/>
        </p:nvPicPr>
        <p:blipFill>
          <a:blip r:embed="rId2">
            <a:lum contrast="80000"/>
            <a:extLst>
              <a:ext uri="{28A0092B-C50C-407E-A947-70E740481C1C}">
                <a14:useLocalDpi xmlns:a14="http://schemas.microsoft.com/office/drawing/2010/main" val="0"/>
              </a:ext>
            </a:extLst>
          </a:blip>
          <a:srcRect r="2347"/>
          <a:stretch>
            <a:fillRect/>
          </a:stretch>
        </p:blipFill>
        <p:spPr bwMode="auto">
          <a:xfrm>
            <a:off x="435430" y="90261"/>
            <a:ext cx="8382000" cy="6530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98387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ordsofgrace.files.wordpress.com/2013/04/joshua-ch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02" y="149541"/>
            <a:ext cx="8710958" cy="6566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3815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087" y="283029"/>
            <a:ext cx="8839200" cy="6524863"/>
          </a:xfrm>
          <a:prstGeom prst="rect">
            <a:avLst/>
          </a:prstGeom>
          <a:noFill/>
        </p:spPr>
        <p:txBody>
          <a:bodyPr wrap="square" rtlCol="0">
            <a:spAutoFit/>
          </a:bodyPr>
          <a:lstStyle/>
          <a:p>
            <a:r>
              <a:rPr lang="en-US" sz="2200" b="1" dirty="0"/>
              <a:t>Date:</a:t>
            </a:r>
            <a:r>
              <a:rPr lang="en-US" sz="2200" dirty="0"/>
              <a:t> 3-1-15   </a:t>
            </a:r>
            <a:r>
              <a:rPr lang="en-US" sz="2200" b="1" dirty="0"/>
              <a:t>Lesson:</a:t>
            </a:r>
            <a:r>
              <a:rPr lang="en-US" sz="2200" dirty="0"/>
              <a:t> 5              </a:t>
            </a:r>
            <a:r>
              <a:rPr lang="en-US" sz="2200" b="1" u="sng" dirty="0"/>
              <a:t>A. TEXT – Chapter 3</a:t>
            </a:r>
            <a:endParaRPr lang="en-US" sz="2200" dirty="0"/>
          </a:p>
          <a:p>
            <a:r>
              <a:rPr lang="en-US" sz="2200" dirty="0" smtClean="0"/>
              <a:t>	(</a:t>
            </a:r>
            <a:r>
              <a:rPr lang="en-US" sz="2200" dirty="0"/>
              <a:t>1)  Then</a:t>
            </a:r>
            <a:r>
              <a:rPr lang="en-US" sz="2200" u="sng" dirty="0"/>
              <a:t> Joshua</a:t>
            </a:r>
            <a:r>
              <a:rPr lang="en-US" sz="2200" dirty="0"/>
              <a:t> rose early in the morning and they set out from </a:t>
            </a:r>
            <a:r>
              <a:rPr lang="en-US" sz="2200" dirty="0" err="1"/>
              <a:t>Shittim</a:t>
            </a:r>
            <a:r>
              <a:rPr lang="en-US" sz="2200" dirty="0"/>
              <a:t>. And they came to the Jordan, he and </a:t>
            </a:r>
            <a:r>
              <a:rPr lang="en-US" sz="2200" u="sng" dirty="0"/>
              <a:t>all the people of Israel</a:t>
            </a:r>
            <a:r>
              <a:rPr lang="en-US" sz="2200" dirty="0"/>
              <a:t>, and lodged there before </a:t>
            </a:r>
            <a:r>
              <a:rPr lang="en-US" sz="2200" u="sng" dirty="0"/>
              <a:t>they</a:t>
            </a:r>
            <a:r>
              <a:rPr lang="en-US" sz="2200" dirty="0"/>
              <a:t> passed over. (2) At the end of three days </a:t>
            </a:r>
            <a:r>
              <a:rPr lang="en-US" sz="2200" u="sng" dirty="0"/>
              <a:t>the officers</a:t>
            </a:r>
            <a:r>
              <a:rPr lang="en-US" sz="2200" dirty="0"/>
              <a:t> went through </a:t>
            </a:r>
            <a:r>
              <a:rPr lang="en-US" sz="2200" u="sng" dirty="0"/>
              <a:t>the camp</a:t>
            </a:r>
            <a:r>
              <a:rPr lang="en-US" sz="2200" dirty="0"/>
              <a:t> (3) and commanded </a:t>
            </a:r>
            <a:r>
              <a:rPr lang="en-US" sz="2200" u="sng" dirty="0"/>
              <a:t>the people,</a:t>
            </a:r>
            <a:r>
              <a:rPr lang="en-US" sz="2200" dirty="0"/>
              <a:t> "As soon as you see </a:t>
            </a:r>
            <a:r>
              <a:rPr lang="en-US" sz="2200" b="1" u="sng" dirty="0"/>
              <a:t>the ark of the covenant of the Lord your God </a:t>
            </a:r>
            <a:r>
              <a:rPr lang="en-US" sz="2200" dirty="0"/>
              <a:t>being carried </a:t>
            </a:r>
            <a:r>
              <a:rPr lang="en-US" sz="2200" u="sng" dirty="0"/>
              <a:t>by the </a:t>
            </a:r>
            <a:r>
              <a:rPr lang="en-US" sz="2200" u="sng" dirty="0" err="1"/>
              <a:t>Levitical</a:t>
            </a:r>
            <a:r>
              <a:rPr lang="en-US" sz="2200" u="sng" dirty="0"/>
              <a:t> priests,</a:t>
            </a:r>
            <a:r>
              <a:rPr lang="en-US" sz="2200" dirty="0"/>
              <a:t> then </a:t>
            </a:r>
            <a:r>
              <a:rPr lang="en-US" sz="2200" u="sng" dirty="0"/>
              <a:t>you </a:t>
            </a:r>
            <a:r>
              <a:rPr lang="en-US" sz="2200" dirty="0"/>
              <a:t>shall set out from your place and follow it. (4) Yet there shall be a distance between</a:t>
            </a:r>
            <a:r>
              <a:rPr lang="en-US" sz="2200" u="sng" dirty="0"/>
              <a:t> you </a:t>
            </a:r>
            <a:r>
              <a:rPr lang="en-US" sz="2200" dirty="0"/>
              <a:t>and it, about 2,000 cubits in length. Do not come near it, in order that you may know the way</a:t>
            </a:r>
            <a:r>
              <a:rPr lang="en-US" sz="2200" u="sng" dirty="0"/>
              <a:t> you</a:t>
            </a:r>
            <a:r>
              <a:rPr lang="en-US" sz="2200" dirty="0"/>
              <a:t> shall go, for </a:t>
            </a:r>
            <a:r>
              <a:rPr lang="en-US" sz="2200" u="sng" dirty="0"/>
              <a:t>you</a:t>
            </a:r>
            <a:r>
              <a:rPr lang="en-US" sz="2200" dirty="0"/>
              <a:t> have not passed this way before."</a:t>
            </a:r>
          </a:p>
          <a:p>
            <a:r>
              <a:rPr lang="en-US" sz="2200" dirty="0" smtClean="0"/>
              <a:t>	 </a:t>
            </a:r>
            <a:r>
              <a:rPr lang="en-US" sz="2200" dirty="0"/>
              <a:t>(5) Then</a:t>
            </a:r>
            <a:r>
              <a:rPr lang="en-US" sz="2200" u="sng" dirty="0"/>
              <a:t> Joshua</a:t>
            </a:r>
            <a:r>
              <a:rPr lang="en-US" sz="2200" dirty="0"/>
              <a:t> said to </a:t>
            </a:r>
            <a:r>
              <a:rPr lang="en-US" sz="2200" u="sng" dirty="0"/>
              <a:t>the people</a:t>
            </a:r>
            <a:r>
              <a:rPr lang="en-US" sz="2200" dirty="0"/>
              <a:t>, "Consecrate </a:t>
            </a:r>
            <a:r>
              <a:rPr lang="en-US" sz="2200" u="sng" dirty="0"/>
              <a:t>yourselves,</a:t>
            </a:r>
            <a:r>
              <a:rPr lang="en-US" sz="2200" dirty="0"/>
              <a:t> for </a:t>
            </a:r>
            <a:r>
              <a:rPr lang="en-US" sz="2200" b="1" u="sng" dirty="0"/>
              <a:t>tomorrow the Lord will do wonders among you</a:t>
            </a:r>
            <a:r>
              <a:rPr lang="en-US" sz="2200" dirty="0"/>
              <a:t>." (6) And</a:t>
            </a:r>
            <a:r>
              <a:rPr lang="en-US" sz="2200" u="sng" dirty="0"/>
              <a:t> Joshua</a:t>
            </a:r>
            <a:r>
              <a:rPr lang="en-US" sz="2200" dirty="0"/>
              <a:t> said to </a:t>
            </a:r>
            <a:r>
              <a:rPr lang="en-US" sz="2200" u="sng" dirty="0"/>
              <a:t>the priests,</a:t>
            </a:r>
            <a:r>
              <a:rPr lang="en-US" sz="2200" dirty="0"/>
              <a:t> "Take up</a:t>
            </a:r>
            <a:r>
              <a:rPr lang="en-US" sz="2200" b="1" dirty="0"/>
              <a:t> the ark of the covenant </a:t>
            </a:r>
            <a:r>
              <a:rPr lang="en-US" sz="2200" dirty="0"/>
              <a:t>and pass on before </a:t>
            </a:r>
            <a:r>
              <a:rPr lang="en-US" sz="2200" u="sng" dirty="0"/>
              <a:t>the people</a:t>
            </a:r>
            <a:r>
              <a:rPr lang="en-US" sz="2200" dirty="0"/>
              <a:t>." So they took up </a:t>
            </a:r>
            <a:r>
              <a:rPr lang="en-US" sz="2200" b="1" u="sng" dirty="0"/>
              <a:t>the ark of the covenant</a:t>
            </a:r>
            <a:r>
              <a:rPr lang="en-US" sz="2200" dirty="0"/>
              <a:t> and went before the </a:t>
            </a:r>
            <a:r>
              <a:rPr lang="en-US" sz="2200" u="sng" dirty="0"/>
              <a:t>people.</a:t>
            </a:r>
            <a:r>
              <a:rPr lang="en-US" sz="2200" dirty="0"/>
              <a:t> (7) </a:t>
            </a:r>
            <a:r>
              <a:rPr lang="en-US" sz="2200" b="1" dirty="0"/>
              <a:t>The Lord</a:t>
            </a:r>
            <a:r>
              <a:rPr lang="en-US" sz="2200" dirty="0"/>
              <a:t> said to </a:t>
            </a:r>
            <a:r>
              <a:rPr lang="en-US" sz="2200" u="sng" dirty="0"/>
              <a:t>Joshua</a:t>
            </a:r>
            <a:r>
              <a:rPr lang="en-US" sz="2200" dirty="0"/>
              <a:t>, "Today</a:t>
            </a:r>
            <a:r>
              <a:rPr lang="en-US" sz="2200" u="sng" dirty="0"/>
              <a:t> </a:t>
            </a:r>
            <a:r>
              <a:rPr lang="en-US" sz="2200" b="1" u="sng" dirty="0"/>
              <a:t>I will begin to exalt you</a:t>
            </a:r>
            <a:r>
              <a:rPr lang="en-US" sz="2200" u="sng" dirty="0"/>
              <a:t> </a:t>
            </a:r>
            <a:r>
              <a:rPr lang="en-US" sz="2200" dirty="0"/>
              <a:t>in</a:t>
            </a:r>
            <a:r>
              <a:rPr lang="en-US" sz="2200" u="sng" dirty="0"/>
              <a:t> the sight of all Israel, </a:t>
            </a:r>
            <a:r>
              <a:rPr lang="en-US" sz="2200" dirty="0"/>
              <a:t>that </a:t>
            </a:r>
            <a:r>
              <a:rPr lang="en-US" sz="2200" u="sng" dirty="0"/>
              <a:t>they</a:t>
            </a:r>
            <a:r>
              <a:rPr lang="en-US" sz="2200" dirty="0"/>
              <a:t> may know that, as </a:t>
            </a:r>
            <a:r>
              <a:rPr lang="en-US" sz="2200" b="1" u="sng" dirty="0"/>
              <a:t>I was with </a:t>
            </a:r>
            <a:r>
              <a:rPr lang="en-US" sz="2200" u="sng" dirty="0"/>
              <a:t>Moses,</a:t>
            </a:r>
            <a:r>
              <a:rPr lang="en-US" sz="2200" dirty="0"/>
              <a:t> so </a:t>
            </a:r>
            <a:r>
              <a:rPr lang="en-US" sz="2200" b="1" u="sng" dirty="0"/>
              <a:t>I will be</a:t>
            </a:r>
            <a:r>
              <a:rPr lang="en-US" sz="2200" dirty="0"/>
              <a:t> with </a:t>
            </a:r>
            <a:r>
              <a:rPr lang="en-US" sz="2200" u="sng" dirty="0"/>
              <a:t>you</a:t>
            </a:r>
            <a:r>
              <a:rPr lang="en-US" sz="2200" dirty="0"/>
              <a:t>. (8) And as for </a:t>
            </a:r>
            <a:r>
              <a:rPr lang="en-US" sz="2200" u="sng" dirty="0"/>
              <a:t>you,</a:t>
            </a:r>
            <a:r>
              <a:rPr lang="en-US" sz="2200" dirty="0"/>
              <a:t> command </a:t>
            </a:r>
            <a:r>
              <a:rPr lang="en-US" sz="2200" u="sng" dirty="0"/>
              <a:t>the priests</a:t>
            </a:r>
            <a:r>
              <a:rPr lang="en-US" sz="2200" dirty="0"/>
              <a:t> who bear </a:t>
            </a:r>
            <a:r>
              <a:rPr lang="en-US" sz="2200" b="1" u="sng" dirty="0"/>
              <a:t>the ark of the covenant,</a:t>
            </a:r>
            <a:r>
              <a:rPr lang="en-US" sz="2200" dirty="0"/>
              <a:t> 'When </a:t>
            </a:r>
            <a:r>
              <a:rPr lang="en-US" sz="2200" u="sng" dirty="0"/>
              <a:t>you </a:t>
            </a:r>
            <a:r>
              <a:rPr lang="en-US" sz="2200" dirty="0"/>
              <a:t>come to the brink of the waters of the Jordan, </a:t>
            </a:r>
            <a:r>
              <a:rPr lang="en-US" sz="2200" u="sng" dirty="0"/>
              <a:t>you shall stand still</a:t>
            </a:r>
            <a:r>
              <a:rPr lang="en-US" sz="2200" dirty="0"/>
              <a:t> in the Jordan.'" </a:t>
            </a:r>
          </a:p>
        </p:txBody>
      </p:sp>
    </p:spTree>
    <p:extLst>
      <p:ext uri="{BB962C8B-B14F-4D97-AF65-F5344CB8AC3E}">
        <p14:creationId xmlns:p14="http://schemas.microsoft.com/office/powerpoint/2010/main" val="16173128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http://www.calvarywilliamsport.com/5a120_files/image0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032" y="222477"/>
            <a:ext cx="8248471" cy="633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90704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344" y="119743"/>
            <a:ext cx="8156121" cy="6662057"/>
          </a:xfrm>
        </p:spPr>
        <p:txBody>
          <a:bodyPr>
            <a:noAutofit/>
          </a:bodyPr>
          <a:lstStyle/>
          <a:p>
            <a:r>
              <a:rPr lang="en-US" sz="2000" dirty="0" smtClean="0"/>
              <a:t>	(</a:t>
            </a:r>
            <a:r>
              <a:rPr lang="en-US" sz="2000" dirty="0"/>
              <a:t>9) And </a:t>
            </a:r>
            <a:r>
              <a:rPr lang="en-US" sz="2000" u="sng" dirty="0"/>
              <a:t>Joshua</a:t>
            </a:r>
            <a:r>
              <a:rPr lang="en-US" sz="2000" dirty="0"/>
              <a:t> said to </a:t>
            </a:r>
            <a:r>
              <a:rPr lang="en-US" sz="2000" u="sng" dirty="0"/>
              <a:t>the people of Israel,</a:t>
            </a:r>
            <a:r>
              <a:rPr lang="en-US" sz="2000" dirty="0"/>
              <a:t> "Come here and listen </a:t>
            </a:r>
            <a:r>
              <a:rPr lang="en-US" sz="2000" b="1" u="sng" dirty="0"/>
              <a:t>to the words of the Lord your God." </a:t>
            </a:r>
            <a:r>
              <a:rPr lang="en-US" sz="2000" dirty="0"/>
              <a:t>(10) And </a:t>
            </a:r>
            <a:r>
              <a:rPr lang="en-US" sz="2000" u="sng" dirty="0"/>
              <a:t>Joshua</a:t>
            </a:r>
            <a:r>
              <a:rPr lang="en-US" sz="2000" dirty="0"/>
              <a:t> said, "Here is how you</a:t>
            </a:r>
            <a:r>
              <a:rPr lang="en-US" sz="2000" u="sng" dirty="0"/>
              <a:t> shall know </a:t>
            </a:r>
            <a:r>
              <a:rPr lang="en-US" sz="2000" b="1" u="sng" dirty="0"/>
              <a:t>that the living God is among you and that he will without fail drive out</a:t>
            </a:r>
            <a:r>
              <a:rPr lang="en-US" sz="2000" dirty="0"/>
              <a:t> from before </a:t>
            </a:r>
            <a:r>
              <a:rPr lang="en-US" sz="2000" u="sng" dirty="0"/>
              <a:t>you</a:t>
            </a:r>
            <a:r>
              <a:rPr lang="en-US" sz="2000" dirty="0"/>
              <a:t> </a:t>
            </a:r>
            <a:r>
              <a:rPr lang="en-US" sz="2000" u="sng" dirty="0"/>
              <a:t>the Canaanites, the Hittites, the </a:t>
            </a:r>
            <a:r>
              <a:rPr lang="en-US" sz="2000" u="sng" dirty="0" err="1"/>
              <a:t>Hivites</a:t>
            </a:r>
            <a:r>
              <a:rPr lang="en-US" sz="2000" u="sng" dirty="0"/>
              <a:t>, the </a:t>
            </a:r>
            <a:r>
              <a:rPr lang="en-US" sz="2000" u="sng" dirty="0" err="1"/>
              <a:t>Perizzites</a:t>
            </a:r>
            <a:r>
              <a:rPr lang="en-US" sz="2000" u="sng" dirty="0"/>
              <a:t>, the </a:t>
            </a:r>
            <a:r>
              <a:rPr lang="en-US" sz="2000" u="sng" dirty="0" err="1"/>
              <a:t>Girgashites</a:t>
            </a:r>
            <a:r>
              <a:rPr lang="en-US" sz="2000" u="sng" dirty="0"/>
              <a:t>, the Amorites, and the </a:t>
            </a:r>
            <a:r>
              <a:rPr lang="en-US" sz="2000" u="sng" dirty="0" err="1"/>
              <a:t>Jebusites</a:t>
            </a:r>
            <a:r>
              <a:rPr lang="en-US" sz="2000" u="sng" dirty="0"/>
              <a:t>.</a:t>
            </a:r>
            <a:r>
              <a:rPr lang="en-US" sz="2000" dirty="0"/>
              <a:t> (11) Behold</a:t>
            </a:r>
            <a:r>
              <a:rPr lang="en-US" sz="2000" b="1" u="sng" dirty="0"/>
              <a:t>, the ark of the covenant of the Lord of all the earth</a:t>
            </a:r>
            <a:r>
              <a:rPr lang="en-US" sz="2000" dirty="0"/>
              <a:t> is passing over before </a:t>
            </a:r>
            <a:r>
              <a:rPr lang="en-US" sz="2000" u="sng" dirty="0"/>
              <a:t>you</a:t>
            </a:r>
            <a:r>
              <a:rPr lang="en-US" sz="2000" dirty="0"/>
              <a:t> into the Jordan.</a:t>
            </a:r>
            <a:br>
              <a:rPr lang="en-US" sz="2000" dirty="0"/>
            </a:br>
            <a:r>
              <a:rPr lang="en-US" sz="2000" dirty="0"/>
              <a:t> </a:t>
            </a:r>
            <a:r>
              <a:rPr lang="en-US" sz="2000" dirty="0" smtClean="0"/>
              <a:t>	(</a:t>
            </a:r>
            <a:r>
              <a:rPr lang="en-US" sz="2000" dirty="0"/>
              <a:t>12) Now therefore take </a:t>
            </a:r>
            <a:r>
              <a:rPr lang="en-US" sz="2000" u="sng" dirty="0"/>
              <a:t>twelve men from the tribes of Israel,</a:t>
            </a:r>
            <a:r>
              <a:rPr lang="en-US" sz="2000" dirty="0"/>
              <a:t> from </a:t>
            </a:r>
            <a:r>
              <a:rPr lang="en-US" sz="2000" u="sng" dirty="0"/>
              <a:t>each tribe a man</a:t>
            </a:r>
            <a:r>
              <a:rPr lang="en-US" sz="2000" dirty="0"/>
              <a:t>. (13) And when </a:t>
            </a:r>
            <a:r>
              <a:rPr lang="en-US" sz="2000" u="sng" dirty="0"/>
              <a:t>the soles of the feet of the priests</a:t>
            </a:r>
            <a:r>
              <a:rPr lang="en-US" sz="2000" dirty="0"/>
              <a:t> bearing </a:t>
            </a:r>
            <a:r>
              <a:rPr lang="en-US" sz="2000" b="1" u="sng" dirty="0"/>
              <a:t>the ark of the Lord, the Lord of all the earth</a:t>
            </a:r>
            <a:r>
              <a:rPr lang="en-US" sz="2000" dirty="0"/>
              <a:t>, shall rest in the waters of the Jordan, the waters of the Jordan shall be cut off from flowing, and the waters coming down from above shall stand in one heap." </a:t>
            </a:r>
            <a:br>
              <a:rPr lang="en-US" sz="2000" dirty="0"/>
            </a:br>
            <a:r>
              <a:rPr lang="en-US" sz="2000" dirty="0" smtClean="0"/>
              <a:t>	(</a:t>
            </a:r>
            <a:r>
              <a:rPr lang="en-US" sz="2000" dirty="0"/>
              <a:t>14) So when </a:t>
            </a:r>
            <a:r>
              <a:rPr lang="en-US" sz="2000" u="sng" dirty="0"/>
              <a:t>the people</a:t>
            </a:r>
            <a:r>
              <a:rPr lang="en-US" sz="2000" dirty="0"/>
              <a:t> set out from their tents to pass over the Jordan with </a:t>
            </a:r>
            <a:r>
              <a:rPr lang="en-US" sz="2000" u="sng" dirty="0"/>
              <a:t>the priests</a:t>
            </a:r>
            <a:r>
              <a:rPr lang="en-US" sz="2000" dirty="0"/>
              <a:t> bearing </a:t>
            </a:r>
            <a:r>
              <a:rPr lang="en-US" sz="2000" b="1" u="sng" dirty="0"/>
              <a:t>the ark of the covenant </a:t>
            </a:r>
            <a:r>
              <a:rPr lang="en-US" sz="2000" dirty="0"/>
              <a:t>before </a:t>
            </a:r>
            <a:r>
              <a:rPr lang="en-US" sz="2000" u="sng" dirty="0"/>
              <a:t>the people,</a:t>
            </a:r>
            <a:r>
              <a:rPr lang="en-US" sz="2000" dirty="0"/>
              <a:t> (15) and as soon as </a:t>
            </a:r>
            <a:r>
              <a:rPr lang="en-US" sz="2000" u="sng" dirty="0"/>
              <a:t>those bearing</a:t>
            </a:r>
            <a:r>
              <a:rPr lang="en-US" sz="2000" dirty="0"/>
              <a:t> </a:t>
            </a:r>
            <a:r>
              <a:rPr lang="en-US" sz="2000" b="1" u="sng" dirty="0"/>
              <a:t>the ark</a:t>
            </a:r>
            <a:r>
              <a:rPr lang="en-US" sz="2000" dirty="0"/>
              <a:t> had come as far as the Jordan, and </a:t>
            </a:r>
            <a:r>
              <a:rPr lang="en-US" sz="2000" u="sng" dirty="0"/>
              <a:t>the feet of the priests</a:t>
            </a:r>
            <a:r>
              <a:rPr lang="en-US" sz="2000" dirty="0"/>
              <a:t> bearing </a:t>
            </a:r>
            <a:r>
              <a:rPr lang="en-US" sz="2000" b="1" u="sng" dirty="0"/>
              <a:t>the ark</a:t>
            </a:r>
            <a:r>
              <a:rPr lang="en-US" sz="2000" dirty="0"/>
              <a:t> were dipped in the brink of the water (now the Jordan overflows all its banks throughout the time of harvest), (16) the waters coming down from above stood and rose up in a heap very far away, at Adam, the city that is beside </a:t>
            </a:r>
            <a:r>
              <a:rPr lang="en-US" sz="2000" dirty="0" err="1"/>
              <a:t>Zarethan</a:t>
            </a:r>
            <a:r>
              <a:rPr lang="en-US" sz="2000" dirty="0"/>
              <a:t>, and those flowing down toward the Sea of the </a:t>
            </a:r>
            <a:r>
              <a:rPr lang="en-US" sz="2000" dirty="0" err="1"/>
              <a:t>Arabah</a:t>
            </a:r>
            <a:r>
              <a:rPr lang="en-US" sz="2000" dirty="0"/>
              <a:t>, the Salt Sea, were completely cut off. And </a:t>
            </a:r>
            <a:r>
              <a:rPr lang="en-US" sz="2000" u="sng" dirty="0"/>
              <a:t>the people</a:t>
            </a:r>
            <a:r>
              <a:rPr lang="en-US" sz="2000" dirty="0"/>
              <a:t> passed over opposite Jericho.</a:t>
            </a:r>
            <a:br>
              <a:rPr lang="en-US" sz="2000" dirty="0"/>
            </a:br>
            <a:r>
              <a:rPr lang="en-US" sz="2000" dirty="0"/>
              <a:t> </a:t>
            </a:r>
            <a:r>
              <a:rPr lang="en-US" sz="2000" dirty="0" smtClean="0"/>
              <a:t>	(</a:t>
            </a:r>
            <a:r>
              <a:rPr lang="en-US" sz="2000" dirty="0"/>
              <a:t>17) Now </a:t>
            </a:r>
            <a:r>
              <a:rPr lang="en-US" sz="2000" u="sng" dirty="0"/>
              <a:t>the priests</a:t>
            </a:r>
            <a:r>
              <a:rPr lang="en-US" sz="2000" dirty="0"/>
              <a:t> bearing </a:t>
            </a:r>
            <a:r>
              <a:rPr lang="en-US" sz="2000" b="1" u="sng" dirty="0"/>
              <a:t>the ark of the covenant of the Lord</a:t>
            </a:r>
            <a:r>
              <a:rPr lang="en-US" sz="2000" dirty="0"/>
              <a:t> stood firmly on dry ground in the midst of the Jordan, and </a:t>
            </a:r>
            <a:r>
              <a:rPr lang="en-US" sz="2000" u="sng" dirty="0"/>
              <a:t>all Israel</a:t>
            </a:r>
            <a:r>
              <a:rPr lang="en-US" sz="2000" dirty="0"/>
              <a:t> was passing over on dry ground until </a:t>
            </a:r>
            <a:r>
              <a:rPr lang="en-US" sz="2000" u="sng" dirty="0"/>
              <a:t>all the nation</a:t>
            </a:r>
            <a:r>
              <a:rPr lang="en-US" sz="2000" dirty="0"/>
              <a:t> finished passing over the Jordan.</a:t>
            </a:r>
            <a:br>
              <a:rPr lang="en-US" sz="2000" dirty="0"/>
            </a:br>
            <a:endParaRPr lang="en-US" sz="2000" dirty="0"/>
          </a:p>
        </p:txBody>
      </p:sp>
    </p:spTree>
    <p:extLst>
      <p:ext uri="{BB962C8B-B14F-4D97-AF65-F5344CB8AC3E}">
        <p14:creationId xmlns:p14="http://schemas.microsoft.com/office/powerpoint/2010/main" val="39220180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286" y="0"/>
            <a:ext cx="8817428" cy="6858000"/>
          </a:xfrm>
        </p:spPr>
        <p:txBody>
          <a:bodyPr>
            <a:normAutofit fontScale="90000"/>
          </a:bodyPr>
          <a:lstStyle/>
          <a:p>
            <a:r>
              <a:rPr lang="en-US" sz="2200" b="1" u="sng" dirty="0"/>
              <a:t>B. STUDY NOTES</a:t>
            </a:r>
            <a:r>
              <a:rPr lang="en-US" sz="2200" dirty="0"/>
              <a:t/>
            </a:r>
            <a:br>
              <a:rPr lang="en-US" sz="2200" dirty="0"/>
            </a:br>
            <a:r>
              <a:rPr lang="en-US" sz="2200" dirty="0"/>
              <a:t>1. -The Ark of the covenant of the Lord your </a:t>
            </a:r>
            <a:r>
              <a:rPr lang="en-US" sz="2200" dirty="0" smtClean="0"/>
              <a:t>God</a:t>
            </a:r>
            <a:br>
              <a:rPr lang="en-US" sz="2200" dirty="0" smtClean="0"/>
            </a:br>
            <a:r>
              <a:rPr lang="en-US" sz="2200" dirty="0" smtClean="0"/>
              <a:t>                 </a:t>
            </a:r>
            <a:r>
              <a:rPr lang="en-US" sz="2200" b="1" dirty="0"/>
              <a:t>(Ex 25:10-22;  Nu 10:33-36;  </a:t>
            </a:r>
            <a:r>
              <a:rPr lang="en-US" sz="2200" b="1" dirty="0" err="1"/>
              <a:t>Heb</a:t>
            </a:r>
            <a:r>
              <a:rPr lang="en-US" sz="2200" b="1" dirty="0"/>
              <a:t> 9:1-26;  Rev 11:19</a:t>
            </a:r>
            <a:r>
              <a:rPr lang="en-US" sz="2200" b="1" dirty="0" smtClean="0"/>
              <a:t>)</a:t>
            </a:r>
            <a:br>
              <a:rPr lang="en-US" sz="2200" b="1" dirty="0" smtClean="0"/>
            </a:br>
            <a:r>
              <a:rPr lang="en-US" sz="2200" dirty="0"/>
              <a:t/>
            </a:r>
            <a:br>
              <a:rPr lang="en-US" sz="2200" dirty="0"/>
            </a:br>
            <a:r>
              <a:rPr lang="en-US" sz="2200" dirty="0"/>
              <a:t>2. -The Living God is among you, the Lord of all the earth </a:t>
            </a:r>
            <a:r>
              <a:rPr lang="en-US" sz="2200" dirty="0" smtClean="0"/>
              <a:t/>
            </a:r>
            <a:br>
              <a:rPr lang="en-US" sz="2200" dirty="0" smtClean="0"/>
            </a:br>
            <a:r>
              <a:rPr lang="en-US" sz="2200" dirty="0" smtClean="0"/>
              <a:t>     </a:t>
            </a:r>
            <a:r>
              <a:rPr lang="en-US" sz="2200" b="1" dirty="0"/>
              <a:t>(Ex 19:5;  Dt. 5:26; 10:14;  1 Sa 17:26,36; </a:t>
            </a:r>
            <a:r>
              <a:rPr lang="en-US" sz="2200" b="1" dirty="0" smtClean="0"/>
              <a:t>1 </a:t>
            </a:r>
            <a:r>
              <a:rPr lang="en-US" sz="2200" b="1" dirty="0"/>
              <a:t>Ki 20:23;  2 Ki 18:32-35;  19:4,16;   </a:t>
            </a:r>
            <a:r>
              <a:rPr lang="en-US" sz="2200" b="1" dirty="0" smtClean="0"/>
              <a:t>                             </a:t>
            </a:r>
            <a:br>
              <a:rPr lang="en-US" sz="2200" b="1" dirty="0" smtClean="0"/>
            </a:br>
            <a:r>
              <a:rPr lang="en-US" sz="2200" b="1" dirty="0" smtClean="0"/>
              <a:t>                     Job </a:t>
            </a:r>
            <a:r>
              <a:rPr lang="en-US" sz="2200" b="1" dirty="0"/>
              <a:t>9:10;  28:24;  41:11;   Ps 18:46;  42:2; 50:12;  84:2;  97:5;                                            </a:t>
            </a:r>
            <a:r>
              <a:rPr lang="en-US" sz="2200" b="1" dirty="0" smtClean="0"/>
              <a:t> Is </a:t>
            </a:r>
            <a:r>
              <a:rPr lang="en-US" sz="2200" b="1" dirty="0"/>
              <a:t>37:4,17;  44:6-28;   </a:t>
            </a:r>
            <a:r>
              <a:rPr lang="en-US" sz="2200" b="1" dirty="0" err="1"/>
              <a:t>Jer</a:t>
            </a:r>
            <a:r>
              <a:rPr lang="en-US" sz="2200" b="1" dirty="0"/>
              <a:t> 10:10;  23:36;   Dan 6:26;   Hos 1:10;   </a:t>
            </a:r>
            <a:r>
              <a:rPr lang="en-US" sz="2200" b="1" dirty="0" err="1"/>
              <a:t>Zech</a:t>
            </a:r>
            <a:r>
              <a:rPr lang="en-US" sz="2200" b="1" dirty="0"/>
              <a:t> 6:5;   Mt 16:16) </a:t>
            </a:r>
            <a:r>
              <a:rPr lang="en-US" sz="2200" b="1" dirty="0" smtClean="0"/>
              <a:t/>
            </a:r>
            <a:br>
              <a:rPr lang="en-US" sz="2200" b="1" dirty="0" smtClean="0"/>
            </a:br>
            <a:r>
              <a:rPr lang="en-US" sz="2200" dirty="0" smtClean="0"/>
              <a:t> </a:t>
            </a:r>
            <a:r>
              <a:rPr lang="en-US" sz="2200" dirty="0"/>
              <a:t/>
            </a:r>
            <a:br>
              <a:rPr lang="en-US" sz="2200" dirty="0"/>
            </a:br>
            <a:r>
              <a:rPr lang="en-US" sz="2200" dirty="0"/>
              <a:t>3. -The Canaanites, the Hittites, the </a:t>
            </a:r>
            <a:r>
              <a:rPr lang="en-US" sz="2200" dirty="0" err="1"/>
              <a:t>Hivites</a:t>
            </a:r>
            <a:r>
              <a:rPr lang="en-US" sz="2200" dirty="0"/>
              <a:t>, the </a:t>
            </a:r>
            <a:r>
              <a:rPr lang="en-US" sz="2200" dirty="0" err="1"/>
              <a:t>Perizzites</a:t>
            </a:r>
            <a:r>
              <a:rPr lang="en-US" sz="2200" dirty="0"/>
              <a:t>, the </a:t>
            </a:r>
            <a:r>
              <a:rPr lang="en-US" sz="2200" dirty="0" err="1"/>
              <a:t>Girgashites</a:t>
            </a:r>
            <a:r>
              <a:rPr lang="en-US" sz="2200" dirty="0"/>
              <a:t>, the Amorites, and the </a:t>
            </a:r>
            <a:r>
              <a:rPr lang="en-US" sz="2200" dirty="0" err="1"/>
              <a:t>Jebusites</a:t>
            </a:r>
            <a:r>
              <a:rPr lang="en-US" sz="2200" dirty="0"/>
              <a:t>     </a:t>
            </a:r>
            <a:br>
              <a:rPr lang="en-US" sz="2200" dirty="0"/>
            </a:br>
            <a:r>
              <a:rPr lang="en-US" sz="2200" dirty="0"/>
              <a:t>  </a:t>
            </a:r>
            <a:r>
              <a:rPr lang="en-US" sz="2200" b="1" dirty="0" smtClean="0"/>
              <a:t>(</a:t>
            </a:r>
            <a:r>
              <a:rPr lang="en-US" sz="2200" b="1" dirty="0"/>
              <a:t>Gen 9:25;  10:6,15,16;  13:7;   15:16;   23:3;   Ex 3:8;   </a:t>
            </a:r>
            <a:r>
              <a:rPr lang="en-US" sz="2200" b="1" dirty="0" err="1"/>
              <a:t>Jdg</a:t>
            </a:r>
            <a:r>
              <a:rPr lang="en-US" sz="2200" b="1" dirty="0"/>
              <a:t> 3:3;  6:10;   1 </a:t>
            </a:r>
            <a:r>
              <a:rPr lang="en-US" sz="2200" b="1" dirty="0" err="1"/>
              <a:t>Cor</a:t>
            </a:r>
            <a:r>
              <a:rPr lang="en-US" sz="2200" b="1" dirty="0"/>
              <a:t> 10:2) </a:t>
            </a:r>
            <a:r>
              <a:rPr lang="en-US" sz="2200" b="1" dirty="0" smtClean="0"/>
              <a:t/>
            </a:r>
            <a:br>
              <a:rPr lang="en-US" sz="2200" b="1" dirty="0" smtClean="0"/>
            </a:br>
            <a:r>
              <a:rPr lang="en-US" sz="2200" dirty="0"/>
              <a:t/>
            </a:r>
            <a:br>
              <a:rPr lang="en-US" sz="2200" dirty="0"/>
            </a:br>
            <a:r>
              <a:rPr lang="en-US" sz="2200" dirty="0"/>
              <a:t>4.  -When the soles of the feet of the priests bearing the ark of the Lord, the Lord of all the earth, shall rest in the waters of the Jordan, the waters of the Jordan shall be cut off from flowing, and the waters coming down from above shall stand in one heap.</a:t>
            </a:r>
            <a:r>
              <a:rPr lang="en-US" sz="2200" b="1" dirty="0"/>
              <a:t> </a:t>
            </a:r>
            <a:r>
              <a:rPr lang="en-US" sz="2200" b="1" dirty="0"/>
              <a:t/>
            </a:r>
            <a:br>
              <a:rPr lang="en-US" sz="2200" b="1" dirty="0"/>
            </a:br>
            <a:r>
              <a:rPr lang="en-US" sz="2200" b="1" dirty="0"/>
              <a:t> </a:t>
            </a:r>
            <a:r>
              <a:rPr lang="en-US" sz="2200" b="1" dirty="0" smtClean="0"/>
              <a:t>           (</a:t>
            </a:r>
            <a:r>
              <a:rPr lang="en-US" sz="2200" b="1" dirty="0"/>
              <a:t>Ex 14:21;  15:8;   Ps 78:13)  </a:t>
            </a:r>
            <a:r>
              <a:rPr lang="en-US" sz="2200" dirty="0"/>
              <a:t>(-all the way back to the city of Adam-)   </a:t>
            </a:r>
            <a:r>
              <a:rPr lang="en-US" sz="2200" dirty="0" smtClean="0"/>
              <a:t/>
            </a:r>
            <a:br>
              <a:rPr lang="en-US" sz="2200" dirty="0" smtClean="0"/>
            </a:br>
            <a:r>
              <a:rPr lang="en-US" sz="2200" dirty="0" smtClean="0"/>
              <a:t>                                                                                                     </a:t>
            </a:r>
            <a:r>
              <a:rPr lang="en-US" sz="2200" dirty="0"/>
              <a:t/>
            </a:r>
            <a:br>
              <a:rPr lang="en-US" sz="2200" dirty="0"/>
            </a:br>
            <a:r>
              <a:rPr lang="en-US" sz="2200" dirty="0"/>
              <a:t>        </a:t>
            </a:r>
            <a:r>
              <a:rPr lang="en-US" sz="2200" u="sng" dirty="0"/>
              <a:t>Note:</a:t>
            </a:r>
            <a:r>
              <a:rPr lang="en-US" sz="2200" dirty="0"/>
              <a:t> the city Adam – this city on the east side of the Jordan where the Jabbok met the Jordan.</a:t>
            </a:r>
            <a:br>
              <a:rPr lang="en-US" sz="2200" dirty="0"/>
            </a:br>
            <a:r>
              <a:rPr lang="en-US" sz="2200" dirty="0"/>
              <a:t>       Jesus, the New Adam, is the only way across the river of death into the Promised land of heaven </a:t>
            </a:r>
            <a:r>
              <a:rPr lang="en-US" sz="2200" b="1" dirty="0"/>
              <a:t>(</a:t>
            </a:r>
            <a:r>
              <a:rPr lang="en-US" sz="2200" b="1" dirty="0" err="1"/>
              <a:t>Jn</a:t>
            </a:r>
            <a:r>
              <a:rPr lang="en-US" sz="2200" b="1" dirty="0"/>
              <a:t> 14:6)</a:t>
            </a:r>
            <a:r>
              <a:rPr lang="en-US" sz="1800" dirty="0"/>
              <a:t/>
            </a:r>
            <a:br>
              <a:rPr lang="en-US" sz="1800" dirty="0"/>
            </a:br>
            <a:endParaRPr lang="en-US" sz="1800" dirty="0"/>
          </a:p>
        </p:txBody>
      </p:sp>
    </p:spTree>
    <p:extLst>
      <p:ext uri="{BB962C8B-B14F-4D97-AF65-F5344CB8AC3E}">
        <p14:creationId xmlns:p14="http://schemas.microsoft.com/office/powerpoint/2010/main" val="149671720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sz="2000" dirty="0" smtClean="0"/>
              <a:t>	</a:t>
            </a:r>
            <a:endParaRPr lang="en-US" sz="2000" dirty="0"/>
          </a:p>
        </p:txBody>
      </p:sp>
      <p:pic>
        <p:nvPicPr>
          <p:cNvPr id="1026" name="Picture 2" descr="joshua nations 1"/>
          <p:cNvPicPr>
            <a:picLocks noChangeAspect="1" noChangeArrowheads="1"/>
          </p:cNvPicPr>
          <p:nvPr/>
        </p:nvPicPr>
        <p:blipFill rotWithShape="1">
          <a:blip r:embed="rId2">
            <a:lum bright="20000" contrast="80000"/>
            <a:extLst>
              <a:ext uri="{28A0092B-C50C-407E-A947-70E740481C1C}">
                <a14:useLocalDpi xmlns:a14="http://schemas.microsoft.com/office/drawing/2010/main" val="0"/>
              </a:ext>
            </a:extLst>
          </a:blip>
          <a:srcRect l="16435" t="15076" r="14812" b="68769"/>
          <a:stretch/>
        </p:blipFill>
        <p:spPr bwMode="auto">
          <a:xfrm>
            <a:off x="166192" y="1550536"/>
            <a:ext cx="8811615" cy="3152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69956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8343" y="0"/>
            <a:ext cx="8719457" cy="369332"/>
          </a:xfrm>
          <a:prstGeom prst="rect">
            <a:avLst/>
          </a:prstGeom>
          <a:noFill/>
        </p:spPr>
        <p:txBody>
          <a:bodyPr wrap="square" rtlCol="0">
            <a:spAutoFit/>
          </a:bodyPr>
          <a:lstStyle/>
          <a:p>
            <a:r>
              <a:rPr lang="en-US" dirty="0"/>
              <a:t> </a:t>
            </a:r>
            <a:endParaRPr lang="en-US" dirty="0" smtClean="0"/>
          </a:p>
        </p:txBody>
      </p:sp>
      <p:pic>
        <p:nvPicPr>
          <p:cNvPr id="2050" name="Picture 2" descr="joshua nations 1"/>
          <p:cNvPicPr>
            <a:picLocks noChangeAspect="1" noChangeArrowheads="1"/>
          </p:cNvPicPr>
          <p:nvPr/>
        </p:nvPicPr>
        <p:blipFill rotWithShape="1">
          <a:blip r:embed="rId2" cstate="print">
            <a:lum bright="20000" contrast="80000"/>
            <a:extLst>
              <a:ext uri="{28A0092B-C50C-407E-A947-70E740481C1C}">
                <a14:useLocalDpi xmlns:a14="http://schemas.microsoft.com/office/drawing/2010/main" val="0"/>
              </a:ext>
            </a:extLst>
          </a:blip>
          <a:srcRect l="20150" t="30459" r="15694" b="43952"/>
          <a:stretch/>
        </p:blipFill>
        <p:spPr bwMode="auto">
          <a:xfrm>
            <a:off x="122527" y="1175657"/>
            <a:ext cx="8945273" cy="3635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96341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485" y="108858"/>
            <a:ext cx="8632371" cy="6509656"/>
          </a:xfrm>
        </p:spPr>
        <p:txBody>
          <a:bodyPr>
            <a:normAutofit/>
          </a:bodyPr>
          <a:lstStyle/>
          <a:p>
            <a:r>
              <a:rPr lang="en-US" dirty="0"/>
              <a:t> </a:t>
            </a:r>
            <a:endParaRPr lang="en-US" sz="2400" dirty="0"/>
          </a:p>
        </p:txBody>
      </p:sp>
      <p:pic>
        <p:nvPicPr>
          <p:cNvPr id="3074" name="Picture 2" descr="joshua nations 1"/>
          <p:cNvPicPr>
            <a:picLocks noChangeAspect="1" noChangeArrowheads="1"/>
          </p:cNvPicPr>
          <p:nvPr/>
        </p:nvPicPr>
        <p:blipFill rotWithShape="1">
          <a:blip r:embed="rId2" cstate="print">
            <a:lum bright="20000" contrast="80000"/>
            <a:extLst>
              <a:ext uri="{28A0092B-C50C-407E-A947-70E740481C1C}">
                <a14:useLocalDpi xmlns:a14="http://schemas.microsoft.com/office/drawing/2010/main" val="0"/>
              </a:ext>
            </a:extLst>
          </a:blip>
          <a:srcRect l="19781" t="55781" r="16108" b="27431"/>
          <a:stretch/>
        </p:blipFill>
        <p:spPr bwMode="auto">
          <a:xfrm>
            <a:off x="149922" y="2188028"/>
            <a:ext cx="8811495" cy="2351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37170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http://www.bible-history.com/maps/Map-of-Canaanite-Nati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9749" y="76201"/>
            <a:ext cx="3486508" cy="6702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4834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20" name="Picture 4" descr="Map of Twelve Tribes of Israel in Cana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4456" y="0"/>
            <a:ext cx="5221257" cy="6933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3735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9032" y="0"/>
            <a:ext cx="3585936" cy="6946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30532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1" descr="http://www.unexplainedstuff.com/images/geuu_02_img04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063" y="322035"/>
            <a:ext cx="8568557" cy="612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48315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descr="http://cdn.inquisitr.com/wp-content/uploads/2014/01/Ark-Of-The-Covenant-Found-In-Israel-Treatise-Of-The-Vessels-Says-Bible-Relic-Hidden-665x3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6" y="545195"/>
            <a:ext cx="8825138" cy="5109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04076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1" descr="http://www.freebibleimages.org/storydata/illustrations/FB_Joshua_Rahab_Spies/overview_images/001-joshua-rahab-spies.jpg?13540963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819" y="222477"/>
            <a:ext cx="8208735" cy="615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42316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descr="https://craigmanderson.files.wordpress.com/2013/02/ark-of-the-covena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23" y="365126"/>
            <a:ext cx="8804954" cy="609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9447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513" y="152400"/>
            <a:ext cx="8904515" cy="6574971"/>
          </a:xfrm>
        </p:spPr>
        <p:txBody>
          <a:bodyPr>
            <a:normAutofit/>
          </a:bodyPr>
          <a:lstStyle/>
          <a:p>
            <a:r>
              <a:rPr lang="en-US" dirty="0"/>
              <a:t> </a:t>
            </a:r>
            <a:endParaRPr lang="en-US" sz="2800" dirty="0"/>
          </a:p>
        </p:txBody>
      </p:sp>
      <p:pic>
        <p:nvPicPr>
          <p:cNvPr id="5122" name="Picture 2" descr="http://www.lindseywilliams.org/pix/Priests%20Carry%20A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166" y="234042"/>
            <a:ext cx="8743208" cy="641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81999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http://wol.jw.org/en/wol/mp/r1/lp-e/my/2004/1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916" y="1202191"/>
            <a:ext cx="8857595" cy="4425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36706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descr="http://www.newlife.org/images/blog/20110308/blu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46" y="157842"/>
            <a:ext cx="8858730" cy="6547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1445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www.johnpratt.com/items/docs/lds/meridian/2014/images/crossing_jordan.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316" name="Picture 4" descr="http://www.johnpratt.com/items/docs/lds/meridian/2014/images/crossing_jord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255361"/>
            <a:ext cx="8786325" cy="6406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3463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descr="http://1.bp.blogspot.com/-q6mjrlbVJZM/U2_H5xZ63kI/AAAAAAAADKA/RBL_DeP-5ug/s1600/Joshua+Warrio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1089" y="0"/>
            <a:ext cx="4672483" cy="6749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3991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85" y="0"/>
            <a:ext cx="8795657" cy="6858000"/>
          </a:xfrm>
        </p:spPr>
        <p:txBody>
          <a:bodyPr>
            <a:normAutofit fontScale="90000"/>
          </a:bodyPr>
          <a:lstStyle/>
          <a:p>
            <a:r>
              <a:rPr lang="en-US" sz="3600" b="1" u="sng" dirty="0"/>
              <a:t>C. LIFE APPLICATION</a:t>
            </a:r>
            <a:r>
              <a:rPr lang="en-US" sz="3600" dirty="0"/>
              <a:t/>
            </a:r>
            <a:br>
              <a:rPr lang="en-US" sz="3600" dirty="0"/>
            </a:br>
            <a:r>
              <a:rPr lang="en-US" sz="3600" dirty="0"/>
              <a:t>1.  Why do we no longer need the old ark of the covenant, the tabernacle or the temple</a:t>
            </a:r>
            <a:r>
              <a:rPr lang="en-US" sz="3600" dirty="0" smtClean="0"/>
              <a:t>?</a:t>
            </a:r>
            <a:br>
              <a:rPr lang="en-US" sz="3600" dirty="0" smtClean="0"/>
            </a:br>
            <a:r>
              <a:rPr lang="en-US" sz="3600" dirty="0"/>
              <a:t/>
            </a:r>
            <a:br>
              <a:rPr lang="en-US" sz="3600" dirty="0"/>
            </a:br>
            <a:r>
              <a:rPr lang="en-US" sz="3600" dirty="0"/>
              <a:t>2.  How do we know that the word of the Living God, who made the heavens and the earth, is among us today</a:t>
            </a:r>
            <a:r>
              <a:rPr lang="en-US" sz="3600" dirty="0" smtClean="0"/>
              <a:t>?</a:t>
            </a:r>
            <a:br>
              <a:rPr lang="en-US" sz="3600" dirty="0" smtClean="0"/>
            </a:br>
            <a:r>
              <a:rPr lang="en-US" sz="3600" dirty="0"/>
              <a:t/>
            </a:r>
            <a:br>
              <a:rPr lang="en-US" sz="3600" dirty="0"/>
            </a:br>
            <a:r>
              <a:rPr lang="en-US" sz="3600" dirty="0"/>
              <a:t>3.  When was it in Jesus’ life that his own body is our temple, our ark and our tabernacle</a:t>
            </a:r>
            <a:r>
              <a:rPr lang="en-US" sz="3600" dirty="0" smtClean="0"/>
              <a:t>?</a:t>
            </a:r>
            <a:br>
              <a:rPr lang="en-US" sz="3600" dirty="0" smtClean="0"/>
            </a:br>
            <a:r>
              <a:rPr lang="en-US" sz="3600" dirty="0"/>
              <a:t/>
            </a:r>
            <a:br>
              <a:rPr lang="en-US" sz="3600" dirty="0"/>
            </a:br>
            <a:r>
              <a:rPr lang="en-US" sz="3600" dirty="0"/>
              <a:t>4.  Where do we have present with us now the body of Christ and the proof of his real presence with us?</a:t>
            </a:r>
            <a:r>
              <a:rPr lang="en-US" dirty="0"/>
              <a:t/>
            </a:r>
            <a:br>
              <a:rPr lang="en-US" dirty="0"/>
            </a:br>
            <a:endParaRPr lang="en-US" dirty="0"/>
          </a:p>
        </p:txBody>
      </p:sp>
    </p:spTree>
    <p:extLst>
      <p:ext uri="{BB962C8B-B14F-4D97-AF65-F5344CB8AC3E}">
        <p14:creationId xmlns:p14="http://schemas.microsoft.com/office/powerpoint/2010/main" val="26922393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upload.wikimedia.org/wikipedia/commons/3/3a/Joshua_Renewing_the_Covenant_with_Israel_(Bible_Ca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4564" y="144008"/>
            <a:ext cx="5957207" cy="6596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5429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www.howgodprovides.com/wp-content/uploads/2013/10/joshua-takes-moses-place-as-leader-over-israelit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403" y="255815"/>
            <a:ext cx="8517298" cy="6373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8869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ttp://rhythmontherock.com/images/ROTRJournJoshuaHeaderWEB.jpg"/>
          <p:cNvPicPr>
            <a:picLocks noChangeAspect="1" noChangeArrowheads="1"/>
          </p:cNvPicPr>
          <p:nvPr/>
        </p:nvPicPr>
        <p:blipFill rotWithShape="1">
          <a:blip r:embed="rId2">
            <a:extLst>
              <a:ext uri="{28A0092B-C50C-407E-A947-70E740481C1C}">
                <a14:useLocalDpi xmlns:a14="http://schemas.microsoft.com/office/drawing/2010/main" val="0"/>
              </a:ext>
            </a:extLst>
          </a:blip>
          <a:srcRect l="13159" t="1133" r="2065" b="4558"/>
          <a:stretch/>
        </p:blipFill>
        <p:spPr bwMode="auto">
          <a:xfrm>
            <a:off x="272143" y="174170"/>
            <a:ext cx="8473862" cy="6531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1265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blog.spu.edu/wp-content/uploads/lectio/joshua-judges/week6-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431" y="528411"/>
            <a:ext cx="8781139" cy="5872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6803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media1.shmoop.com/images/bible/deuteronomy/joshua-promised-la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92" y="679904"/>
            <a:ext cx="8836016" cy="4937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65379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upload.wikimedia.org/wikipedia/commons/8/8b/Book_of_Joshua_Chapter_24-9_(Bible_Illustrations_by_Sweet_Med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058" y="215219"/>
            <a:ext cx="8712633" cy="6457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33017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146</TotalTime>
  <Words>51</Words>
  <Application>Microsoft Office PowerPoint</Application>
  <PresentationFormat>On-screen Show (4:3)</PresentationFormat>
  <Paragraphs>15</Paragraphs>
  <Slides>36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(9) And Joshua said to the people of Israel, "Come here and listen to the words of the Lord your God." (10) And Joshua said, "Here is how you shall know that the living God is among you and that he will without fail drive out from before you the Canaanites, the Hittites, the Hivites, the Perizzites, the Girgashites, the Amorites, and the Jebusites. (11) Behold, the ark of the covenant of the Lord of all the earth is passing over before you into the Jordan.   (12) Now therefore take twelve men from the tribes of Israel, from each tribe a man. (13) And when the soles of the feet of the priests bearing the ark of the Lord, the Lord of all the earth, shall rest in the waters of the Jordan, the waters of the Jordan shall be cut off from flowing, and the waters coming down from above shall stand in one heap."   (14) So when the people set out from their tents to pass over the Jordan with the priests bearing the ark of the covenant before the people, (15) and as soon as those bearing the ark had come as far as the Jordan, and the feet of the priests bearing the ark were dipped in the brink of the water (now the Jordan overflows all its banks throughout the time of harvest), (16) the waters coming down from above stood and rose up in a heap very far away, at Adam, the city that is beside Zarethan, and those flowing down toward the Sea of the Arabah, the Salt Sea, were completely cut off. And the people passed over opposite Jericho.   (17) Now the priests bearing the ark of the covenant of the Lord stood firmly on dry ground in the midst of the Jordan, and all Israel was passing over on dry ground until all the nation finished passing over the Jordan. </vt:lpstr>
      <vt:lpstr>B. STUDY NOTES 1. -The Ark of the covenant of the Lord your God                  (Ex 25:10-22;  Nu 10:33-36;  Heb 9:1-26;  Rev 11:19)  2. -The Living God is among you, the Lord of all the earth       (Ex 19:5;  Dt. 5:26; 10:14;  1 Sa 17:26,36; 1 Ki 20:23;  2 Ki 18:32-35;  19:4,16;                                                      Job 9:10;  28:24;  41:11;   Ps 18:46;  42:2; 50:12;  84:2;  97:5;                                             Is 37:4,17;  44:6-28;   Jer 10:10;  23:36;   Dan 6:26;   Hos 1:10;   Zech 6:5;   Mt 16:16)    3. -The Canaanites, the Hittites, the Hivites, the Perizzites, the Girgashites, the Amorites, and the Jebusites        (Gen 9:25;  10:6,15,16;  13:7;   15:16;   23:3;   Ex 3:8;   Jdg 3:3;  6:10;   1 Cor 10:2)   4.  -When the soles of the feet of the priests bearing the ark of the Lord, the Lord of all the earth, shall rest in the waters of the Jordan, the waters of the Jordan shall be cut off from flowing, and the waters coming down from above shall stand in one heap.              (Ex 14:21;  15:8;   Ps 78:13)  (-all the way back to the city of Adam-)                                                                                                                  Note: the city Adam – this city on the east side of the Jordan where the Jabbok met the Jordan.        Jesus, the New Adam, is the only way across the river of death into the Promised land of heaven (Jn 14:6) </vt:lpstr>
      <vt:lpstr>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C. LIFE APPLICATION 1.  Why do we no longer need the old ark of the covenant, the tabernacle or the temple?  2.  How do we know that the word of the Living God, who made the heavens and the earth, is among us today?  3.  When was it in Jesus’ life that his own body is our temple, our ark and our tabernacle?  4.  Where do we have present with us now the body of Christ and the proof of his real presence with us?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David Nehrenz</cp:lastModifiedBy>
  <cp:revision>96</cp:revision>
  <dcterms:created xsi:type="dcterms:W3CDTF">2015-01-29T18:42:59Z</dcterms:created>
  <dcterms:modified xsi:type="dcterms:W3CDTF">2015-02-26T23:13:19Z</dcterms:modified>
</cp:coreProperties>
</file>