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7" r:id="rId4"/>
    <p:sldId id="268" r:id="rId5"/>
    <p:sldId id="269" r:id="rId6"/>
    <p:sldId id="270" r:id="rId7"/>
    <p:sldId id="263" r:id="rId8"/>
    <p:sldId id="264" r:id="rId9"/>
    <p:sldId id="271" r:id="rId10"/>
    <p:sldId id="278" r:id="rId11"/>
    <p:sldId id="279" r:id="rId12"/>
    <p:sldId id="280" r:id="rId13"/>
    <p:sldId id="284" r:id="rId14"/>
    <p:sldId id="285" r:id="rId15"/>
    <p:sldId id="286" r:id="rId16"/>
    <p:sldId id="287" r:id="rId17"/>
    <p:sldId id="288" r:id="rId18"/>
    <p:sldId id="282" r:id="rId19"/>
    <p:sldId id="281" r:id="rId20"/>
    <p:sldId id="272" r:id="rId21"/>
    <p:sldId id="289" r:id="rId22"/>
    <p:sldId id="290" r:id="rId23"/>
    <p:sldId id="291" r:id="rId24"/>
    <p:sldId id="292" r:id="rId25"/>
    <p:sldId id="293" r:id="rId26"/>
    <p:sldId id="299" r:id="rId27"/>
    <p:sldId id="300" r:id="rId28"/>
    <p:sldId id="294" r:id="rId29"/>
    <p:sldId id="301" r:id="rId30"/>
    <p:sldId id="295" r:id="rId31"/>
    <p:sldId id="302" r:id="rId32"/>
    <p:sldId id="296" r:id="rId33"/>
    <p:sldId id="303" r:id="rId34"/>
    <p:sldId id="297" r:id="rId35"/>
    <p:sldId id="304" r:id="rId36"/>
    <p:sldId id="298" r:id="rId37"/>
    <p:sldId id="30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0" d="100"/>
          <a:sy n="70" d="100"/>
        </p:scale>
        <p:origin x="1186" y="43"/>
      </p:cViewPr>
      <p:guideLst/>
    </p:cSldViewPr>
  </p:slideViewPr>
  <p:notesTextViewPr>
    <p:cViewPr>
      <p:scale>
        <a:sx n="1" d="1"/>
        <a:sy n="1" d="1"/>
      </p:scale>
      <p:origin x="0" y="0"/>
    </p:cViewPr>
  </p:notesTextViewPr>
  <p:sorterViewPr>
    <p:cViewPr>
      <p:scale>
        <a:sx n="32" d="100"/>
        <a:sy n="32"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2D3854C-E7DD-41CA-90CE-DCF9B7A4AE8D}" type="datetimeFigureOut">
              <a:rPr lang="en-US" smtClean="0"/>
              <a:t>2/21/2015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1243628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D3854C-E7DD-41CA-90CE-DCF9B7A4AE8D}" type="datetimeFigureOut">
              <a:rPr lang="en-US" smtClean="0"/>
              <a:t>2/21/2015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1405014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D3854C-E7DD-41CA-90CE-DCF9B7A4AE8D}" type="datetimeFigureOut">
              <a:rPr lang="en-US" smtClean="0"/>
              <a:t>2/21/2015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204978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D3854C-E7DD-41CA-90CE-DCF9B7A4AE8D}" type="datetimeFigureOut">
              <a:rPr lang="en-US" smtClean="0"/>
              <a:t>2/21/2015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3230264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D3854C-E7DD-41CA-90CE-DCF9B7A4AE8D}" type="datetimeFigureOut">
              <a:rPr lang="en-US" smtClean="0"/>
              <a:t>2/21/2015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453993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D3854C-E7DD-41CA-90CE-DCF9B7A4AE8D}" type="datetimeFigureOut">
              <a:rPr lang="en-US" smtClean="0"/>
              <a:t>2/21/2015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719743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2D3854C-E7DD-41CA-90CE-DCF9B7A4AE8D}" type="datetimeFigureOut">
              <a:rPr lang="en-US" smtClean="0"/>
              <a:t>2/21/2015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213215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2D3854C-E7DD-41CA-90CE-DCF9B7A4AE8D}" type="datetimeFigureOut">
              <a:rPr lang="en-US" smtClean="0"/>
              <a:t>2/21/2015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337637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D3854C-E7DD-41CA-90CE-DCF9B7A4AE8D}" type="datetimeFigureOut">
              <a:rPr lang="en-US" smtClean="0"/>
              <a:t>2/21/2015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2070689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D3854C-E7DD-41CA-90CE-DCF9B7A4AE8D}" type="datetimeFigureOut">
              <a:rPr lang="en-US" smtClean="0"/>
              <a:t>2/21/2015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3886355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D3854C-E7DD-41CA-90CE-DCF9B7A4AE8D}" type="datetimeFigureOut">
              <a:rPr lang="en-US" smtClean="0"/>
              <a:t>2/21/2015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114976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3854C-E7DD-41CA-90CE-DCF9B7A4AE8D}" type="datetimeFigureOut">
              <a:rPr lang="en-US" smtClean="0"/>
              <a:t>2/21/2015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BBA51F-6D8C-4324-9970-68B3955F483A}" type="slidenum">
              <a:rPr lang="en-US" smtClean="0"/>
              <a:t>‹#›</a:t>
            </a:fld>
            <a:endParaRPr lang="en-US"/>
          </a:p>
        </p:txBody>
      </p:sp>
    </p:spTree>
    <p:extLst>
      <p:ext uri="{BB962C8B-B14F-4D97-AF65-F5344CB8AC3E}">
        <p14:creationId xmlns:p14="http://schemas.microsoft.com/office/powerpoint/2010/main" val="15206164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5057" y="119743"/>
            <a:ext cx="8382000" cy="6161314"/>
          </a:xfrm>
        </p:spPr>
        <p:txBody>
          <a:bodyPr/>
          <a:lstStyle/>
          <a:p>
            <a:r>
              <a:rPr lang="en-US" sz="5400" b="1" dirty="0" smtClean="0"/>
              <a:t>THE </a:t>
            </a:r>
            <a:r>
              <a:rPr lang="en-US" sz="5400" b="1" dirty="0"/>
              <a:t>BOOK OF JOSHUA</a:t>
            </a:r>
            <a:endParaRPr lang="en-US" sz="5400" dirty="0"/>
          </a:p>
          <a:p>
            <a:r>
              <a:rPr lang="en-US" sz="5400" b="1" dirty="0"/>
              <a:t>“Be Strong and Courageous!”</a:t>
            </a:r>
            <a:endParaRPr lang="en-US" sz="5400" dirty="0"/>
          </a:p>
          <a:p>
            <a:r>
              <a:rPr lang="en-US" sz="5400" b="1" dirty="0"/>
              <a:t>-Joshua in the Old Testament</a:t>
            </a:r>
            <a:r>
              <a:rPr lang="en-US" sz="5400" dirty="0"/>
              <a:t> </a:t>
            </a:r>
          </a:p>
          <a:p>
            <a:r>
              <a:rPr lang="en-US" sz="5400" b="1" dirty="0"/>
              <a:t>-Jesus in the New Testament</a:t>
            </a:r>
            <a:endParaRPr lang="en-US" sz="5400" dirty="0"/>
          </a:p>
          <a:p>
            <a:r>
              <a:rPr lang="en-US" sz="5400" b="1" dirty="0"/>
              <a:t>Date:</a:t>
            </a:r>
            <a:r>
              <a:rPr lang="en-US" sz="5400" dirty="0"/>
              <a:t> </a:t>
            </a:r>
            <a:r>
              <a:rPr lang="en-US" sz="5400" dirty="0" smtClean="0"/>
              <a:t>2-22-15   </a:t>
            </a:r>
            <a:r>
              <a:rPr lang="en-US" sz="5400" b="1" dirty="0"/>
              <a:t>Lesson:</a:t>
            </a:r>
            <a:r>
              <a:rPr lang="en-US" sz="5400" dirty="0"/>
              <a:t> </a:t>
            </a:r>
            <a:r>
              <a:rPr lang="en-US" sz="5400" dirty="0" smtClean="0"/>
              <a:t>4</a:t>
            </a:r>
            <a:endParaRPr lang="en-US" sz="5400" dirty="0"/>
          </a:p>
          <a:p>
            <a:endParaRPr lang="en-US" dirty="0"/>
          </a:p>
        </p:txBody>
      </p:sp>
    </p:spTree>
    <p:extLst>
      <p:ext uri="{BB962C8B-B14F-4D97-AF65-F5344CB8AC3E}">
        <p14:creationId xmlns:p14="http://schemas.microsoft.com/office/powerpoint/2010/main" val="1897333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8/8b/Book_of_Joshua_Chapter_24-9_(Bible_Illustrations_by_Sweet_Med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058" y="215219"/>
            <a:ext cx="8712633" cy="6457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3301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endurancechurch.com/wp-content/uploads/2014/01/Joshua-sermon-Day-of-Deliverance-940x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801132"/>
            <a:ext cx="89535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2951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1.bp.blogspot.com/-Ylsu08KhD8E/Uef2ku5lg-I/AAAAAAAAAbE/4nTRgaNBMIk/s1600/cour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70" y="777903"/>
            <a:ext cx="8931881" cy="5024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6950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1.bp.blogspot.com/-MC58qcFp_bo/UlfqLFT1WNI/AAAAAAAAFnM/X5ZcTIy52_U/s1600/Have+i+N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5034" y="83684"/>
            <a:ext cx="6669766" cy="6669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8624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encrypted-tbn3.gstatic.com/images?q=tbn:ANd9GcSO1_43J0yvxwIIzyU8q6vFsA3cFq-OtrKG7EtrYdk_zpLgvP2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575" y="732291"/>
            <a:ext cx="7402493" cy="5080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2898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d152r6bf9d8lvk.cloudfront.net/wp-content/uploads/2013/02/BoySuperHero-594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087" y="674914"/>
            <a:ext cx="8664593"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7349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jesuschrististhetruth.com/wp-content/uploads/2013/09/cropped-cross-_-wing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124969"/>
            <a:ext cx="8787946" cy="4657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2199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420" y="2759982"/>
            <a:ext cx="10311985" cy="1889059"/>
          </a:xfrm>
        </p:spPr>
        <p:txBody>
          <a:bodyPr/>
          <a:lstStyle/>
          <a:p>
            <a:endParaRPr lang="en-US" dirty="0"/>
          </a:p>
        </p:txBody>
      </p:sp>
      <p:pic>
        <p:nvPicPr>
          <p:cNvPr id="14338" name="Picture 2" descr="http://i.vimeocdn.com/video/334128974_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345" y="200932"/>
            <a:ext cx="8705397" cy="6529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4797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Land of Israel at the time of Josh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8546" y="41005"/>
            <a:ext cx="4405540" cy="6816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312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wordsofgrace.files.wordpress.com/2013/04/joshua-ch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402" y="149541"/>
            <a:ext cx="8710958" cy="6566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381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1" descr="http://www.freebibleimages.org/storydata/illustrations/FB_Joshua_Rahab_Spies/overview_images/001-joshua-rahab-spies.jpg?13540963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819" y="222477"/>
            <a:ext cx="8208735" cy="615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42316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http://crosswalknapa.org/wp-content/uploads/Joshua-Coll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71" y="124349"/>
            <a:ext cx="8773885" cy="6586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0540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1" descr="http://www.calvarywilliamsport.com/5a94a1_files/image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929" y="147412"/>
            <a:ext cx="6018214" cy="6553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2018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sz="1800" b="1" u="sng" dirty="0"/>
              <a:t>A. TEXT – Chapter 2:</a:t>
            </a:r>
            <a:r>
              <a:rPr lang="en-US" sz="1800" dirty="0"/>
              <a:t/>
            </a:r>
            <a:br>
              <a:rPr lang="en-US" sz="1800" dirty="0"/>
            </a:br>
            <a:r>
              <a:rPr lang="en-US" sz="1800" dirty="0" smtClean="0"/>
              <a:t>	(</a:t>
            </a:r>
            <a:r>
              <a:rPr lang="en-US" sz="1800" dirty="0"/>
              <a:t>1)  And </a:t>
            </a:r>
            <a:r>
              <a:rPr lang="en-US" sz="1800" u="sng" dirty="0"/>
              <a:t>Joshua the son of Nun</a:t>
            </a:r>
            <a:r>
              <a:rPr lang="en-US" sz="1800" dirty="0"/>
              <a:t> sent </a:t>
            </a:r>
            <a:r>
              <a:rPr lang="en-US" sz="1800" u="sng" dirty="0"/>
              <a:t>two men</a:t>
            </a:r>
            <a:r>
              <a:rPr lang="en-US" sz="1800" dirty="0"/>
              <a:t> secretly from </a:t>
            </a:r>
            <a:r>
              <a:rPr lang="en-US" sz="1800" u="sng" dirty="0" err="1"/>
              <a:t>Shittim</a:t>
            </a:r>
            <a:r>
              <a:rPr lang="en-US" sz="1800" dirty="0"/>
              <a:t> as </a:t>
            </a:r>
            <a:r>
              <a:rPr lang="en-US" sz="1800" u="sng" dirty="0"/>
              <a:t>spies</a:t>
            </a:r>
            <a:r>
              <a:rPr lang="en-US" sz="1800" dirty="0"/>
              <a:t>, saying, "Go, view </a:t>
            </a:r>
            <a:r>
              <a:rPr lang="en-US" sz="1800" u="sng" dirty="0"/>
              <a:t>the land,</a:t>
            </a:r>
            <a:r>
              <a:rPr lang="en-US" sz="1800" dirty="0"/>
              <a:t> especially </a:t>
            </a:r>
            <a:r>
              <a:rPr lang="en-US" sz="1800" u="sng" dirty="0"/>
              <a:t>Jericho."</a:t>
            </a:r>
            <a:r>
              <a:rPr lang="en-US" sz="1800" dirty="0"/>
              <a:t> And they went and came into </a:t>
            </a:r>
            <a:r>
              <a:rPr lang="en-US" sz="1800" u="sng" dirty="0"/>
              <a:t>the house of a prostitute whose name was Rahab</a:t>
            </a:r>
            <a:r>
              <a:rPr lang="en-US" sz="1800" dirty="0"/>
              <a:t> and lodged there. (2) And it was told to </a:t>
            </a:r>
            <a:r>
              <a:rPr lang="en-US" sz="1800" u="sng" dirty="0"/>
              <a:t>the king of Jericho</a:t>
            </a:r>
            <a:r>
              <a:rPr lang="en-US" sz="1800" dirty="0"/>
              <a:t>, "Behold</a:t>
            </a:r>
            <a:r>
              <a:rPr lang="en-US" sz="1800" u="sng" dirty="0"/>
              <a:t>, men of Israel</a:t>
            </a:r>
            <a:r>
              <a:rPr lang="en-US" sz="1800" dirty="0"/>
              <a:t> have come here tonight to search out </a:t>
            </a:r>
            <a:r>
              <a:rPr lang="en-US" sz="1800" u="sng" dirty="0"/>
              <a:t>the land</a:t>
            </a:r>
            <a:r>
              <a:rPr lang="en-US" sz="1800" dirty="0"/>
              <a:t>." </a:t>
            </a:r>
            <a:br>
              <a:rPr lang="en-US" sz="1800" dirty="0"/>
            </a:br>
            <a:r>
              <a:rPr lang="en-US" sz="1800" dirty="0" smtClean="0"/>
              <a:t>	(</a:t>
            </a:r>
            <a:r>
              <a:rPr lang="en-US" sz="1800" dirty="0"/>
              <a:t>3) Then </a:t>
            </a:r>
            <a:r>
              <a:rPr lang="en-US" sz="1800" u="sng" dirty="0"/>
              <a:t>the king of Jericho</a:t>
            </a:r>
            <a:r>
              <a:rPr lang="en-US" sz="1800" dirty="0"/>
              <a:t> sent to </a:t>
            </a:r>
            <a:r>
              <a:rPr lang="en-US" sz="1800" u="sng" dirty="0"/>
              <a:t>Rahab,</a:t>
            </a:r>
            <a:r>
              <a:rPr lang="en-US" sz="1800" dirty="0"/>
              <a:t> saying, "Bring out </a:t>
            </a:r>
            <a:r>
              <a:rPr lang="en-US" sz="1800" u="sng" dirty="0"/>
              <a:t>the men</a:t>
            </a:r>
            <a:r>
              <a:rPr lang="en-US" sz="1800" dirty="0"/>
              <a:t> who have come to</a:t>
            </a:r>
            <a:r>
              <a:rPr lang="en-US" sz="1800" u="sng" dirty="0"/>
              <a:t> you</a:t>
            </a:r>
            <a:r>
              <a:rPr lang="en-US" sz="1800" dirty="0"/>
              <a:t>, who entered your house, for they have come to search out all </a:t>
            </a:r>
            <a:r>
              <a:rPr lang="en-US" sz="1800" u="sng" dirty="0"/>
              <a:t>the land." </a:t>
            </a:r>
            <a:r>
              <a:rPr lang="en-US" sz="1800" dirty="0"/>
              <a:t>(4) But </a:t>
            </a:r>
            <a:r>
              <a:rPr lang="en-US" sz="1800" u="sng" dirty="0"/>
              <a:t>the woman </a:t>
            </a:r>
            <a:r>
              <a:rPr lang="en-US" sz="1800" dirty="0"/>
              <a:t>had taken </a:t>
            </a:r>
            <a:r>
              <a:rPr lang="en-US" sz="1800" u="sng" dirty="0"/>
              <a:t>the two men</a:t>
            </a:r>
            <a:r>
              <a:rPr lang="en-US" sz="1800" dirty="0"/>
              <a:t> and hidden </a:t>
            </a:r>
            <a:r>
              <a:rPr lang="en-US" sz="1800" u="sng" dirty="0"/>
              <a:t>them.</a:t>
            </a:r>
            <a:r>
              <a:rPr lang="en-US" sz="1800" dirty="0"/>
              <a:t> And she said, "True, </a:t>
            </a:r>
            <a:r>
              <a:rPr lang="en-US" sz="1800" u="sng" dirty="0"/>
              <a:t>the men</a:t>
            </a:r>
            <a:r>
              <a:rPr lang="en-US" sz="1800" dirty="0"/>
              <a:t> came to </a:t>
            </a:r>
            <a:r>
              <a:rPr lang="en-US" sz="1800" u="sng" dirty="0"/>
              <a:t>me</a:t>
            </a:r>
            <a:r>
              <a:rPr lang="en-US" sz="1800" dirty="0"/>
              <a:t>, but I did not know where they were from. (5) And when the gate was about to be closed at dark, </a:t>
            </a:r>
            <a:r>
              <a:rPr lang="en-US" sz="1800" u="sng" dirty="0"/>
              <a:t>the men</a:t>
            </a:r>
            <a:r>
              <a:rPr lang="en-US" sz="1800" dirty="0"/>
              <a:t> went out. I do not know where </a:t>
            </a:r>
            <a:r>
              <a:rPr lang="en-US" sz="1800" u="sng" dirty="0"/>
              <a:t>the men </a:t>
            </a:r>
            <a:r>
              <a:rPr lang="en-US" sz="1800" dirty="0"/>
              <a:t>went. Pursue </a:t>
            </a:r>
            <a:r>
              <a:rPr lang="en-US" sz="1800" u="sng" dirty="0"/>
              <a:t>them </a:t>
            </a:r>
            <a:r>
              <a:rPr lang="en-US" sz="1800" dirty="0"/>
              <a:t>quickly, for </a:t>
            </a:r>
            <a:r>
              <a:rPr lang="en-US" sz="1800" u="sng" dirty="0"/>
              <a:t>you</a:t>
            </a:r>
            <a:r>
              <a:rPr lang="en-US" sz="1800" dirty="0"/>
              <a:t> will overtake</a:t>
            </a:r>
            <a:r>
              <a:rPr lang="en-US" sz="1800" u="sng" dirty="0"/>
              <a:t> them</a:t>
            </a:r>
            <a:r>
              <a:rPr lang="en-US" sz="1800" dirty="0"/>
              <a:t>." </a:t>
            </a:r>
            <a:br>
              <a:rPr lang="en-US" sz="1800" dirty="0"/>
            </a:br>
            <a:r>
              <a:rPr lang="en-US" sz="1800" dirty="0" smtClean="0"/>
              <a:t>	(</a:t>
            </a:r>
            <a:r>
              <a:rPr lang="en-US" sz="1800" dirty="0"/>
              <a:t>6) But </a:t>
            </a:r>
            <a:r>
              <a:rPr lang="en-US" sz="1800" u="sng" dirty="0"/>
              <a:t>she</a:t>
            </a:r>
            <a:r>
              <a:rPr lang="en-US" sz="1800" dirty="0"/>
              <a:t> had brought them up to the roof and hid them with the stalks of flax that she had laid in order on the roof. (7) So </a:t>
            </a:r>
            <a:r>
              <a:rPr lang="en-US" sz="1800" u="sng" dirty="0"/>
              <a:t>the men</a:t>
            </a:r>
            <a:r>
              <a:rPr lang="en-US" sz="1800" dirty="0"/>
              <a:t> pursued after them on the way to </a:t>
            </a:r>
            <a:r>
              <a:rPr lang="en-US" sz="1800" u="sng" dirty="0"/>
              <a:t>the Jordan</a:t>
            </a:r>
            <a:r>
              <a:rPr lang="en-US" sz="1800" dirty="0"/>
              <a:t> as far as the fords. And the gate was shut as soon as </a:t>
            </a:r>
            <a:r>
              <a:rPr lang="en-US" sz="1800" u="sng" dirty="0"/>
              <a:t>the pursuers</a:t>
            </a:r>
            <a:r>
              <a:rPr lang="en-US" sz="1800" dirty="0"/>
              <a:t> had gone out.</a:t>
            </a:r>
            <a:br>
              <a:rPr lang="en-US" sz="1800" dirty="0"/>
            </a:br>
            <a:r>
              <a:rPr lang="en-US" sz="1800" dirty="0" smtClean="0"/>
              <a:t>	 </a:t>
            </a:r>
            <a:r>
              <a:rPr lang="en-US" sz="1800" dirty="0"/>
              <a:t>(8) Before </a:t>
            </a:r>
            <a:r>
              <a:rPr lang="en-US" sz="1800" u="sng" dirty="0"/>
              <a:t>the men</a:t>
            </a:r>
            <a:r>
              <a:rPr lang="en-US" sz="1800" dirty="0"/>
              <a:t> lay down</a:t>
            </a:r>
            <a:r>
              <a:rPr lang="en-US" sz="1800" u="sng" dirty="0"/>
              <a:t>, she</a:t>
            </a:r>
            <a:r>
              <a:rPr lang="en-US" sz="1800" dirty="0"/>
              <a:t> came up to them on the roof (9) and said to </a:t>
            </a:r>
            <a:r>
              <a:rPr lang="en-US" sz="1800" u="sng" dirty="0"/>
              <a:t>the men</a:t>
            </a:r>
            <a:r>
              <a:rPr lang="en-US" sz="1800" dirty="0"/>
              <a:t>, "I know that </a:t>
            </a:r>
            <a:r>
              <a:rPr lang="en-US" sz="1800" b="1" u="sng" dirty="0"/>
              <a:t>the Lord has given you the land</a:t>
            </a:r>
            <a:r>
              <a:rPr lang="en-US" sz="1800" dirty="0"/>
              <a:t>, and that </a:t>
            </a:r>
            <a:r>
              <a:rPr lang="en-US" sz="1800" u="sng" dirty="0"/>
              <a:t>the fear of you</a:t>
            </a:r>
            <a:r>
              <a:rPr lang="en-US" sz="1800" dirty="0"/>
              <a:t> has fallen upon </a:t>
            </a:r>
            <a:r>
              <a:rPr lang="en-US" sz="1800" u="sng" dirty="0"/>
              <a:t>us,</a:t>
            </a:r>
            <a:r>
              <a:rPr lang="en-US" sz="1800" dirty="0"/>
              <a:t> and that </a:t>
            </a:r>
            <a:r>
              <a:rPr lang="en-US" sz="1800" u="sng" dirty="0"/>
              <a:t>all the inhabitants of the land </a:t>
            </a:r>
            <a:r>
              <a:rPr lang="en-US" sz="1800" dirty="0"/>
              <a:t>melt away before </a:t>
            </a:r>
            <a:r>
              <a:rPr lang="en-US" sz="1800" u="sng" dirty="0"/>
              <a:t>you.</a:t>
            </a:r>
            <a:r>
              <a:rPr lang="en-US" sz="1800" dirty="0"/>
              <a:t> (10) For we have heard how</a:t>
            </a:r>
            <a:r>
              <a:rPr lang="en-US" sz="1800" b="1" dirty="0"/>
              <a:t> the Lord dried up the water of the Red Sea before you when you came out of Egypt, and what you did to the two kings of the Amorites who were beyond the Jordan, to </a:t>
            </a:r>
            <a:r>
              <a:rPr lang="en-US" sz="1800" b="1" dirty="0" err="1"/>
              <a:t>Sihon</a:t>
            </a:r>
            <a:r>
              <a:rPr lang="en-US" sz="1800" b="1" dirty="0"/>
              <a:t> and </a:t>
            </a:r>
            <a:r>
              <a:rPr lang="en-US" sz="1800" b="1" dirty="0" err="1"/>
              <a:t>Og</a:t>
            </a:r>
            <a:r>
              <a:rPr lang="en-US" sz="1800" b="1" dirty="0"/>
              <a:t>, whom you devoted to destruction</a:t>
            </a:r>
            <a:r>
              <a:rPr lang="en-US" sz="1800" dirty="0"/>
              <a:t>. (11) And as soon as</a:t>
            </a:r>
            <a:r>
              <a:rPr lang="en-US" sz="1800" u="sng" dirty="0"/>
              <a:t> we </a:t>
            </a:r>
            <a:r>
              <a:rPr lang="en-US" sz="1800" dirty="0"/>
              <a:t>heard it, our hearts melted, and there was no spirit left in </a:t>
            </a:r>
            <a:r>
              <a:rPr lang="en-US" sz="1800" u="sng" dirty="0"/>
              <a:t>any man</a:t>
            </a:r>
            <a:r>
              <a:rPr lang="en-US" sz="1800" dirty="0"/>
              <a:t> because of you, </a:t>
            </a:r>
            <a:r>
              <a:rPr lang="en-US" sz="1800" b="1" u="sng" dirty="0"/>
              <a:t>for the Lord your God, he is God in the heavens above and on the earth beneath.</a:t>
            </a:r>
            <a:r>
              <a:rPr lang="en-US" sz="1800" dirty="0"/>
              <a:t/>
            </a:r>
            <a:br>
              <a:rPr lang="en-US" sz="1800" dirty="0"/>
            </a:br>
            <a:r>
              <a:rPr lang="en-US" sz="1800" dirty="0" smtClean="0"/>
              <a:t>	 </a:t>
            </a:r>
            <a:r>
              <a:rPr lang="en-US" sz="1800" dirty="0"/>
              <a:t>(12) Now then, please swear to </a:t>
            </a:r>
            <a:r>
              <a:rPr lang="en-US" sz="1800" u="sng" dirty="0"/>
              <a:t>me</a:t>
            </a:r>
            <a:r>
              <a:rPr lang="en-US" sz="1800" dirty="0"/>
              <a:t> by </a:t>
            </a:r>
            <a:r>
              <a:rPr lang="en-US" sz="1800" b="1" u="sng" dirty="0"/>
              <a:t>the Lord that</a:t>
            </a:r>
            <a:r>
              <a:rPr lang="en-US" sz="1800" dirty="0"/>
              <a:t>, as I have dealt kindly with </a:t>
            </a:r>
            <a:r>
              <a:rPr lang="en-US" sz="1800" u="sng" dirty="0"/>
              <a:t>you, you </a:t>
            </a:r>
            <a:r>
              <a:rPr lang="en-US" sz="1800" dirty="0"/>
              <a:t>also will deal kindly with </a:t>
            </a:r>
            <a:r>
              <a:rPr lang="en-US" sz="1800" u="sng" dirty="0"/>
              <a:t>my father's house</a:t>
            </a:r>
            <a:r>
              <a:rPr lang="en-US" sz="1800" dirty="0"/>
              <a:t>, and give me a sure sign (13) that</a:t>
            </a:r>
            <a:r>
              <a:rPr lang="en-US" sz="1800" u="sng" dirty="0"/>
              <a:t> you </a:t>
            </a:r>
            <a:r>
              <a:rPr lang="en-US" sz="1800" dirty="0"/>
              <a:t>will save </a:t>
            </a:r>
            <a:r>
              <a:rPr lang="en-US" sz="1800" u="sng" dirty="0"/>
              <a:t>alive my father and mother, my brothers and sisters, and all who belong to them,</a:t>
            </a:r>
            <a:r>
              <a:rPr lang="en-US" sz="1800" dirty="0"/>
              <a:t> and deliver </a:t>
            </a:r>
            <a:r>
              <a:rPr lang="en-US" sz="1800" u="sng" dirty="0"/>
              <a:t>our lives</a:t>
            </a:r>
            <a:r>
              <a:rPr lang="en-US" sz="1800" dirty="0"/>
              <a:t> from death."</a:t>
            </a:r>
            <a:br>
              <a:rPr lang="en-US" sz="1800" dirty="0"/>
            </a:br>
            <a:endParaRPr lang="en-US" sz="1800" dirty="0"/>
          </a:p>
        </p:txBody>
      </p:sp>
    </p:spTree>
    <p:extLst>
      <p:ext uri="{BB962C8B-B14F-4D97-AF65-F5344CB8AC3E}">
        <p14:creationId xmlns:p14="http://schemas.microsoft.com/office/powerpoint/2010/main" val="1496717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sz="2000" dirty="0" smtClean="0"/>
              <a:t>	(</a:t>
            </a:r>
            <a:r>
              <a:rPr lang="en-US" sz="2000" dirty="0"/>
              <a:t>14) And </a:t>
            </a:r>
            <a:r>
              <a:rPr lang="en-US" sz="2000" u="sng" dirty="0"/>
              <a:t>the men</a:t>
            </a:r>
            <a:r>
              <a:rPr lang="en-US" sz="2000" dirty="0"/>
              <a:t> said to </a:t>
            </a:r>
            <a:r>
              <a:rPr lang="en-US" sz="2000" u="sng" dirty="0"/>
              <a:t>her</a:t>
            </a:r>
            <a:r>
              <a:rPr lang="en-US" sz="2000" dirty="0"/>
              <a:t>, "</a:t>
            </a:r>
            <a:r>
              <a:rPr lang="en-US" sz="2000" u="sng" dirty="0"/>
              <a:t>Our life for yours</a:t>
            </a:r>
            <a:r>
              <a:rPr lang="en-US" sz="2000" dirty="0"/>
              <a:t> even to death! If </a:t>
            </a:r>
            <a:r>
              <a:rPr lang="en-US" sz="2000" u="sng" dirty="0"/>
              <a:t>you </a:t>
            </a:r>
            <a:r>
              <a:rPr lang="en-US" sz="2000" dirty="0"/>
              <a:t>do not tell </a:t>
            </a:r>
            <a:r>
              <a:rPr lang="en-US" sz="2000" u="sng" dirty="0"/>
              <a:t>this business of ours</a:t>
            </a:r>
            <a:r>
              <a:rPr lang="en-US" sz="2000" dirty="0"/>
              <a:t>, then </a:t>
            </a:r>
            <a:r>
              <a:rPr lang="en-US" sz="2000" b="1" u="sng" dirty="0"/>
              <a:t>when the Lord gives us the land</a:t>
            </a:r>
            <a:r>
              <a:rPr lang="en-US" sz="2000" dirty="0"/>
              <a:t> </a:t>
            </a:r>
            <a:r>
              <a:rPr lang="en-US" sz="2000" u="sng" dirty="0"/>
              <a:t>we</a:t>
            </a:r>
            <a:r>
              <a:rPr lang="en-US" sz="2000" dirty="0"/>
              <a:t> will deal kindly and faithfully with </a:t>
            </a:r>
            <a:r>
              <a:rPr lang="en-US" sz="2000" u="sng" dirty="0"/>
              <a:t>you."</a:t>
            </a:r>
            <a:r>
              <a:rPr lang="en-US" sz="2000" dirty="0"/>
              <a:t> </a:t>
            </a:r>
            <a:br>
              <a:rPr lang="en-US" sz="2000" dirty="0"/>
            </a:br>
            <a:r>
              <a:rPr lang="en-US" sz="2000" dirty="0" smtClean="0"/>
              <a:t>	(</a:t>
            </a:r>
            <a:r>
              <a:rPr lang="en-US" sz="2000" dirty="0"/>
              <a:t>15) Then </a:t>
            </a:r>
            <a:r>
              <a:rPr lang="en-US" sz="2000" u="sng" dirty="0"/>
              <a:t>she</a:t>
            </a:r>
            <a:r>
              <a:rPr lang="en-US" sz="2000" dirty="0"/>
              <a:t> let them down by a rope through the window, for her house was built into the city wall, so that </a:t>
            </a:r>
            <a:r>
              <a:rPr lang="en-US" sz="2000" u="sng" dirty="0"/>
              <a:t>she </a:t>
            </a:r>
            <a:r>
              <a:rPr lang="en-US" sz="2000" dirty="0"/>
              <a:t>lived in the wall. (16) And </a:t>
            </a:r>
            <a:r>
              <a:rPr lang="en-US" sz="2000" u="sng" dirty="0"/>
              <a:t>she </a:t>
            </a:r>
            <a:r>
              <a:rPr lang="en-US" sz="2000" dirty="0"/>
              <a:t>said to </a:t>
            </a:r>
            <a:r>
              <a:rPr lang="en-US" sz="2000" u="sng" dirty="0"/>
              <a:t>them</a:t>
            </a:r>
            <a:r>
              <a:rPr lang="en-US" sz="2000" dirty="0"/>
              <a:t>, "Go into the hills, or </a:t>
            </a:r>
            <a:r>
              <a:rPr lang="en-US" sz="2000" u="sng" dirty="0"/>
              <a:t>the pursuers</a:t>
            </a:r>
            <a:r>
              <a:rPr lang="en-US" sz="2000" dirty="0"/>
              <a:t> will encounter </a:t>
            </a:r>
            <a:r>
              <a:rPr lang="en-US" sz="2000" u="sng" dirty="0"/>
              <a:t>you,</a:t>
            </a:r>
            <a:r>
              <a:rPr lang="en-US" sz="2000" dirty="0"/>
              <a:t> and hide there three days until </a:t>
            </a:r>
            <a:r>
              <a:rPr lang="en-US" sz="2000" u="sng" dirty="0"/>
              <a:t>the pursuers</a:t>
            </a:r>
            <a:r>
              <a:rPr lang="en-US" sz="2000" dirty="0"/>
              <a:t> have returned. Then afterward</a:t>
            </a:r>
            <a:r>
              <a:rPr lang="en-US" sz="2000" u="sng" dirty="0"/>
              <a:t> you</a:t>
            </a:r>
            <a:r>
              <a:rPr lang="en-US" sz="2000" dirty="0"/>
              <a:t> may go your way." </a:t>
            </a:r>
            <a:br>
              <a:rPr lang="en-US" sz="2000" dirty="0"/>
            </a:br>
            <a:r>
              <a:rPr lang="en-US" sz="2000" dirty="0" smtClean="0"/>
              <a:t>	(</a:t>
            </a:r>
            <a:r>
              <a:rPr lang="en-US" sz="2000" dirty="0"/>
              <a:t>17) The </a:t>
            </a:r>
            <a:r>
              <a:rPr lang="en-US" sz="2000" u="sng" dirty="0"/>
              <a:t>men </a:t>
            </a:r>
            <a:r>
              <a:rPr lang="en-US" sz="2000" dirty="0"/>
              <a:t>said to </a:t>
            </a:r>
            <a:r>
              <a:rPr lang="en-US" sz="2000" u="sng" dirty="0"/>
              <a:t>her</a:t>
            </a:r>
            <a:r>
              <a:rPr lang="en-US" sz="2000" dirty="0"/>
              <a:t>, "We will be guiltless with respect to </a:t>
            </a:r>
            <a:r>
              <a:rPr lang="en-US" sz="2000" u="sng" dirty="0"/>
              <a:t>this oath of yours</a:t>
            </a:r>
            <a:r>
              <a:rPr lang="en-US" sz="2000" dirty="0"/>
              <a:t> that you have made</a:t>
            </a:r>
            <a:r>
              <a:rPr lang="en-US" sz="2000" u="sng" dirty="0"/>
              <a:t> us</a:t>
            </a:r>
            <a:r>
              <a:rPr lang="en-US" sz="2000" dirty="0"/>
              <a:t> swear. (18) Behold, when we come into</a:t>
            </a:r>
            <a:r>
              <a:rPr lang="en-US" sz="2000" u="sng" dirty="0"/>
              <a:t> the land, </a:t>
            </a:r>
            <a:r>
              <a:rPr lang="en-US" sz="2000" dirty="0"/>
              <a:t>you shall tie this scarlet cord in the window through which </a:t>
            </a:r>
            <a:r>
              <a:rPr lang="en-US" sz="2000" u="sng" dirty="0"/>
              <a:t>you</a:t>
            </a:r>
            <a:r>
              <a:rPr lang="en-US" sz="2000" dirty="0"/>
              <a:t> let us down, and</a:t>
            </a:r>
            <a:r>
              <a:rPr lang="en-US" sz="2000" u="sng" dirty="0"/>
              <a:t> you</a:t>
            </a:r>
            <a:r>
              <a:rPr lang="en-US" sz="2000" dirty="0"/>
              <a:t> shall gather into </a:t>
            </a:r>
            <a:r>
              <a:rPr lang="en-US" sz="2000" u="sng" dirty="0"/>
              <a:t>your house your father and mother, your brothers, and all your father's household. </a:t>
            </a:r>
            <a:r>
              <a:rPr lang="en-US" sz="2000" dirty="0"/>
              <a:t>(19) Then if anyone goes out of the doors of </a:t>
            </a:r>
            <a:r>
              <a:rPr lang="en-US" sz="2000" u="sng" dirty="0"/>
              <a:t>your house</a:t>
            </a:r>
            <a:r>
              <a:rPr lang="en-US" sz="2000" dirty="0"/>
              <a:t> into the street, his blood shall be on </a:t>
            </a:r>
            <a:r>
              <a:rPr lang="en-US" sz="2000" u="sng" dirty="0"/>
              <a:t>his own head,</a:t>
            </a:r>
            <a:r>
              <a:rPr lang="en-US" sz="2000" dirty="0"/>
              <a:t> and</a:t>
            </a:r>
            <a:r>
              <a:rPr lang="en-US" sz="2000" u="sng" dirty="0"/>
              <a:t> we</a:t>
            </a:r>
            <a:r>
              <a:rPr lang="en-US" sz="2000" dirty="0"/>
              <a:t> shall be guiltless. But if a hand is laid on anyone who is with </a:t>
            </a:r>
            <a:r>
              <a:rPr lang="en-US" sz="2000" u="sng" dirty="0"/>
              <a:t>you in the house,</a:t>
            </a:r>
            <a:r>
              <a:rPr lang="en-US" sz="2000" dirty="0"/>
              <a:t> his blood shall be on </a:t>
            </a:r>
            <a:r>
              <a:rPr lang="en-US" sz="2000" u="sng" dirty="0"/>
              <a:t>our head</a:t>
            </a:r>
            <a:r>
              <a:rPr lang="en-US" sz="2000" dirty="0"/>
              <a:t>. (20) But if </a:t>
            </a:r>
            <a:r>
              <a:rPr lang="en-US" sz="2000" u="sng" dirty="0"/>
              <a:t>you</a:t>
            </a:r>
            <a:r>
              <a:rPr lang="en-US" sz="2000" dirty="0"/>
              <a:t> tell </a:t>
            </a:r>
            <a:r>
              <a:rPr lang="en-US" sz="2000" u="sng" dirty="0"/>
              <a:t>this business of ours</a:t>
            </a:r>
            <a:r>
              <a:rPr lang="en-US" sz="2000" dirty="0"/>
              <a:t>, then</a:t>
            </a:r>
            <a:r>
              <a:rPr lang="en-US" sz="2000" u="sng" dirty="0"/>
              <a:t> we</a:t>
            </a:r>
            <a:r>
              <a:rPr lang="en-US" sz="2000" dirty="0"/>
              <a:t> shall be guiltless with respect to your oath that </a:t>
            </a:r>
            <a:r>
              <a:rPr lang="en-US" sz="2000" u="sng" dirty="0"/>
              <a:t>you</a:t>
            </a:r>
            <a:r>
              <a:rPr lang="en-US" sz="2000" dirty="0"/>
              <a:t> have made</a:t>
            </a:r>
            <a:r>
              <a:rPr lang="en-US" sz="2000" u="sng" dirty="0"/>
              <a:t> us</a:t>
            </a:r>
            <a:r>
              <a:rPr lang="en-US" sz="2000" dirty="0"/>
              <a:t> swear." </a:t>
            </a:r>
            <a:br>
              <a:rPr lang="en-US" sz="2000" dirty="0"/>
            </a:br>
            <a:r>
              <a:rPr lang="en-US" sz="2000" dirty="0" smtClean="0"/>
              <a:t>	(</a:t>
            </a:r>
            <a:r>
              <a:rPr lang="en-US" sz="2000" dirty="0"/>
              <a:t>21) And</a:t>
            </a:r>
            <a:r>
              <a:rPr lang="en-US" sz="2000" u="sng" dirty="0"/>
              <a:t> she</a:t>
            </a:r>
            <a:r>
              <a:rPr lang="en-US" sz="2000" dirty="0"/>
              <a:t> said, "According to your words, so be it." Then </a:t>
            </a:r>
            <a:r>
              <a:rPr lang="en-US" sz="2000" u="sng" dirty="0"/>
              <a:t>she</a:t>
            </a:r>
            <a:r>
              <a:rPr lang="en-US" sz="2000" dirty="0"/>
              <a:t> sent </a:t>
            </a:r>
            <a:r>
              <a:rPr lang="en-US" sz="2000" u="sng" dirty="0"/>
              <a:t>them</a:t>
            </a:r>
            <a:r>
              <a:rPr lang="en-US" sz="2000" dirty="0"/>
              <a:t> away, and</a:t>
            </a:r>
            <a:r>
              <a:rPr lang="en-US" sz="2000" u="sng" dirty="0"/>
              <a:t> they </a:t>
            </a:r>
            <a:r>
              <a:rPr lang="en-US" sz="2000" dirty="0"/>
              <a:t>departed. And she tied the scarlet cord in the window. (22) </a:t>
            </a:r>
            <a:r>
              <a:rPr lang="en-US" sz="2000" u="sng" dirty="0"/>
              <a:t>They </a:t>
            </a:r>
            <a:r>
              <a:rPr lang="en-US" sz="2000" dirty="0"/>
              <a:t>departed and went into the hills and remained there three days until </a:t>
            </a:r>
            <a:r>
              <a:rPr lang="en-US" sz="2000" u="sng" dirty="0"/>
              <a:t>the pursuers</a:t>
            </a:r>
            <a:r>
              <a:rPr lang="en-US" sz="2000" dirty="0"/>
              <a:t> returned, and </a:t>
            </a:r>
            <a:r>
              <a:rPr lang="en-US" sz="2000" u="sng" dirty="0"/>
              <a:t>the pursuers</a:t>
            </a:r>
            <a:r>
              <a:rPr lang="en-US" sz="2000" dirty="0"/>
              <a:t> searched all along the way and found nothing. (23) Then </a:t>
            </a:r>
            <a:r>
              <a:rPr lang="en-US" sz="2000" u="sng" dirty="0"/>
              <a:t>the two men</a:t>
            </a:r>
            <a:r>
              <a:rPr lang="en-US" sz="2000" dirty="0"/>
              <a:t> returned</a:t>
            </a:r>
            <a:r>
              <a:rPr lang="en-US" sz="2000" u="sng" dirty="0"/>
              <a:t>. They</a:t>
            </a:r>
            <a:r>
              <a:rPr lang="en-US" sz="2000" dirty="0"/>
              <a:t> came down from the hills and passed over and came </a:t>
            </a:r>
            <a:r>
              <a:rPr lang="en-US" sz="2000" u="sng" dirty="0"/>
              <a:t>to Joshua the son of Nun,</a:t>
            </a:r>
            <a:r>
              <a:rPr lang="en-US" sz="2000" dirty="0"/>
              <a:t> and they told him all that had happened to </a:t>
            </a:r>
            <a:r>
              <a:rPr lang="en-US" sz="2000" u="sng" dirty="0"/>
              <a:t>them.</a:t>
            </a:r>
            <a:r>
              <a:rPr lang="en-US" sz="2000" dirty="0"/>
              <a:t> (24) And</a:t>
            </a:r>
            <a:r>
              <a:rPr lang="en-US" sz="2000" u="sng" dirty="0"/>
              <a:t> they</a:t>
            </a:r>
            <a:r>
              <a:rPr lang="en-US" sz="2000" dirty="0"/>
              <a:t> said to</a:t>
            </a:r>
            <a:r>
              <a:rPr lang="en-US" sz="2000" u="sng" dirty="0"/>
              <a:t> Joshua</a:t>
            </a:r>
            <a:r>
              <a:rPr lang="en-US" sz="2000" dirty="0"/>
              <a:t>, </a:t>
            </a:r>
            <a:r>
              <a:rPr lang="en-US" sz="2000" b="1" u="sng" dirty="0"/>
              <a:t>"Truly the Lord has given all the land into our hands.</a:t>
            </a:r>
            <a:r>
              <a:rPr lang="en-US" sz="2000" dirty="0"/>
              <a:t> And also, </a:t>
            </a:r>
            <a:r>
              <a:rPr lang="en-US" sz="2000" u="sng" dirty="0"/>
              <a:t>all the inhabitants of the land</a:t>
            </a:r>
            <a:r>
              <a:rPr lang="en-US" sz="2000" dirty="0"/>
              <a:t> melt away because of </a:t>
            </a:r>
            <a:r>
              <a:rPr lang="en-US" sz="2000" u="sng" dirty="0"/>
              <a:t>us."</a:t>
            </a:r>
            <a:r>
              <a:rPr lang="en-US" sz="2000" dirty="0"/>
              <a:t/>
            </a:r>
            <a:br>
              <a:rPr lang="en-US" sz="2000" dirty="0"/>
            </a:br>
            <a:endParaRPr lang="en-US" sz="2000" dirty="0"/>
          </a:p>
        </p:txBody>
      </p:sp>
    </p:spTree>
    <p:extLst>
      <p:ext uri="{BB962C8B-B14F-4D97-AF65-F5344CB8AC3E}">
        <p14:creationId xmlns:p14="http://schemas.microsoft.com/office/powerpoint/2010/main" val="4056995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http://mudpreacher.files.wordpress.com/2009/05/crossing-the-river-jord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54" y="766761"/>
            <a:ext cx="8936492" cy="5361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5819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8343" y="0"/>
            <a:ext cx="8719457" cy="6771084"/>
          </a:xfrm>
          <a:prstGeom prst="rect">
            <a:avLst/>
          </a:prstGeom>
          <a:noFill/>
        </p:spPr>
        <p:txBody>
          <a:bodyPr wrap="square" rtlCol="0">
            <a:spAutoFit/>
          </a:bodyPr>
          <a:lstStyle/>
          <a:p>
            <a:r>
              <a:rPr lang="en-US" dirty="0"/>
              <a:t> </a:t>
            </a:r>
            <a:endParaRPr lang="en-US" dirty="0" smtClean="0"/>
          </a:p>
          <a:p>
            <a:r>
              <a:rPr lang="en-US" sz="3200" b="1" u="sng" dirty="0" smtClean="0"/>
              <a:t>B. STUDY </a:t>
            </a:r>
            <a:r>
              <a:rPr lang="en-US" sz="3200" b="1" u="sng" dirty="0"/>
              <a:t>NOTES</a:t>
            </a:r>
            <a:endParaRPr lang="en-US" sz="3200" dirty="0"/>
          </a:p>
          <a:p>
            <a:r>
              <a:rPr lang="en-US" sz="3200" dirty="0" smtClean="0"/>
              <a:t>-</a:t>
            </a:r>
            <a:r>
              <a:rPr lang="en-US" sz="3200" dirty="0"/>
              <a:t>Jericho “moon city”, five miles east of the Jordan River, fortified city, with good water springs, an oasis, fertile land, has been occupied since 7000 B.C. This city would be the gate into the rest of Canaan </a:t>
            </a:r>
            <a:r>
              <a:rPr lang="en-US" sz="3200" b="1" dirty="0"/>
              <a:t>(Nu 13:18-20) </a:t>
            </a:r>
            <a:endParaRPr lang="en-US" sz="3200" dirty="0"/>
          </a:p>
          <a:p>
            <a:r>
              <a:rPr lang="en-US" sz="3200" dirty="0"/>
              <a:t>  -Rahab- a prostitute, “innkeeper,” lived by the city wall, no one would be surprised that unknown men would visit her house                    </a:t>
            </a:r>
          </a:p>
          <a:p>
            <a:r>
              <a:rPr lang="en-US" sz="3200" dirty="0"/>
              <a:t>  - Rooftops of the flat house were used to dry grain, stalks and flax</a:t>
            </a:r>
          </a:p>
          <a:p>
            <a:r>
              <a:rPr lang="en-US" sz="3200" dirty="0"/>
              <a:t>  - Fords across the river where the low points only had 3 feet of water </a:t>
            </a:r>
            <a:r>
              <a:rPr lang="en-US" sz="3200" b="1" dirty="0"/>
              <a:t>(2 Sam 19:16-19)</a:t>
            </a:r>
            <a:endParaRPr lang="en-US" sz="3200" dirty="0"/>
          </a:p>
        </p:txBody>
      </p:sp>
    </p:spTree>
    <p:extLst>
      <p:ext uri="{BB962C8B-B14F-4D97-AF65-F5344CB8AC3E}">
        <p14:creationId xmlns:p14="http://schemas.microsoft.com/office/powerpoint/2010/main" val="2959634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900" y="114755"/>
            <a:ext cx="6591301" cy="6580315"/>
          </a:xfrm>
          <a:prstGeom prst="rect">
            <a:avLst/>
          </a:prstGeom>
        </p:spPr>
      </p:pic>
    </p:spTree>
    <p:extLst>
      <p:ext uri="{BB962C8B-B14F-4D97-AF65-F5344CB8AC3E}">
        <p14:creationId xmlns:p14="http://schemas.microsoft.com/office/powerpoint/2010/main" val="656796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412" y="87085"/>
            <a:ext cx="6729187" cy="6729187"/>
          </a:xfrm>
          <a:prstGeom prst="rect">
            <a:avLst/>
          </a:prstGeom>
        </p:spPr>
      </p:pic>
    </p:spTree>
    <p:extLst>
      <p:ext uri="{BB962C8B-B14F-4D97-AF65-F5344CB8AC3E}">
        <p14:creationId xmlns:p14="http://schemas.microsoft.com/office/powerpoint/2010/main" val="1433514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485" y="108858"/>
            <a:ext cx="8632371" cy="6509656"/>
          </a:xfrm>
        </p:spPr>
        <p:txBody>
          <a:bodyPr>
            <a:normAutofit/>
          </a:bodyPr>
          <a:lstStyle/>
          <a:p>
            <a:r>
              <a:rPr lang="en-US" dirty="0"/>
              <a:t> </a:t>
            </a:r>
            <a:r>
              <a:rPr lang="en-US" sz="2400" dirty="0"/>
              <a:t>-Rahab’s personal confession of faith:</a:t>
            </a:r>
            <a:br>
              <a:rPr lang="en-US" sz="2400" dirty="0"/>
            </a:br>
            <a:r>
              <a:rPr lang="en-US" sz="2400" dirty="0"/>
              <a:t>I know/great fear/we have heard/our hearts sank</a:t>
            </a:r>
            <a:r>
              <a:rPr lang="en-US" sz="2400" dirty="0" smtClean="0"/>
              <a:t>/                                       the </a:t>
            </a:r>
            <a:r>
              <a:rPr lang="en-US" sz="2400" dirty="0"/>
              <a:t>Lord your God is God!</a:t>
            </a:r>
            <a:br>
              <a:rPr lang="en-US" sz="2400" dirty="0"/>
            </a:br>
            <a:r>
              <a:rPr lang="en-US" sz="2400" dirty="0"/>
              <a:t>  -She makes an accurate confession based on correct information about the God of Israel, for she has abandoned the gods of Canaan and come to believe in the Lord who made the heavens and the earth.                                                                     </a:t>
            </a:r>
            <a:br>
              <a:rPr lang="en-US" sz="2400" dirty="0"/>
            </a:br>
            <a:r>
              <a:rPr lang="en-US" sz="2400" dirty="0"/>
              <a:t>       </a:t>
            </a:r>
            <a:r>
              <a:rPr lang="en-US" sz="2400" b="1" dirty="0"/>
              <a:t> (Gen  1:1-3;  14:19;   Nu  20:14;  2 Ki 5:15;  19:15;   Dan 6:26)</a:t>
            </a:r>
            <a:r>
              <a:rPr lang="en-US" sz="2400" dirty="0"/>
              <a:t/>
            </a:r>
            <a:br>
              <a:rPr lang="en-US" sz="2400" dirty="0"/>
            </a:br>
            <a:r>
              <a:rPr lang="en-US" sz="2400" dirty="0"/>
              <a:t> </a:t>
            </a:r>
            <a:r>
              <a:rPr lang="en-US" sz="2400" dirty="0" smtClean="0"/>
              <a:t>   </a:t>
            </a:r>
            <a:r>
              <a:rPr lang="en-US" sz="2400" dirty="0"/>
              <a:t>-She knew about exodus out of Egypt and the crossing of the Red Sea, </a:t>
            </a:r>
            <a:r>
              <a:rPr lang="en-US" sz="2400" b="1" dirty="0"/>
              <a:t>(Ex 13:17-14:31)  </a:t>
            </a:r>
            <a:r>
              <a:rPr lang="en-US" sz="2400" dirty="0"/>
              <a:t>what they had done to </a:t>
            </a:r>
            <a:r>
              <a:rPr lang="en-US" sz="2400" dirty="0" err="1"/>
              <a:t>Sihon</a:t>
            </a:r>
            <a:r>
              <a:rPr lang="en-US" sz="2400" dirty="0"/>
              <a:t> and </a:t>
            </a:r>
            <a:r>
              <a:rPr lang="en-US" sz="2400" dirty="0" err="1"/>
              <a:t>Og</a:t>
            </a:r>
            <a:r>
              <a:rPr lang="en-US" sz="2400" dirty="0"/>
              <a:t> the kings of the </a:t>
            </a:r>
            <a:r>
              <a:rPr lang="en-US" sz="2400" dirty="0" err="1"/>
              <a:t>Amorities</a:t>
            </a:r>
            <a:r>
              <a:rPr lang="en-US" sz="2400" dirty="0"/>
              <a:t> </a:t>
            </a:r>
            <a:r>
              <a:rPr lang="en-US" sz="2400" b="1" dirty="0"/>
              <a:t> (</a:t>
            </a:r>
            <a:r>
              <a:rPr lang="en-US" sz="2400" b="1" dirty="0" err="1"/>
              <a:t>Num</a:t>
            </a:r>
            <a:r>
              <a:rPr lang="en-US" sz="2400" b="1" dirty="0"/>
              <a:t> 21:21-35) </a:t>
            </a:r>
            <a:r>
              <a:rPr lang="en-US" sz="2400" dirty="0"/>
              <a:t>She was giving them valuable information when she told them that the Canaanites’ hearts were melting in fear of the Israelites. The Amarna letters show that the Canaanites considered the Egyptians pharaohs their overlords and protectors. Israel must be great to have prevailed over the Egyptians!</a:t>
            </a:r>
            <a:br>
              <a:rPr lang="en-US" sz="2400" dirty="0"/>
            </a:br>
            <a:r>
              <a:rPr lang="en-US" sz="2400" dirty="0"/>
              <a:t> </a:t>
            </a:r>
            <a:r>
              <a:rPr lang="en-US" sz="2400" dirty="0" smtClean="0"/>
              <a:t>   </a:t>
            </a:r>
            <a:r>
              <a:rPr lang="en-US" sz="2400" dirty="0"/>
              <a:t>-She also understands the concepts from the true God of kindness / love / mercy – she already is thinking like an  Israelite.  She and the spies were confident that the Lord was about to give them victory.</a:t>
            </a:r>
            <a:endParaRPr lang="en-US" sz="2400" dirty="0"/>
          </a:p>
        </p:txBody>
      </p:sp>
    </p:spTree>
    <p:extLst>
      <p:ext uri="{BB962C8B-B14F-4D97-AF65-F5344CB8AC3E}">
        <p14:creationId xmlns:p14="http://schemas.microsoft.com/office/powerpoint/2010/main" val="1233717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710" y="844097"/>
            <a:ext cx="8704580" cy="4947103"/>
          </a:xfrm>
          <a:prstGeom prst="rect">
            <a:avLst/>
          </a:prstGeom>
        </p:spPr>
      </p:pic>
    </p:spTree>
    <p:extLst>
      <p:ext uri="{BB962C8B-B14F-4D97-AF65-F5344CB8AC3E}">
        <p14:creationId xmlns:p14="http://schemas.microsoft.com/office/powerpoint/2010/main" val="1738532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upload.wikimedia.org/wikipedia/commons/3/3a/Joshua_Renewing_the_Covenant_with_Israel_(Bible_C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564" y="144008"/>
            <a:ext cx="5957207" cy="6596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5429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371" y="152400"/>
            <a:ext cx="8752115" cy="6509657"/>
          </a:xfrm>
        </p:spPr>
        <p:txBody>
          <a:bodyPr>
            <a:normAutofit/>
          </a:bodyPr>
          <a:lstStyle/>
          <a:p>
            <a:r>
              <a:rPr lang="en-US" dirty="0"/>
              <a:t> </a:t>
            </a:r>
            <a:r>
              <a:rPr lang="en-US" dirty="0" smtClean="0"/>
              <a:t>      </a:t>
            </a:r>
            <a:r>
              <a:rPr lang="en-US" sz="2800" dirty="0" smtClean="0"/>
              <a:t>-</a:t>
            </a:r>
            <a:r>
              <a:rPr lang="en-US" sz="2800" dirty="0"/>
              <a:t>Rahab is a shrewd and intelligent woman: </a:t>
            </a:r>
            <a:r>
              <a:rPr lang="en-US" sz="2800" dirty="0" smtClean="0"/>
              <a:t>               she </a:t>
            </a:r>
            <a:r>
              <a:rPr lang="en-US" sz="2800" dirty="0"/>
              <a:t>hid the spies / she admits they had been there / she tricks them to believe that the spies had fled already / then even orders them to go quickly and catch </a:t>
            </a:r>
            <a:r>
              <a:rPr lang="en-US" sz="2800" dirty="0" smtClean="0"/>
              <a:t>them        </a:t>
            </a:r>
            <a:r>
              <a:rPr lang="en-US" sz="2800" dirty="0"/>
              <a:t>(</a:t>
            </a:r>
            <a:r>
              <a:rPr lang="en-US" sz="2800" b="1" u="sng" dirty="0"/>
              <a:t>Note:</a:t>
            </a:r>
            <a:r>
              <a:rPr lang="en-US" sz="2800" b="1" dirty="0"/>
              <a:t> “We do not owe the truth to people who will use it for evil”)</a:t>
            </a:r>
            <a:r>
              <a:rPr lang="en-US" sz="2800" dirty="0"/>
              <a:t> / she knows all about God’s people / she bargains with the spies about how they could save her in exchange for her daring act / she is a defender and protector of her entire family / she makes them swear by an oath that they will not kill her or her family / she bravely lets them down by the rope to escape / she even gives them the advice to flee to the hills for 3 days and then return – Rahab is one of the most amazing women in the Old </a:t>
            </a:r>
            <a:r>
              <a:rPr lang="en-US" sz="2800" dirty="0" smtClean="0"/>
              <a:t>Testament                                 </a:t>
            </a:r>
            <a:r>
              <a:rPr lang="en-US" sz="2800" b="1" dirty="0"/>
              <a:t>(Mt. 1:5,6;  </a:t>
            </a:r>
            <a:r>
              <a:rPr lang="en-US" sz="2800" b="1" dirty="0" err="1"/>
              <a:t>Heb</a:t>
            </a:r>
            <a:r>
              <a:rPr lang="en-US" sz="2800" b="1" dirty="0"/>
              <a:t> 11:31;  Jas 2:25-26)</a:t>
            </a:r>
            <a:endParaRPr lang="en-US" sz="2800" dirty="0"/>
          </a:p>
        </p:txBody>
      </p:sp>
    </p:spTree>
    <p:extLst>
      <p:ext uri="{BB962C8B-B14F-4D97-AF65-F5344CB8AC3E}">
        <p14:creationId xmlns:p14="http://schemas.microsoft.com/office/powerpoint/2010/main" val="5748315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114" y="212271"/>
            <a:ext cx="8411029" cy="6308272"/>
          </a:xfrm>
          <a:prstGeom prst="rect">
            <a:avLst/>
          </a:prstGeom>
        </p:spPr>
      </p:pic>
    </p:spTree>
    <p:extLst>
      <p:ext uri="{BB962C8B-B14F-4D97-AF65-F5344CB8AC3E}">
        <p14:creationId xmlns:p14="http://schemas.microsoft.com/office/powerpoint/2010/main" val="15371890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13" y="152400"/>
            <a:ext cx="8904515" cy="6574971"/>
          </a:xfrm>
        </p:spPr>
        <p:txBody>
          <a:bodyPr>
            <a:normAutofit/>
          </a:bodyPr>
          <a:lstStyle/>
          <a:p>
            <a:r>
              <a:rPr lang="en-US" dirty="0"/>
              <a:t> </a:t>
            </a:r>
            <a:r>
              <a:rPr lang="en-US" sz="2800" dirty="0"/>
              <a:t>-The scarlet cord in the window – this red marker reminds us of the scarlet red mark on the doors of the Israelites during the Passover in Egypt where God spared them from death also  </a:t>
            </a:r>
            <a:r>
              <a:rPr lang="en-US" sz="2800" b="1" dirty="0"/>
              <a:t>(Ex 12:13,22,23) </a:t>
            </a:r>
            <a:r>
              <a:rPr lang="en-US" sz="2800" dirty="0"/>
              <a:t>The blood colored cord was a type and symbol of the red-purple-scarlet blood from Christ as the atoning sacrifice:                                                                                                    </a:t>
            </a:r>
            <a:br>
              <a:rPr lang="en-US" sz="2800" dirty="0"/>
            </a:br>
            <a:r>
              <a:rPr lang="en-US" sz="2800" dirty="0"/>
              <a:t>  </a:t>
            </a:r>
            <a:r>
              <a:rPr lang="en-US" sz="2800" dirty="0" smtClean="0"/>
              <a:t>   </a:t>
            </a:r>
            <a:r>
              <a:rPr lang="en-US" sz="2800" b="1" dirty="0" smtClean="0"/>
              <a:t>(</a:t>
            </a:r>
            <a:r>
              <a:rPr lang="en-US" sz="2800" b="1" dirty="0"/>
              <a:t>Mt 27:28;   Mk 15:17-20;   John 19:2-5;  </a:t>
            </a:r>
            <a:r>
              <a:rPr lang="en-US" sz="2800" b="1" dirty="0" err="1"/>
              <a:t>Heb</a:t>
            </a:r>
            <a:r>
              <a:rPr lang="en-US" sz="2800" b="1" dirty="0"/>
              <a:t> 9:19-22)  </a:t>
            </a:r>
            <a:r>
              <a:rPr lang="en-US" sz="2800" dirty="0"/>
              <a:t/>
            </a:r>
            <a:br>
              <a:rPr lang="en-US" sz="2800" dirty="0"/>
            </a:br>
            <a:r>
              <a:rPr lang="en-US" sz="2800" dirty="0"/>
              <a:t>    -Blood on our heads is a vow that accepts responsibility for the death of another, so that because of guilt, the other party could make retribution </a:t>
            </a:r>
            <a:r>
              <a:rPr lang="en-US" sz="2800" b="1" dirty="0"/>
              <a:t>(Mt 27:22-26)</a:t>
            </a:r>
            <a:r>
              <a:rPr lang="en-US" sz="2800" dirty="0"/>
              <a:t/>
            </a:r>
            <a:br>
              <a:rPr lang="en-US" sz="2800" dirty="0"/>
            </a:br>
            <a:r>
              <a:rPr lang="en-US" sz="2800" dirty="0"/>
              <a:t>   -They go into the hills to hide for 3 days and then </a:t>
            </a:r>
            <a:r>
              <a:rPr lang="en-US" sz="2800" dirty="0" smtClean="0"/>
              <a:t>return           </a:t>
            </a:r>
            <a:r>
              <a:rPr lang="en-US" sz="2800" dirty="0"/>
              <a:t>(“3 days” is everywhere in the Bible – Job and Jesus)</a:t>
            </a:r>
            <a:br>
              <a:rPr lang="en-US" sz="2800" dirty="0"/>
            </a:br>
            <a:r>
              <a:rPr lang="en-US" sz="2800" dirty="0"/>
              <a:t>    -Joshua assures them that the Lord has given the whole land into their hands</a:t>
            </a:r>
            <a:endParaRPr lang="en-US" sz="2800" dirty="0"/>
          </a:p>
        </p:txBody>
      </p:sp>
    </p:spTree>
    <p:extLst>
      <p:ext uri="{BB962C8B-B14F-4D97-AF65-F5344CB8AC3E}">
        <p14:creationId xmlns:p14="http://schemas.microsoft.com/office/powerpoint/2010/main" val="758199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562" y="149677"/>
            <a:ext cx="8744910" cy="6468837"/>
          </a:xfrm>
          <a:prstGeom prst="rect">
            <a:avLst/>
          </a:prstGeom>
        </p:spPr>
      </p:pic>
    </p:spTree>
    <p:extLst>
      <p:ext uri="{BB962C8B-B14F-4D97-AF65-F5344CB8AC3E}">
        <p14:creationId xmlns:p14="http://schemas.microsoft.com/office/powerpoint/2010/main" val="1504140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29" y="365126"/>
            <a:ext cx="8610600" cy="6111874"/>
          </a:xfrm>
        </p:spPr>
        <p:txBody>
          <a:bodyPr>
            <a:normAutofit fontScale="90000"/>
          </a:bodyPr>
          <a:lstStyle/>
          <a:p>
            <a:pPr algn="ctr"/>
            <a:r>
              <a:rPr lang="en-US" sz="3800" b="1" u="sng" dirty="0"/>
              <a:t>THOUGHTS FROM THE EARLY CHURCH FATHERS</a:t>
            </a:r>
            <a:r>
              <a:rPr lang="en-US" sz="3800" dirty="0"/>
              <a:t> – The Lord works his miracles among sinners and prostitutes: the prophet Hosea was told to marry a prostitute; Jesus sat down by the well in Samaria and talked to a harlot; a harlot washed Jesus’ feet with her tears, </a:t>
            </a:r>
            <a:r>
              <a:rPr lang="en-US" sz="3800" dirty="0" smtClean="0"/>
              <a:t> the </a:t>
            </a:r>
            <a:r>
              <a:rPr lang="en-US" sz="3800" dirty="0"/>
              <a:t>church is people who have been called out of prostitution to idols and gods and turned </a:t>
            </a:r>
            <a:r>
              <a:rPr lang="en-US" sz="3800" dirty="0" smtClean="0"/>
              <a:t>into                                              </a:t>
            </a:r>
            <a:r>
              <a:rPr lang="en-US" sz="3800" dirty="0"/>
              <a:t>the virgin bride of the bridegroom Jesus </a:t>
            </a:r>
            <a:r>
              <a:rPr lang="en-US" sz="3800" dirty="0" smtClean="0"/>
              <a:t>              </a:t>
            </a:r>
            <a:br>
              <a:rPr lang="en-US" sz="3800" dirty="0" smtClean="0"/>
            </a:br>
            <a:r>
              <a:rPr lang="en-US" sz="3800" dirty="0" smtClean="0"/>
              <a:t> </a:t>
            </a:r>
            <a:r>
              <a:rPr lang="en-US" sz="3800" b="1" dirty="0" smtClean="0"/>
              <a:t>(</a:t>
            </a:r>
            <a:r>
              <a:rPr lang="en-US" sz="3800" b="1" dirty="0"/>
              <a:t>Mt 21:31,32;   </a:t>
            </a:r>
            <a:r>
              <a:rPr lang="en-US" sz="3800" b="1" dirty="0" err="1"/>
              <a:t>Jn</a:t>
            </a:r>
            <a:r>
              <a:rPr lang="en-US" sz="3800" b="1" dirty="0"/>
              <a:t> 3:29;   </a:t>
            </a:r>
            <a:r>
              <a:rPr lang="en-US" sz="3800" b="1" dirty="0" err="1"/>
              <a:t>Eph</a:t>
            </a:r>
            <a:r>
              <a:rPr lang="en-US" sz="3800" b="1" dirty="0"/>
              <a:t> 5:25-27;  </a:t>
            </a:r>
            <a:r>
              <a:rPr lang="en-US" sz="3800" b="1" dirty="0" smtClean="0"/>
              <a:t>                  </a:t>
            </a:r>
            <a:r>
              <a:rPr lang="en-US" sz="3800" b="1" dirty="0"/>
              <a:t>Rev 19:7;  21:2,9,17)</a:t>
            </a:r>
            <a:r>
              <a:rPr lang="en-US" sz="3800" dirty="0"/>
              <a:t> </a:t>
            </a:r>
            <a:r>
              <a:rPr lang="en-US" sz="3600" dirty="0"/>
              <a:t/>
            </a:r>
            <a:br>
              <a:rPr lang="en-US" sz="3600" dirty="0"/>
            </a:br>
            <a:endParaRPr lang="en-US" sz="3600" dirty="0"/>
          </a:p>
        </p:txBody>
      </p:sp>
    </p:spTree>
    <p:extLst>
      <p:ext uri="{BB962C8B-B14F-4D97-AF65-F5344CB8AC3E}">
        <p14:creationId xmlns:p14="http://schemas.microsoft.com/office/powerpoint/2010/main" val="23136706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833" y="1027907"/>
            <a:ext cx="8770333" cy="4523646"/>
          </a:xfrm>
          <a:prstGeom prst="rect">
            <a:avLst/>
          </a:prstGeom>
        </p:spPr>
      </p:pic>
    </p:spTree>
    <p:extLst>
      <p:ext uri="{BB962C8B-B14F-4D97-AF65-F5344CB8AC3E}">
        <p14:creationId xmlns:p14="http://schemas.microsoft.com/office/powerpoint/2010/main" val="20693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100988"/>
          </a:xfrm>
        </p:spPr>
        <p:txBody>
          <a:bodyPr>
            <a:normAutofit fontScale="90000"/>
          </a:bodyPr>
          <a:lstStyle/>
          <a:p>
            <a:r>
              <a:rPr lang="en-US" sz="4000" b="1" u="sng" dirty="0"/>
              <a:t>C. LIFE APPLICATION</a:t>
            </a:r>
            <a:r>
              <a:rPr lang="en-US" sz="4000" dirty="0"/>
              <a:t/>
            </a:r>
            <a:br>
              <a:rPr lang="en-US" sz="4000" dirty="0"/>
            </a:br>
            <a:r>
              <a:rPr lang="en-US" sz="4000" dirty="0" smtClean="0"/>
              <a:t>  1</a:t>
            </a:r>
            <a:r>
              <a:rPr lang="en-US" sz="4000" dirty="0"/>
              <a:t>. In what part of the creeds each Sunday do we also confess that the Lord our God, he is God in the heavens above </a:t>
            </a:r>
            <a:r>
              <a:rPr lang="en-US" sz="4000" dirty="0" smtClean="0"/>
              <a:t>and on </a:t>
            </a:r>
            <a:r>
              <a:rPr lang="en-US" sz="4000" dirty="0"/>
              <a:t>the earth beneath</a:t>
            </a:r>
            <a:r>
              <a:rPr lang="en-US" sz="4000" dirty="0" smtClean="0"/>
              <a:t>?</a:t>
            </a:r>
            <a:r>
              <a:rPr lang="en-US" sz="4000" dirty="0"/>
              <a:t/>
            </a:r>
            <a:br>
              <a:rPr lang="en-US" sz="4000" dirty="0"/>
            </a:br>
            <a:r>
              <a:rPr lang="en-US" sz="4000" dirty="0" smtClean="0"/>
              <a:t>  2</a:t>
            </a:r>
            <a:r>
              <a:rPr lang="en-US" sz="4000" dirty="0"/>
              <a:t>. Why is it such a comfort for you and me that God loves and calls sinners and prostitutes to repentance and faith</a:t>
            </a:r>
            <a:r>
              <a:rPr lang="en-US" sz="4000" dirty="0" smtClean="0"/>
              <a:t>?</a:t>
            </a:r>
            <a:r>
              <a:rPr lang="en-US" sz="4000" dirty="0"/>
              <a:t/>
            </a:r>
            <a:br>
              <a:rPr lang="en-US" sz="4000" dirty="0"/>
            </a:br>
            <a:r>
              <a:rPr lang="en-US" sz="4000" dirty="0" smtClean="0"/>
              <a:t>  3</a:t>
            </a:r>
            <a:r>
              <a:rPr lang="en-US" sz="4000" dirty="0"/>
              <a:t>. How can we be like Rahab, when Jesus calls us to be “as wise as serpents but as innocent as doves?” </a:t>
            </a:r>
            <a:r>
              <a:rPr lang="en-US" sz="4000" b="1" dirty="0"/>
              <a:t>(Mt 10:16)</a:t>
            </a:r>
            <a:r>
              <a:rPr lang="en-US" dirty="0"/>
              <a:t/>
            </a:r>
            <a:br>
              <a:rPr lang="en-US" dirty="0"/>
            </a:br>
            <a:endParaRPr lang="en-US" dirty="0"/>
          </a:p>
        </p:txBody>
      </p:sp>
    </p:spTree>
    <p:extLst>
      <p:ext uri="{BB962C8B-B14F-4D97-AF65-F5344CB8AC3E}">
        <p14:creationId xmlns:p14="http://schemas.microsoft.com/office/powerpoint/2010/main" val="2692239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245382"/>
            <a:ext cx="7763456" cy="6362247"/>
          </a:xfrm>
          <a:prstGeom prst="rect">
            <a:avLst/>
          </a:prstGeom>
        </p:spPr>
      </p:pic>
    </p:spTree>
    <p:extLst>
      <p:ext uri="{BB962C8B-B14F-4D97-AF65-F5344CB8AC3E}">
        <p14:creationId xmlns:p14="http://schemas.microsoft.com/office/powerpoint/2010/main" val="2904539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http://www.howgodprovides.com/wp-content/uploads/2013/10/joshua-takes-moses-place-as-leader-over-israeli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403" y="255815"/>
            <a:ext cx="8517298" cy="6373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8869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http://rhythmontherock.com/images/ROTRJournJoshuaHeaderWEB.jpg"/>
          <p:cNvPicPr>
            <a:picLocks noChangeAspect="1" noChangeArrowheads="1"/>
          </p:cNvPicPr>
          <p:nvPr/>
        </p:nvPicPr>
        <p:blipFill rotWithShape="1">
          <a:blip r:embed="rId2">
            <a:extLst>
              <a:ext uri="{28A0092B-C50C-407E-A947-70E740481C1C}">
                <a14:useLocalDpi xmlns:a14="http://schemas.microsoft.com/office/drawing/2010/main" val="0"/>
              </a:ext>
            </a:extLst>
          </a:blip>
          <a:srcRect l="13159" t="1133" r="2065" b="4558"/>
          <a:stretch/>
        </p:blipFill>
        <p:spPr bwMode="auto">
          <a:xfrm>
            <a:off x="272143" y="174170"/>
            <a:ext cx="8473862" cy="6531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126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http://blog.spu.edu/wp-content/uploads/lectio/joshua-judges/week6-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431" y="528411"/>
            <a:ext cx="8781139" cy="5872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6803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001"/>
          <p:cNvPicPr>
            <a:picLocks noChangeAspect="1" noChangeArrowheads="1"/>
          </p:cNvPicPr>
          <p:nvPr/>
        </p:nvPicPr>
        <p:blipFill>
          <a:blip r:embed="rId2">
            <a:lum contrast="80000"/>
            <a:extLst>
              <a:ext uri="{28A0092B-C50C-407E-A947-70E740481C1C}">
                <a14:useLocalDpi xmlns:a14="http://schemas.microsoft.com/office/drawing/2010/main" val="0"/>
              </a:ext>
            </a:extLst>
          </a:blip>
          <a:srcRect r="2347"/>
          <a:stretch>
            <a:fillRect/>
          </a:stretch>
        </p:blipFill>
        <p:spPr bwMode="auto">
          <a:xfrm>
            <a:off x="435430" y="90261"/>
            <a:ext cx="8382000" cy="6530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98387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9032" y="0"/>
            <a:ext cx="3585936" cy="6946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3053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http://media1.shmoop.com/images/bible/deuteronomy/joshua-promised-l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92" y="679904"/>
            <a:ext cx="8836016" cy="4937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5379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111</TotalTime>
  <Words>472</Words>
  <Application>Microsoft Office PowerPoint</Application>
  <PresentationFormat>On-screen Show (4:3)</PresentationFormat>
  <Paragraphs>18</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TEXT – Chapter 2:  (1)  And Joshua the son of Nun sent two men secretly from Shittim as spies, saying, "Go, view the land, especially Jericho." And they went and came into the house of a prostitute whose name was Rahab and lodged there. (2) And it was told to the king of Jericho, "Behold, men of Israel have come here tonight to search out the land."   (3) Then the king of Jericho sent to Rahab, saying, "Bring out the men who have come to you, who entered your house, for they have come to search out all the land." (4) But the woman had taken the two men and hidden them. And she said, "True, the men came to me, but I did not know where they were from. (5) And when the gate was about to be closed at dark, the men went out. I do not know where the men went. Pursue them quickly, for you will overtake them."   (6) But she had brought them up to the roof and hid them with the stalks of flax that she had laid in order on the roof. (7) So the men pursued after them on the way to the Jordan as far as the fords. And the gate was shut as soon as the pursuers had gone out.   (8) Before the men lay down, she came up to them on the roof (9) and said to the men, "I know that the Lord has given you the land, and that the fear of you has fallen upon us, and that all the inhabitants of the land melt away before you. (10) For we have heard how the Lord dried up the water of the Red Sea before you when you came out of Egypt, and what you did to the two kings of the Amorites who were beyond the Jordan, to Sihon and Og, whom you devoted to destruction. (11) And as soon as we heard it, our hearts melted, and there was no spirit left in any man because of you, for the Lord your God, he is God in the heavens above and on the earth beneath.   (12) Now then, please swear to me by the Lord that, as I have dealt kindly with you, you also will deal kindly with my father's house, and give me a sure sign (13) that you will save alive my father and mother, my brothers and sisters, and all who belong to them, and deliver our lives from death." </vt:lpstr>
      <vt:lpstr> (14) And the men said to her, "Our life for yours even to death! If you do not tell this business of ours, then when the Lord gives us the land we will deal kindly and faithfully with you."   (15) Then she let them down by a rope through the window, for her house was built into the city wall, so that she lived in the wall. (16) And she said to them, "Go into the hills, or the pursuers will encounter you, and hide there three days until the pursuers have returned. Then afterward you may go your way."   (17) The men said to her, "We will be guiltless with respect to this oath of yours that you have made us swear. (18) Behold, when we come into the land, you shall tie this scarlet cord in the window through which you let us down, and you shall gather into your house your father and mother, your brothers, and all your father's household. (19) Then if anyone goes out of the doors of your house into the street, his blood shall be on his own head, and we shall be guiltless. But if a hand is laid on anyone who is with you in the house, his blood shall be on our head. (20) But if you tell this business of ours, then we shall be guiltless with respect to your oath that you have made us swear."   (21) And she said, "According to your words, so be it." Then she sent them away, and they departed. And she tied the scarlet cord in the window. (22) They departed and went into the hills and remained there three days until the pursuers returned, and the pursuers searched all along the way and found nothing. (23) Then the two men returned. They came down from the hills and passed over and came to Joshua the son of Nun, and they told him all that had happened to them. (24) And they said to Joshua, "Truly the Lord has given all the land into our hands. And also, all the inhabitants of the land melt away because of us." </vt:lpstr>
      <vt:lpstr>PowerPoint Presentation</vt:lpstr>
      <vt:lpstr>PowerPoint Presentation</vt:lpstr>
      <vt:lpstr>PowerPoint Presentation</vt:lpstr>
      <vt:lpstr>PowerPoint Presentation</vt:lpstr>
      <vt:lpstr> -Rahab’s personal confession of faith: I know/great fear/we have heard/our hearts sank/                                       the Lord your God is God!   -She makes an accurate confession based on correct information about the God of Israel, for she has abandoned the gods of Canaan and come to believe in the Lord who made the heavens and the earth.                                                                              (Gen  1:1-3;  14:19;   Nu  20:14;  2 Ki 5:15;  19:15;   Dan 6:26)     -She knew about exodus out of Egypt and the crossing of the Red Sea, (Ex 13:17-14:31)  what they had done to Sihon and Og the kings of the Amorities  (Num 21:21-35) She was giving them valuable information when she told them that the Canaanites’ hearts were melting in fear of the Israelites. The Amarna letters show that the Canaanites considered the Egyptians pharaohs their overlords and protectors. Israel must be great to have prevailed over the Egyptians!     -She also understands the concepts from the true God of kindness / love / mercy – she already is thinking like an  Israelite.  She and the spies were confident that the Lord was about to give them victory.</vt:lpstr>
      <vt:lpstr>PowerPoint Presentation</vt:lpstr>
      <vt:lpstr>       -Rahab is a shrewd and intelligent woman:                she hid the spies / she admits they had been there / she tricks them to believe that the spies had fled already / then even orders them to go quickly and catch them        (Note: “We do not owe the truth to people who will use it for evil”) / she knows all about God’s people / she bargains with the spies about how they could save her in exchange for her daring act / she is a defender and protector of her entire family / she makes them swear by an oath that they will not kill her or her family / she bravely lets them down by the rope to escape / she even gives them the advice to flee to the hills for 3 days and then return – Rahab is one of the most amazing women in the Old Testament                                 (Mt. 1:5,6;  Heb 11:31;  Jas 2:25-26)</vt:lpstr>
      <vt:lpstr>PowerPoint Presentation</vt:lpstr>
      <vt:lpstr> -The scarlet cord in the window – this red marker reminds us of the scarlet red mark on the doors of the Israelites during the Passover in Egypt where God spared them from death also  (Ex 12:13,22,23) The blood colored cord was a type and symbol of the red-purple-scarlet blood from Christ as the atoning sacrifice:                                                                                                          (Mt 27:28;   Mk 15:17-20;   John 19:2-5;  Heb 9:19-22)       -Blood on our heads is a vow that accepts responsibility for the death of another, so that because of guilt, the other party could make retribution (Mt 27:22-26)    -They go into the hills to hide for 3 days and then return           (“3 days” is everywhere in the Bible – Job and Jesus)     -Joshua assures them that the Lord has given the whole land into their hands</vt:lpstr>
      <vt:lpstr>PowerPoint Presentation</vt:lpstr>
      <vt:lpstr>THOUGHTS FROM THE EARLY CHURCH FATHERS – The Lord works his miracles among sinners and prostitutes: the prophet Hosea was told to marry a prostitute; Jesus sat down by the well in Samaria and talked to a harlot; a harlot washed Jesus’ feet with her tears,  the church is people who have been called out of prostitution to idols and gods and turned into                                              the virgin bride of the bridegroom Jesus                 (Mt 21:31,32;   Jn 3:29;   Eph 5:25-27;                    Rev 19:7;  21:2,9,17)  </vt:lpstr>
      <vt:lpstr>PowerPoint Presentation</vt:lpstr>
      <vt:lpstr>C. LIFE APPLICATION   1. In what part of the creeds each Sunday do we also confess that the Lord our God, he is God in the heavens above and on the earth beneath?   2. Why is it such a comfort for you and me that God loves and calls sinners and prostitutes to repentance and faith?   3. How can we be like Rahab, when Jesus calls us to be “as wise as serpents but as innocent as doves?” (Mt 10:16)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Nehrenz</dc:creator>
  <cp:lastModifiedBy>David Nehrenz</cp:lastModifiedBy>
  <cp:revision>74</cp:revision>
  <dcterms:created xsi:type="dcterms:W3CDTF">2015-01-29T18:42:59Z</dcterms:created>
  <dcterms:modified xsi:type="dcterms:W3CDTF">2015-02-21T23:45:27Z</dcterms:modified>
</cp:coreProperties>
</file>