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1" r:id="rId8"/>
    <p:sldId id="269" r:id="rId9"/>
    <p:sldId id="270" r:id="rId10"/>
    <p:sldId id="263" r:id="rId11"/>
    <p:sldId id="264" r:id="rId12"/>
    <p:sldId id="273" r:id="rId13"/>
    <p:sldId id="265" r:id="rId14"/>
    <p:sldId id="271" r:id="rId15"/>
    <p:sldId id="262" r:id="rId16"/>
    <p:sldId id="278" r:id="rId17"/>
    <p:sldId id="274" r:id="rId18"/>
    <p:sldId id="279" r:id="rId19"/>
    <p:sldId id="266" r:id="rId20"/>
    <p:sldId id="280" r:id="rId21"/>
    <p:sldId id="284" r:id="rId22"/>
    <p:sldId id="285" r:id="rId23"/>
    <p:sldId id="286" r:id="rId24"/>
    <p:sldId id="287" r:id="rId25"/>
    <p:sldId id="288" r:id="rId26"/>
    <p:sldId id="275" r:id="rId27"/>
    <p:sldId id="283" r:id="rId28"/>
    <p:sldId id="276" r:id="rId29"/>
    <p:sldId id="282" r:id="rId30"/>
    <p:sldId id="277" r:id="rId31"/>
    <p:sldId id="281" r:id="rId32"/>
    <p:sldId id="2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1186" y="43"/>
      </p:cViewPr>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2/11/2015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smtClean="0"/>
              <a:t>2-15-15   </a:t>
            </a:r>
            <a:r>
              <a:rPr lang="en-US" sz="5400" b="1" dirty="0"/>
              <a:t>Lesson:</a:t>
            </a:r>
            <a:r>
              <a:rPr lang="en-US" sz="5400" dirty="0"/>
              <a:t> </a:t>
            </a:r>
            <a:r>
              <a:rPr lang="en-US" sz="5400" dirty="0"/>
              <a:t>3</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001"/>
          <p:cNvPicPr>
            <a:picLocks noChangeAspect="1" noChangeArrowheads="1"/>
          </p:cNvPicPr>
          <p:nvPr/>
        </p:nvPicPr>
        <p:blipFill>
          <a:blip r:embed="rId2">
            <a:lum contrast="80000"/>
            <a:extLst>
              <a:ext uri="{28A0092B-C50C-407E-A947-70E740481C1C}">
                <a14:useLocalDpi xmlns:a14="http://schemas.microsoft.com/office/drawing/2010/main" val="0"/>
              </a:ext>
            </a:extLst>
          </a:blip>
          <a:srcRect r="2347"/>
          <a:stretch>
            <a:fillRect/>
          </a:stretch>
        </p:blipFill>
        <p:spPr bwMode="auto">
          <a:xfrm>
            <a:off x="435430" y="90261"/>
            <a:ext cx="8382000" cy="653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38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32" y="0"/>
            <a:ext cx="3585936" cy="69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185057"/>
            <a:ext cx="8654143" cy="6520543"/>
          </a:xfrm>
        </p:spPr>
        <p:txBody>
          <a:bodyPr>
            <a:normAutofit/>
          </a:bodyPr>
          <a:lstStyle/>
          <a:p>
            <a:pPr algn="ctr"/>
            <a:r>
              <a:rPr lang="en-US" sz="2800" b="1" dirty="0"/>
              <a:t>1. Getting Israel into the Holy Land, finally fulfills the promise made to Abraham in                                                                   </a:t>
            </a:r>
            <a:br>
              <a:rPr lang="en-US" sz="2800" b="1" dirty="0"/>
            </a:br>
            <a:r>
              <a:rPr lang="en-US" sz="2800" b="1" dirty="0"/>
              <a:t>          (Gen. 15: 1-21; 28:13-15;  Dt. 34:1-4)</a:t>
            </a:r>
            <a:br>
              <a:rPr lang="en-US" sz="2800" b="1" dirty="0"/>
            </a:br>
            <a:r>
              <a:rPr lang="en-US" sz="2800" b="1" dirty="0"/>
              <a:t/>
            </a:r>
            <a:br>
              <a:rPr lang="en-US" sz="2800" b="1" dirty="0"/>
            </a:br>
            <a:r>
              <a:rPr lang="en-US" sz="2800" b="1" dirty="0"/>
              <a:t>2. Moses – Joshua same promise (Dt. 11:24-25)</a:t>
            </a:r>
            <a:br>
              <a:rPr lang="en-US" sz="2800" b="1" dirty="0"/>
            </a:br>
            <a:r>
              <a:rPr lang="en-US" sz="2800" b="1" dirty="0"/>
              <a:t> </a:t>
            </a:r>
            <a:br>
              <a:rPr lang="en-US" sz="2800" b="1" dirty="0"/>
            </a:br>
            <a:r>
              <a:rPr lang="en-US" sz="2800" b="1" dirty="0"/>
              <a:t>3. The Book of the Law to be read out loud and meditated upon </a:t>
            </a:r>
            <a:br>
              <a:rPr lang="en-US" sz="2800" b="1" dirty="0"/>
            </a:br>
            <a:r>
              <a:rPr lang="en-US" sz="2800" b="1" dirty="0"/>
              <a:t>  (Dt. 4:9,10; 6:6,7;  11:19;  30:9-14;  Acts 8:30) </a:t>
            </a:r>
            <a:br>
              <a:rPr lang="en-US" sz="2800" b="1" dirty="0"/>
            </a:br>
            <a:r>
              <a:rPr lang="en-US" sz="2800" b="1" dirty="0"/>
              <a:t/>
            </a:r>
            <a:br>
              <a:rPr lang="en-US" sz="2800" b="1" dirty="0"/>
            </a:br>
            <a:r>
              <a:rPr lang="en-US" sz="2800" b="1" dirty="0"/>
              <a:t>4. Rest – Sabbath – for the land and the people</a:t>
            </a:r>
            <a:br>
              <a:rPr lang="en-US" sz="2800" b="1" dirty="0"/>
            </a:br>
            <a:r>
              <a:rPr lang="en-US" sz="2800" b="1" dirty="0"/>
              <a:t>       (Dt 3:20;  2 Sam 7:1,11;  1 Ki 5:4)  </a:t>
            </a:r>
            <a:br>
              <a:rPr lang="en-US" sz="2800" b="1" dirty="0"/>
            </a:br>
            <a:r>
              <a:rPr lang="en-US" sz="2800" b="1" dirty="0"/>
              <a:t/>
            </a:r>
            <a:br>
              <a:rPr lang="en-US" sz="2800" b="1" dirty="0"/>
            </a:br>
            <a:r>
              <a:rPr lang="en-US" sz="2800" b="1" dirty="0"/>
              <a:t>5. Strong and courageous                                                                </a:t>
            </a:r>
            <a:br>
              <a:rPr lang="en-US" sz="2800" b="1" dirty="0"/>
            </a:br>
            <a:r>
              <a:rPr lang="en-US" sz="2800" b="1" dirty="0"/>
              <a:t>    (Dt 1:21: 31:6;  2 Sam 2:7;  1 Ki 2:2;  Is 41:6;                                  </a:t>
            </a:r>
            <a:br>
              <a:rPr lang="en-US" sz="2800" b="1" dirty="0"/>
            </a:br>
            <a:r>
              <a:rPr lang="en-US" sz="2800" b="1" dirty="0"/>
              <a:t>        Joel 3:9-10;     </a:t>
            </a:r>
            <a:r>
              <a:rPr lang="en-US" sz="2800" b="1" dirty="0" err="1"/>
              <a:t>Jdg</a:t>
            </a:r>
            <a:r>
              <a:rPr lang="en-US" sz="2800" b="1" dirty="0"/>
              <a:t> 5:21;    </a:t>
            </a:r>
            <a:r>
              <a:rPr lang="en-US" sz="2800" b="1" dirty="0" err="1"/>
              <a:t>Jer</a:t>
            </a:r>
            <a:r>
              <a:rPr lang="en-US" sz="2800" b="1" dirty="0"/>
              <a:t> 3:18;  7:7; )</a:t>
            </a:r>
            <a:r>
              <a:rPr lang="en-US" sz="1400" dirty="0"/>
              <a:t/>
            </a:r>
            <a:br>
              <a:rPr lang="en-US" sz="1400" dirty="0"/>
            </a:br>
            <a:endParaRPr lang="en-US" sz="1400" dirty="0"/>
          </a:p>
        </p:txBody>
      </p:sp>
    </p:spTree>
    <p:extLst>
      <p:ext uri="{BB962C8B-B14F-4D97-AF65-F5344CB8AC3E}">
        <p14:creationId xmlns:p14="http://schemas.microsoft.com/office/powerpoint/2010/main" val="1656520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97971"/>
            <a:ext cx="8686800" cy="6542315"/>
          </a:xfrm>
        </p:spPr>
        <p:txBody>
          <a:bodyPr>
            <a:normAutofit fontScale="90000"/>
          </a:bodyPr>
          <a:lstStyle/>
          <a:p>
            <a:r>
              <a:rPr lang="en-US" sz="1800" dirty="0" smtClean="0"/>
              <a:t/>
            </a:r>
            <a:br>
              <a:rPr lang="en-US" sz="1800" dirty="0" smtClean="0"/>
            </a:br>
            <a:r>
              <a:rPr lang="en-US" sz="1800" dirty="0" smtClean="0"/>
              <a:t>1</a:t>
            </a:r>
            <a:r>
              <a:rPr lang="en-US" sz="1800" dirty="0"/>
              <a:t>. There were 12 sons/tribes of Jacob/Israel – but Joseph split his inheritance between his sons </a:t>
            </a:r>
            <a:r>
              <a:rPr lang="en-US" sz="1800" dirty="0" smtClean="0"/>
              <a:t>                 </a:t>
            </a:r>
            <a:br>
              <a:rPr lang="en-US" sz="1800" dirty="0" smtClean="0"/>
            </a:br>
            <a:r>
              <a:rPr lang="en-US" sz="1800" dirty="0"/>
              <a:t> </a:t>
            </a:r>
            <a:r>
              <a:rPr lang="en-US" sz="1800" dirty="0" smtClean="0"/>
              <a:t>                                                              Ephraim/Manasseh </a:t>
            </a:r>
            <a:r>
              <a:rPr lang="en-US" sz="1800" dirty="0"/>
              <a:t/>
            </a:r>
            <a:br>
              <a:rPr lang="en-US" sz="1800" dirty="0"/>
            </a:br>
            <a:r>
              <a:rPr lang="en-US" sz="1800" dirty="0"/>
              <a:t> (1)      Levi, the priests were allowed no land, they served in the tabernacle</a:t>
            </a:r>
            <a:br>
              <a:rPr lang="en-US" sz="1800" dirty="0"/>
            </a:br>
            <a:r>
              <a:rPr lang="en-US" sz="1800" dirty="0"/>
              <a:t> (9 ½)  Simeon, Judah, Dan, Benjamin, Ephraim, (½)W. Manasseh, Issachar, Zebulun, Asher, Naphtali - </a:t>
            </a:r>
            <a:r>
              <a:rPr lang="en-US" sz="1800" dirty="0" smtClean="0"/>
              <a:t> </a:t>
            </a:r>
            <a:br>
              <a:rPr lang="en-US" sz="1800" dirty="0" smtClean="0"/>
            </a:br>
            <a:r>
              <a:rPr lang="en-US" sz="1800" dirty="0"/>
              <a:t> </a:t>
            </a:r>
            <a:r>
              <a:rPr lang="en-US" sz="1800" dirty="0" smtClean="0"/>
              <a:t>                    west </a:t>
            </a:r>
            <a:r>
              <a:rPr lang="en-US" sz="1800" dirty="0"/>
              <a:t>of </a:t>
            </a:r>
            <a:r>
              <a:rPr lang="en-US" sz="1800" dirty="0" smtClean="0"/>
              <a:t>the Jordan</a:t>
            </a:r>
            <a:r>
              <a:rPr lang="en-US" sz="1800" dirty="0"/>
              <a:t/>
            </a:r>
            <a:br>
              <a:rPr lang="en-US" sz="1800" dirty="0"/>
            </a:br>
            <a:r>
              <a:rPr lang="en-US" sz="1800" dirty="0"/>
              <a:t> (2 ½)  Reuben, Gad, (½) E. Manasseh – east of </a:t>
            </a:r>
            <a:r>
              <a:rPr lang="en-US" sz="1800" dirty="0" smtClean="0"/>
              <a:t>the Jordan</a:t>
            </a:r>
            <a:r>
              <a:rPr lang="en-US" sz="1800" dirty="0"/>
              <a:t/>
            </a:r>
            <a:br>
              <a:rPr lang="en-US" sz="1800" dirty="0"/>
            </a:br>
            <a:r>
              <a:rPr lang="en-US" sz="1800" dirty="0"/>
              <a:t> </a:t>
            </a:r>
            <a:br>
              <a:rPr lang="en-US" sz="1800" dirty="0"/>
            </a:br>
            <a:r>
              <a:rPr lang="en-US" sz="1800" dirty="0"/>
              <a:t>2. The Messianic promise had to be carried out and God chose the nation Israel through which to do </a:t>
            </a:r>
            <a:r>
              <a:rPr lang="en-US" sz="1800" dirty="0" smtClean="0"/>
              <a:t/>
            </a:r>
            <a:br>
              <a:rPr lang="en-US" sz="1800" dirty="0" smtClean="0"/>
            </a:br>
            <a:r>
              <a:rPr lang="en-US" sz="1800" dirty="0"/>
              <a:t> </a:t>
            </a:r>
            <a:r>
              <a:rPr lang="en-US" sz="1800" dirty="0" smtClean="0"/>
              <a:t>       this</a:t>
            </a:r>
            <a:r>
              <a:rPr lang="en-US" sz="1800" dirty="0"/>
              <a:t>.</a:t>
            </a:r>
            <a:br>
              <a:rPr lang="en-US" sz="1800" dirty="0"/>
            </a:br>
            <a:r>
              <a:rPr lang="en-US" sz="1800" dirty="0"/>
              <a:t>     The line of the Messiah was thus: </a:t>
            </a:r>
            <a:br>
              <a:rPr lang="en-US" sz="1800" dirty="0"/>
            </a:br>
            <a:r>
              <a:rPr lang="en-US" sz="1800" dirty="0"/>
              <a:t>         ADAM – SETH – NOAH – SHEM – ABRAHAM – ISAAC – JACOB – JUDAH - DAVID – SOLOMON - </a:t>
            </a:r>
            <a:r>
              <a:rPr lang="en-US" sz="1800" dirty="0" smtClean="0"/>
              <a:t> </a:t>
            </a:r>
            <a:br>
              <a:rPr lang="en-US" sz="1800" dirty="0" smtClean="0"/>
            </a:br>
            <a:r>
              <a:rPr lang="en-US" sz="1800" dirty="0"/>
              <a:t> </a:t>
            </a:r>
            <a:r>
              <a:rPr lang="en-US" sz="1800" dirty="0" smtClean="0"/>
              <a:t>                                                                     JOSEPH/MARY </a:t>
            </a:r>
            <a:r>
              <a:rPr lang="en-US" sz="1800" dirty="0"/>
              <a:t>- JESUS</a:t>
            </a:r>
            <a:br>
              <a:rPr lang="en-US" sz="1800" dirty="0"/>
            </a:br>
            <a:r>
              <a:rPr lang="en-US" sz="1800" dirty="0"/>
              <a:t> </a:t>
            </a:r>
            <a:br>
              <a:rPr lang="en-US" sz="1800" dirty="0"/>
            </a:br>
            <a:r>
              <a:rPr lang="en-US" sz="1800" dirty="0"/>
              <a:t>3. There were two truths for Joshua and Israel to constantly remember:</a:t>
            </a:r>
            <a:br>
              <a:rPr lang="en-US" sz="1800" dirty="0"/>
            </a:br>
            <a:r>
              <a:rPr lang="en-US" sz="1800" dirty="0" smtClean="0"/>
              <a:t>       </a:t>
            </a:r>
            <a:r>
              <a:rPr lang="en-US" sz="1800" dirty="0" err="1" smtClean="0"/>
              <a:t>i</a:t>
            </a:r>
            <a:r>
              <a:rPr lang="en-US" sz="1800" dirty="0"/>
              <a:t>.  God’s PROMISE, that He will be with them and they will inherit the land, must be BELIEVED</a:t>
            </a:r>
            <a:br>
              <a:rPr lang="en-US" sz="1800" dirty="0"/>
            </a:br>
            <a:r>
              <a:rPr lang="en-US" sz="1800" dirty="0" smtClean="0"/>
              <a:t>       ii</a:t>
            </a:r>
            <a:r>
              <a:rPr lang="en-US" sz="1800" dirty="0"/>
              <a:t>. God’s written LAW, given by the Lord through the 5 Books of Moses, must be OBEYED</a:t>
            </a:r>
            <a:br>
              <a:rPr lang="en-US" sz="1800" dirty="0"/>
            </a:br>
            <a:r>
              <a:rPr lang="en-US" sz="1800" dirty="0"/>
              <a:t> </a:t>
            </a:r>
            <a:br>
              <a:rPr lang="en-US" sz="1800" dirty="0"/>
            </a:br>
            <a:r>
              <a:rPr lang="en-US" sz="1800" dirty="0"/>
              <a:t>4. The destruction to come of the lands and people of the pagan world may seem barbaric to modern sensibilities. But God is intent on clearing out and cleaning up the land. He is ridding it of the idolatrous, filthy and horrific religions of the Canaanites which featured gross immorality, child-sacrifice, prostitution and wickedness – God is the Righteous Judge.</a:t>
            </a:r>
            <a:br>
              <a:rPr lang="en-US" sz="1800" dirty="0"/>
            </a:br>
            <a:r>
              <a:rPr lang="en-US" sz="1800" dirty="0"/>
              <a:t> </a:t>
            </a:r>
            <a:br>
              <a:rPr lang="en-US" sz="1800" dirty="0"/>
            </a:br>
            <a:r>
              <a:rPr lang="en-US" sz="1800" dirty="0"/>
              <a:t>5. The concept of the “means of grace” has always been in the Bible. Through the words and covenants given to real </a:t>
            </a:r>
            <a:r>
              <a:rPr lang="en-US" sz="1800" dirty="0" smtClean="0"/>
              <a:t>people </a:t>
            </a:r>
            <a:r>
              <a:rPr lang="en-US" sz="1800" dirty="0"/>
              <a:t>like Abraham and Moses  and Joshua– God is working – so when we listen to them we are listening to God. </a:t>
            </a:r>
            <a:r>
              <a:rPr lang="en-US" dirty="0"/>
              <a:t/>
            </a:r>
            <a:br>
              <a:rPr lang="en-US" dirty="0"/>
            </a:br>
            <a:endParaRPr lang="en-US" dirty="0"/>
          </a:p>
        </p:txBody>
      </p:sp>
    </p:spTree>
    <p:extLst>
      <p:ext uri="{BB962C8B-B14F-4D97-AF65-F5344CB8AC3E}">
        <p14:creationId xmlns:p14="http://schemas.microsoft.com/office/powerpoint/2010/main" val="96462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media1.shmoop.com/images/bible/deuteronomy/joshua-promised-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92" y="679904"/>
            <a:ext cx="8836016" cy="493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3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7" y="108856"/>
            <a:ext cx="8763000" cy="6520543"/>
          </a:xfrm>
        </p:spPr>
        <p:txBody>
          <a:bodyPr>
            <a:normAutofit fontScale="90000"/>
          </a:bodyPr>
          <a:lstStyle/>
          <a:p>
            <a:r>
              <a:rPr lang="en-US" sz="1600" b="1" u="sng" dirty="0" smtClean="0"/>
              <a:t/>
            </a:r>
            <a:br>
              <a:rPr lang="en-US" sz="1600" b="1" u="sng" dirty="0" smtClean="0"/>
            </a:br>
            <a:r>
              <a:rPr lang="en-US" sz="1600" b="1" u="sng" dirty="0"/>
              <a:t/>
            </a:r>
            <a:br>
              <a:rPr lang="en-US" sz="1600" b="1" u="sng" dirty="0"/>
            </a:br>
            <a:r>
              <a:rPr lang="en-US" sz="1600" b="1" u="sng" dirty="0"/>
              <a:t>A</a:t>
            </a:r>
            <a:r>
              <a:rPr lang="en-US" sz="1600" b="1" u="sng" dirty="0" smtClean="0"/>
              <a:t>. </a:t>
            </a:r>
            <a:r>
              <a:rPr lang="en-US" sz="1600" b="1" u="sng" dirty="0"/>
              <a:t>TEXT</a:t>
            </a:r>
            <a:r>
              <a:rPr lang="en-US" sz="1600" dirty="0"/>
              <a:t/>
            </a:r>
            <a:br>
              <a:rPr lang="en-US" sz="1600" dirty="0"/>
            </a:br>
            <a:r>
              <a:rPr lang="en-US" sz="1600" dirty="0"/>
              <a:t>(Joshua 1:1-18)  After the death of </a:t>
            </a:r>
            <a:r>
              <a:rPr lang="en-US" sz="1600" u="sng" dirty="0"/>
              <a:t>Moses the servant of</a:t>
            </a:r>
            <a:r>
              <a:rPr lang="en-US" sz="1600" dirty="0"/>
              <a:t> </a:t>
            </a:r>
            <a:r>
              <a:rPr lang="en-US" sz="1600" b="1" dirty="0"/>
              <a:t>the Lord,</a:t>
            </a:r>
            <a:r>
              <a:rPr lang="en-US" sz="1600" dirty="0"/>
              <a:t> </a:t>
            </a:r>
            <a:r>
              <a:rPr lang="en-US" sz="1600" b="1" dirty="0"/>
              <a:t>the Lord</a:t>
            </a:r>
            <a:r>
              <a:rPr lang="en-US" sz="1600" dirty="0"/>
              <a:t> said to </a:t>
            </a:r>
            <a:r>
              <a:rPr lang="en-US" sz="1600" u="sng" dirty="0"/>
              <a:t>Joshua the son of Nun, Moses' assistant</a:t>
            </a:r>
            <a:r>
              <a:rPr lang="en-US" sz="1600" dirty="0"/>
              <a:t>, (2) "</a:t>
            </a:r>
            <a:r>
              <a:rPr lang="en-US" sz="1600" u="sng" dirty="0"/>
              <a:t>Moses my servant</a:t>
            </a:r>
            <a:r>
              <a:rPr lang="en-US" sz="1600" dirty="0"/>
              <a:t> is dead. Now therefore arise, go over this Jordan, </a:t>
            </a:r>
            <a:r>
              <a:rPr lang="en-US" sz="1600" u="sng" dirty="0"/>
              <a:t>you and all this people</a:t>
            </a:r>
            <a:r>
              <a:rPr lang="en-US" sz="1600" dirty="0"/>
              <a:t>, into the land that I am giving to </a:t>
            </a:r>
            <a:r>
              <a:rPr lang="en-US" sz="1600" u="sng" dirty="0"/>
              <a:t>them, to the people of Israel</a:t>
            </a:r>
            <a:r>
              <a:rPr lang="en-US" sz="1600" dirty="0"/>
              <a:t>. (3) Every place that the sole of your foot will tread upon </a:t>
            </a:r>
            <a:r>
              <a:rPr lang="en-US" sz="1600" b="1" dirty="0"/>
              <a:t>I have given</a:t>
            </a:r>
            <a:r>
              <a:rPr lang="en-US" sz="1600" dirty="0"/>
              <a:t> to you, just as </a:t>
            </a:r>
            <a:r>
              <a:rPr lang="en-US" sz="1600" b="1" dirty="0"/>
              <a:t>I promised </a:t>
            </a:r>
            <a:r>
              <a:rPr lang="en-US" sz="1600" dirty="0"/>
              <a:t>to</a:t>
            </a:r>
            <a:r>
              <a:rPr lang="en-US" sz="1600" u="sng" dirty="0"/>
              <a:t> Moses. </a:t>
            </a:r>
            <a:r>
              <a:rPr lang="en-US" sz="1600" dirty="0"/>
              <a:t>(4) From the wilderness and this Lebanon as far as the great river, the river Euphrates, all the land of the Hittites to the Great Sea toward the going down of the sun shall be your territory. (5) </a:t>
            </a:r>
            <a:r>
              <a:rPr lang="en-US" sz="1600" u="sng" dirty="0"/>
              <a:t>No man</a:t>
            </a:r>
            <a:r>
              <a:rPr lang="en-US" sz="1600" dirty="0"/>
              <a:t> shall be able to stand before you</a:t>
            </a:r>
            <a:r>
              <a:rPr lang="en-US" sz="1600" u="sng" dirty="0"/>
              <a:t> all the days of your life</a:t>
            </a:r>
            <a:r>
              <a:rPr lang="en-US" sz="1600" dirty="0"/>
              <a:t>. Just as </a:t>
            </a:r>
            <a:r>
              <a:rPr lang="en-US" sz="1600" b="1" dirty="0"/>
              <a:t>I was</a:t>
            </a:r>
            <a:r>
              <a:rPr lang="en-US" sz="1600" dirty="0"/>
              <a:t> </a:t>
            </a:r>
            <a:r>
              <a:rPr lang="en-US" sz="1600" u="sng" dirty="0"/>
              <a:t>with Moses,</a:t>
            </a:r>
            <a:r>
              <a:rPr lang="en-US" sz="1600" dirty="0"/>
              <a:t> so </a:t>
            </a:r>
            <a:r>
              <a:rPr lang="en-US" sz="1600" b="1" dirty="0"/>
              <a:t>I will be</a:t>
            </a:r>
            <a:r>
              <a:rPr lang="en-US" sz="1600" dirty="0"/>
              <a:t> </a:t>
            </a:r>
            <a:r>
              <a:rPr lang="en-US" sz="1600" u="sng" dirty="0"/>
              <a:t>with you</a:t>
            </a:r>
            <a:r>
              <a:rPr lang="en-US" sz="1600" b="1" u="sng" dirty="0"/>
              <a:t>.</a:t>
            </a:r>
            <a:r>
              <a:rPr lang="en-US" sz="1600" b="1" dirty="0"/>
              <a:t> I will not leave you or forsake you.</a:t>
            </a:r>
            <a:r>
              <a:rPr lang="en-US" sz="1600" dirty="0"/>
              <a:t> </a:t>
            </a:r>
            <a:r>
              <a:rPr lang="en-US" sz="1600" dirty="0" smtClean="0"/>
              <a:t/>
            </a:r>
            <a:br>
              <a:rPr lang="en-US" sz="1600" dirty="0" smtClean="0"/>
            </a:br>
            <a:r>
              <a:rPr lang="en-US" sz="1600" dirty="0" smtClean="0"/>
              <a:t/>
            </a:r>
            <a:br>
              <a:rPr lang="en-US" sz="1600" dirty="0" smtClean="0"/>
            </a:br>
            <a:r>
              <a:rPr lang="en-US" sz="1600" dirty="0" smtClean="0"/>
              <a:t>(</a:t>
            </a:r>
            <a:r>
              <a:rPr lang="en-US" sz="1600" dirty="0"/>
              <a:t>6) </a:t>
            </a:r>
            <a:r>
              <a:rPr lang="en-US" sz="1600" u="sng" dirty="0"/>
              <a:t>Be strong and courageous,</a:t>
            </a:r>
            <a:r>
              <a:rPr lang="en-US" sz="1600" dirty="0"/>
              <a:t> for </a:t>
            </a:r>
            <a:r>
              <a:rPr lang="en-US" sz="1600" u="sng" dirty="0"/>
              <a:t>you </a:t>
            </a:r>
            <a:r>
              <a:rPr lang="en-US" sz="1600" dirty="0"/>
              <a:t>shall cause this people to inherit the land that</a:t>
            </a:r>
            <a:r>
              <a:rPr lang="en-US" sz="1600" b="1" dirty="0"/>
              <a:t> I swore </a:t>
            </a:r>
            <a:r>
              <a:rPr lang="en-US" sz="1600" dirty="0"/>
              <a:t>to </a:t>
            </a:r>
            <a:r>
              <a:rPr lang="en-US" sz="1600" u="sng" dirty="0"/>
              <a:t>their fathers</a:t>
            </a:r>
            <a:r>
              <a:rPr lang="en-US" sz="1600" dirty="0"/>
              <a:t> to give them. (7) Only </a:t>
            </a:r>
            <a:r>
              <a:rPr lang="en-US" sz="1600" u="sng" dirty="0"/>
              <a:t>be strong and very courageous</a:t>
            </a:r>
            <a:r>
              <a:rPr lang="en-US" sz="1600" dirty="0"/>
              <a:t>, being careful to do according to all </a:t>
            </a:r>
            <a:r>
              <a:rPr lang="en-US" sz="1600" u="sng" dirty="0"/>
              <a:t>the law that Moses my servant </a:t>
            </a:r>
            <a:r>
              <a:rPr lang="en-US" sz="1600" dirty="0"/>
              <a:t>commanded </a:t>
            </a:r>
            <a:r>
              <a:rPr lang="en-US" sz="1600" u="sng" dirty="0"/>
              <a:t>you</a:t>
            </a:r>
            <a:r>
              <a:rPr lang="en-US" sz="1600" dirty="0"/>
              <a:t>. Do not turn from it to the right hand or to the left, that</a:t>
            </a:r>
            <a:r>
              <a:rPr lang="en-US" sz="1600" u="sng" dirty="0"/>
              <a:t> you</a:t>
            </a:r>
            <a:r>
              <a:rPr lang="en-US" sz="1600" dirty="0"/>
              <a:t> may have good success wherever you go. (8) </a:t>
            </a:r>
            <a:r>
              <a:rPr lang="en-US" sz="1600" b="1" dirty="0"/>
              <a:t>This Book of the Law</a:t>
            </a:r>
            <a:r>
              <a:rPr lang="en-US" sz="1600" dirty="0"/>
              <a:t> shall not depart from </a:t>
            </a:r>
            <a:r>
              <a:rPr lang="en-US" sz="1600" u="sng" dirty="0"/>
              <a:t>your mouth,</a:t>
            </a:r>
            <a:r>
              <a:rPr lang="en-US" sz="1600" dirty="0"/>
              <a:t> but </a:t>
            </a:r>
            <a:r>
              <a:rPr lang="en-US" sz="1600" u="sng" dirty="0"/>
              <a:t>you </a:t>
            </a:r>
            <a:r>
              <a:rPr lang="en-US" sz="1600" dirty="0"/>
              <a:t>shall meditate on it day and night, so that </a:t>
            </a:r>
            <a:r>
              <a:rPr lang="en-US" sz="1600" u="sng" dirty="0"/>
              <a:t>you</a:t>
            </a:r>
            <a:r>
              <a:rPr lang="en-US" sz="1600" dirty="0"/>
              <a:t> may be careful to do according to all that is written in it. For then </a:t>
            </a:r>
            <a:r>
              <a:rPr lang="en-US" sz="1600" u="sng" dirty="0"/>
              <a:t>you will make your way</a:t>
            </a:r>
            <a:r>
              <a:rPr lang="en-US" sz="1600" dirty="0"/>
              <a:t> prosperous, and then you will have good success. (9) </a:t>
            </a:r>
            <a:r>
              <a:rPr lang="en-US" sz="1600" b="1" dirty="0"/>
              <a:t>Have I not commanded you</a:t>
            </a:r>
            <a:r>
              <a:rPr lang="en-US" sz="1600" dirty="0"/>
              <a:t>? </a:t>
            </a:r>
            <a:r>
              <a:rPr lang="en-US" sz="1600" u="sng" dirty="0"/>
              <a:t>Be strong and courageous.</a:t>
            </a:r>
            <a:r>
              <a:rPr lang="en-US" sz="1600" dirty="0"/>
              <a:t> Do not be frightened, and do not be dismayed, for</a:t>
            </a:r>
            <a:r>
              <a:rPr lang="en-US" sz="1600" b="1" dirty="0"/>
              <a:t> the Lord your God is with you wherever you go." </a:t>
            </a:r>
            <a:r>
              <a:rPr lang="en-US" sz="1600" b="1" dirty="0" smtClean="0"/>
              <a:t/>
            </a:r>
            <a:br>
              <a:rPr lang="en-US" sz="1600" b="1" dirty="0" smtClean="0"/>
            </a:br>
            <a:r>
              <a:rPr lang="en-US" sz="1600" b="1" dirty="0" smtClean="0"/>
              <a:t/>
            </a:r>
            <a:br>
              <a:rPr lang="en-US" sz="1600" b="1" dirty="0" smtClean="0"/>
            </a:br>
            <a:r>
              <a:rPr lang="en-US" sz="1600" dirty="0" smtClean="0"/>
              <a:t>(</a:t>
            </a:r>
            <a:r>
              <a:rPr lang="en-US" sz="1600" dirty="0"/>
              <a:t>10) And</a:t>
            </a:r>
            <a:r>
              <a:rPr lang="en-US" sz="1600" u="sng" dirty="0"/>
              <a:t> Joshua</a:t>
            </a:r>
            <a:r>
              <a:rPr lang="en-US" sz="1600" dirty="0"/>
              <a:t> commanded </a:t>
            </a:r>
            <a:r>
              <a:rPr lang="en-US" sz="1600" u="sng" dirty="0"/>
              <a:t>the officers of the people, </a:t>
            </a:r>
            <a:r>
              <a:rPr lang="en-US" sz="1600" dirty="0"/>
              <a:t>(11) "Pass through the midst of the camp and command </a:t>
            </a:r>
            <a:r>
              <a:rPr lang="en-US" sz="1600" u="sng" dirty="0"/>
              <a:t>the people,</a:t>
            </a:r>
            <a:r>
              <a:rPr lang="en-US" sz="1600" dirty="0"/>
              <a:t> 'Prepare your provisions, for within three days you are to pass over this Jordan to go in to take possession of the land that </a:t>
            </a:r>
            <a:r>
              <a:rPr lang="en-US" sz="1600" b="1" dirty="0"/>
              <a:t>the Lord your God is giving</a:t>
            </a:r>
            <a:r>
              <a:rPr lang="en-US" sz="1600" u="sng" dirty="0"/>
              <a:t> you</a:t>
            </a:r>
            <a:r>
              <a:rPr lang="en-US" sz="1600" dirty="0"/>
              <a:t> to possess.'" (12) And to the </a:t>
            </a:r>
            <a:r>
              <a:rPr lang="en-US" sz="1600" u="sng" dirty="0" err="1"/>
              <a:t>Reubenites</a:t>
            </a:r>
            <a:r>
              <a:rPr lang="en-US" sz="1600" u="sng" dirty="0"/>
              <a:t>, the </a:t>
            </a:r>
            <a:r>
              <a:rPr lang="en-US" sz="1600" u="sng" dirty="0" err="1"/>
              <a:t>Gadites</a:t>
            </a:r>
            <a:r>
              <a:rPr lang="en-US" sz="1600" u="sng" dirty="0"/>
              <a:t>, and the half-tribe of Manasseh Joshua</a:t>
            </a:r>
            <a:r>
              <a:rPr lang="en-US" sz="1600" dirty="0"/>
              <a:t> said</a:t>
            </a:r>
            <a:r>
              <a:rPr lang="en-US" sz="1600" dirty="0" smtClean="0"/>
              <a:t>,</a:t>
            </a:r>
            <a:br>
              <a:rPr lang="en-US" sz="1600" dirty="0" smtClean="0"/>
            </a:br>
            <a:r>
              <a:rPr lang="en-US" sz="1600" dirty="0" smtClean="0"/>
              <a:t/>
            </a:r>
            <a:br>
              <a:rPr lang="en-US" sz="1600" dirty="0" smtClean="0"/>
            </a:br>
            <a:r>
              <a:rPr lang="en-US" sz="1600" dirty="0" smtClean="0"/>
              <a:t> </a:t>
            </a:r>
            <a:r>
              <a:rPr lang="en-US" sz="1600" dirty="0"/>
              <a:t>(13) "Remember </a:t>
            </a:r>
            <a:r>
              <a:rPr lang="en-US" sz="1600" u="sng" dirty="0"/>
              <a:t>the word that Moses the servant</a:t>
            </a:r>
            <a:r>
              <a:rPr lang="en-US" sz="1600" dirty="0"/>
              <a:t> of </a:t>
            </a:r>
            <a:r>
              <a:rPr lang="en-US" sz="1600" b="1" dirty="0"/>
              <a:t>the Lord</a:t>
            </a:r>
            <a:r>
              <a:rPr lang="en-US" sz="1600" dirty="0"/>
              <a:t> commanded you, saying, </a:t>
            </a:r>
            <a:r>
              <a:rPr lang="en-US" sz="1600" b="1" dirty="0"/>
              <a:t>'The Lord your God is providing you</a:t>
            </a:r>
            <a:r>
              <a:rPr lang="en-US" sz="1600" dirty="0"/>
              <a:t> a place of rest and will give you this land.' (14) </a:t>
            </a:r>
            <a:r>
              <a:rPr lang="en-US" sz="1600" u="sng" dirty="0"/>
              <a:t>Your wives, your little ones,</a:t>
            </a:r>
            <a:r>
              <a:rPr lang="en-US" sz="1600" dirty="0"/>
              <a:t> and your livestock shall remain in the land that </a:t>
            </a:r>
            <a:r>
              <a:rPr lang="en-US" sz="1600" u="sng" dirty="0"/>
              <a:t>Moses</a:t>
            </a:r>
            <a:r>
              <a:rPr lang="en-US" sz="1600" dirty="0"/>
              <a:t> gave you beyond the Jordan, but all </a:t>
            </a:r>
            <a:r>
              <a:rPr lang="en-US" sz="1600" u="sng" dirty="0"/>
              <a:t>the men of valor</a:t>
            </a:r>
            <a:r>
              <a:rPr lang="en-US" sz="1600" dirty="0"/>
              <a:t> among you shall pass over armed before </a:t>
            </a:r>
            <a:r>
              <a:rPr lang="en-US" sz="1600" u="sng" dirty="0"/>
              <a:t>your brothers</a:t>
            </a:r>
            <a:r>
              <a:rPr lang="en-US" sz="1600" dirty="0"/>
              <a:t> and shall help</a:t>
            </a:r>
            <a:r>
              <a:rPr lang="en-US" sz="1600" u="sng" dirty="0"/>
              <a:t> them</a:t>
            </a:r>
            <a:r>
              <a:rPr lang="en-US" sz="1600" dirty="0"/>
              <a:t>, (15) until </a:t>
            </a:r>
            <a:r>
              <a:rPr lang="en-US" sz="1600" b="1" dirty="0"/>
              <a:t>the Lord</a:t>
            </a:r>
            <a:r>
              <a:rPr lang="en-US" sz="1600" dirty="0"/>
              <a:t> gives rest to </a:t>
            </a:r>
            <a:r>
              <a:rPr lang="en-US" sz="1600" u="sng" dirty="0"/>
              <a:t>your brothers</a:t>
            </a:r>
            <a:r>
              <a:rPr lang="en-US" sz="1600" dirty="0"/>
              <a:t> as </a:t>
            </a:r>
            <a:r>
              <a:rPr lang="en-US" sz="1600" b="1" dirty="0"/>
              <a:t>he has</a:t>
            </a:r>
            <a:r>
              <a:rPr lang="en-US" sz="1600" dirty="0"/>
              <a:t> to </a:t>
            </a:r>
            <a:r>
              <a:rPr lang="en-US" sz="1600" u="sng" dirty="0"/>
              <a:t>you,</a:t>
            </a:r>
            <a:r>
              <a:rPr lang="en-US" sz="1600" dirty="0"/>
              <a:t> and </a:t>
            </a:r>
            <a:r>
              <a:rPr lang="en-US" sz="1600" u="sng" dirty="0"/>
              <a:t>they </a:t>
            </a:r>
            <a:r>
              <a:rPr lang="en-US" sz="1600" dirty="0"/>
              <a:t>also take possession of the land that </a:t>
            </a:r>
            <a:r>
              <a:rPr lang="en-US" sz="1600" b="1" dirty="0"/>
              <a:t>the Lord your God is giving</a:t>
            </a:r>
            <a:r>
              <a:rPr lang="en-US" sz="1600" u="sng" dirty="0"/>
              <a:t> them</a:t>
            </a:r>
            <a:r>
              <a:rPr lang="en-US" sz="1600" dirty="0"/>
              <a:t>. Then you shall return to the land of your possession and shall possess it, the land that </a:t>
            </a:r>
            <a:r>
              <a:rPr lang="en-US" sz="1600" u="sng" dirty="0"/>
              <a:t>Moses the servant of</a:t>
            </a:r>
            <a:r>
              <a:rPr lang="en-US" sz="1600" dirty="0"/>
              <a:t> the Lord gave you beyond the Jordan toward the sunrise</a:t>
            </a:r>
            <a:r>
              <a:rPr lang="en-US" sz="1600" dirty="0" smtClean="0"/>
              <a:t>.“</a:t>
            </a:r>
            <a:br>
              <a:rPr lang="en-US" sz="1600" dirty="0" smtClean="0"/>
            </a:br>
            <a:r>
              <a:rPr lang="en-US" sz="1600" dirty="0" smtClean="0"/>
              <a:t/>
            </a:r>
            <a:br>
              <a:rPr lang="en-US" sz="1600" dirty="0" smtClean="0"/>
            </a:br>
            <a:r>
              <a:rPr lang="en-US" sz="1600" dirty="0" smtClean="0"/>
              <a:t> </a:t>
            </a:r>
            <a:r>
              <a:rPr lang="en-US" sz="1600" dirty="0"/>
              <a:t>(16) And </a:t>
            </a:r>
            <a:r>
              <a:rPr lang="en-US" sz="1600" u="sng" dirty="0"/>
              <a:t>they</a:t>
            </a:r>
            <a:r>
              <a:rPr lang="en-US" sz="1600" dirty="0"/>
              <a:t> answered </a:t>
            </a:r>
            <a:r>
              <a:rPr lang="en-US" sz="1600" u="sng" dirty="0"/>
              <a:t>Joshua,</a:t>
            </a:r>
            <a:r>
              <a:rPr lang="en-US" sz="1600" dirty="0"/>
              <a:t> "All that </a:t>
            </a:r>
            <a:r>
              <a:rPr lang="en-US" sz="1600" u="sng" dirty="0"/>
              <a:t>you</a:t>
            </a:r>
            <a:r>
              <a:rPr lang="en-US" sz="1600" dirty="0"/>
              <a:t> have commanded us</a:t>
            </a:r>
            <a:r>
              <a:rPr lang="en-US" sz="1600" u="sng" dirty="0"/>
              <a:t> we</a:t>
            </a:r>
            <a:r>
              <a:rPr lang="en-US" sz="1600" dirty="0"/>
              <a:t> will do, and wherever </a:t>
            </a:r>
            <a:r>
              <a:rPr lang="en-US" sz="1600" u="sng" dirty="0"/>
              <a:t>you</a:t>
            </a:r>
            <a:r>
              <a:rPr lang="en-US" sz="1600" dirty="0"/>
              <a:t> send us </a:t>
            </a:r>
            <a:r>
              <a:rPr lang="en-US" sz="1600" u="sng" dirty="0"/>
              <a:t>we </a:t>
            </a:r>
            <a:r>
              <a:rPr lang="en-US" sz="1600" dirty="0"/>
              <a:t>will go. (17) Just as we obeyed </a:t>
            </a:r>
            <a:r>
              <a:rPr lang="en-US" sz="1600" u="sng" dirty="0"/>
              <a:t>Moses </a:t>
            </a:r>
            <a:r>
              <a:rPr lang="en-US" sz="1600" dirty="0"/>
              <a:t>in all things, so </a:t>
            </a:r>
            <a:r>
              <a:rPr lang="en-US" sz="1600" u="sng" dirty="0"/>
              <a:t>we </a:t>
            </a:r>
            <a:r>
              <a:rPr lang="en-US" sz="1600" dirty="0"/>
              <a:t>will obey </a:t>
            </a:r>
            <a:r>
              <a:rPr lang="en-US" sz="1600" u="sng" dirty="0"/>
              <a:t>you.</a:t>
            </a:r>
            <a:r>
              <a:rPr lang="en-US" sz="1600" dirty="0"/>
              <a:t> Only </a:t>
            </a:r>
            <a:r>
              <a:rPr lang="en-US" sz="1600" b="1" dirty="0"/>
              <a:t>may the Lord your God be with</a:t>
            </a:r>
            <a:r>
              <a:rPr lang="en-US" sz="1600" dirty="0"/>
              <a:t> </a:t>
            </a:r>
            <a:r>
              <a:rPr lang="en-US" sz="1600" u="sng" dirty="0"/>
              <a:t>you,</a:t>
            </a:r>
            <a:r>
              <a:rPr lang="en-US" sz="1600" dirty="0"/>
              <a:t> as </a:t>
            </a:r>
            <a:r>
              <a:rPr lang="en-US" sz="1600" b="1" dirty="0"/>
              <a:t>he was with </a:t>
            </a:r>
            <a:r>
              <a:rPr lang="en-US" sz="1600" u="sng" dirty="0"/>
              <a:t>Moses!</a:t>
            </a:r>
            <a:r>
              <a:rPr lang="en-US" sz="1600" dirty="0"/>
              <a:t> (18)</a:t>
            </a:r>
            <a:r>
              <a:rPr lang="en-US" sz="1600" u="sng" dirty="0"/>
              <a:t> Whoever</a:t>
            </a:r>
            <a:r>
              <a:rPr lang="en-US" sz="1600" dirty="0"/>
              <a:t> rebels </a:t>
            </a:r>
            <a:r>
              <a:rPr lang="en-US" sz="1600" u="sng" dirty="0"/>
              <a:t>against your commandment</a:t>
            </a:r>
            <a:r>
              <a:rPr lang="en-US" sz="1600" dirty="0"/>
              <a:t> and disobeys </a:t>
            </a:r>
            <a:r>
              <a:rPr lang="en-US" sz="1600" u="sng" dirty="0"/>
              <a:t>your words,</a:t>
            </a:r>
            <a:r>
              <a:rPr lang="en-US" sz="1600" dirty="0"/>
              <a:t> whatever</a:t>
            </a:r>
            <a:r>
              <a:rPr lang="en-US" sz="1600" u="sng" dirty="0"/>
              <a:t> you</a:t>
            </a:r>
            <a:r>
              <a:rPr lang="en-US" sz="1600" dirty="0"/>
              <a:t> command </a:t>
            </a:r>
            <a:r>
              <a:rPr lang="en-US" sz="1600" u="sng" dirty="0"/>
              <a:t>him,</a:t>
            </a:r>
            <a:r>
              <a:rPr lang="en-US" sz="1600" dirty="0"/>
              <a:t> shall be put to death. Only </a:t>
            </a:r>
            <a:r>
              <a:rPr lang="en-US" sz="1600" u="sng" dirty="0"/>
              <a:t>be strong and courageous."</a:t>
            </a:r>
            <a:r>
              <a:rPr lang="en-US" dirty="0"/>
              <a:t/>
            </a:r>
            <a:br>
              <a:rPr lang="en-US" dirty="0"/>
            </a:br>
            <a:endParaRPr lang="en-US" dirty="0"/>
          </a:p>
        </p:txBody>
      </p:sp>
    </p:spTree>
    <p:extLst>
      <p:ext uri="{BB962C8B-B14F-4D97-AF65-F5344CB8AC3E}">
        <p14:creationId xmlns:p14="http://schemas.microsoft.com/office/powerpoint/2010/main" val="1955858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8/8b/Book_of_Joshua_Chapter_24-9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8" y="215219"/>
            <a:ext cx="8712633" cy="645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30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65126"/>
            <a:ext cx="8512629" cy="6057445"/>
          </a:xfrm>
        </p:spPr>
        <p:txBody>
          <a:bodyPr>
            <a:normAutofit fontScale="90000"/>
          </a:bodyPr>
          <a:lstStyle/>
          <a:p>
            <a:pPr algn="ctr"/>
            <a:r>
              <a:rPr lang="en-US" sz="4000" b="1" u="sng" dirty="0" smtClean="0"/>
              <a:t>B. STUDY NOTES</a:t>
            </a:r>
            <a:r>
              <a:rPr lang="en-US" sz="3200" b="1" dirty="0" smtClean="0"/>
              <a:t/>
            </a:r>
            <a:br>
              <a:rPr lang="en-US" sz="3200" b="1" dirty="0" smtClean="0"/>
            </a:br>
            <a:r>
              <a:rPr lang="en-US" sz="3200" b="1" u="sng" dirty="0" smtClean="0"/>
              <a:t>1. </a:t>
            </a:r>
            <a:r>
              <a:rPr lang="en-US" sz="3200" b="1" u="sng" dirty="0"/>
              <a:t>Rest – Sabbath – for the land and the people</a:t>
            </a:r>
            <a:r>
              <a:rPr lang="en-US" sz="3200" dirty="0"/>
              <a:t/>
            </a:r>
            <a:br>
              <a:rPr lang="en-US" sz="3200" dirty="0"/>
            </a:br>
            <a:r>
              <a:rPr lang="en-US" sz="3200" dirty="0"/>
              <a:t>       Dt 3:18-20  </a:t>
            </a:r>
            <a:br>
              <a:rPr lang="en-US" sz="3200" dirty="0"/>
            </a:br>
            <a:r>
              <a:rPr lang="en-US" sz="3200" dirty="0"/>
              <a:t>       2 Sam 7:1,11 </a:t>
            </a:r>
            <a:br>
              <a:rPr lang="en-US" sz="3200" dirty="0"/>
            </a:br>
            <a:r>
              <a:rPr lang="en-US" sz="3200" dirty="0"/>
              <a:t>       1 Ki 5:4</a:t>
            </a:r>
            <a:br>
              <a:rPr lang="en-US" sz="3200" dirty="0"/>
            </a:br>
            <a:r>
              <a:rPr lang="en-US" sz="3200" dirty="0"/>
              <a:t>       Hebrews 4:1-11 </a:t>
            </a:r>
            <a:r>
              <a:rPr lang="en-US" sz="3200" dirty="0" smtClean="0"/>
              <a:t/>
            </a:r>
            <a:br>
              <a:rPr lang="en-US" sz="3200" dirty="0" smtClean="0"/>
            </a:br>
            <a:r>
              <a:rPr lang="en-US" sz="3200" dirty="0"/>
              <a:t/>
            </a:r>
            <a:br>
              <a:rPr lang="en-US" sz="3200" dirty="0"/>
            </a:br>
            <a:r>
              <a:rPr lang="en-US" sz="3200" b="1" u="sng" dirty="0"/>
              <a:t>2. Strong and courageous                                                                </a:t>
            </a:r>
            <a:r>
              <a:rPr lang="en-US" sz="3200" dirty="0"/>
              <a:t/>
            </a:r>
            <a:br>
              <a:rPr lang="en-US" sz="3200" dirty="0"/>
            </a:br>
            <a:r>
              <a:rPr lang="en-US" sz="3200" dirty="0"/>
              <a:t>     Dt 1:19-25;  31:1-6  </a:t>
            </a:r>
            <a:br>
              <a:rPr lang="en-US" sz="3200" dirty="0"/>
            </a:br>
            <a:r>
              <a:rPr lang="en-US" sz="3200" dirty="0"/>
              <a:t>     2 Sam 2:7 </a:t>
            </a:r>
            <a:br>
              <a:rPr lang="en-US" sz="3200" dirty="0"/>
            </a:br>
            <a:r>
              <a:rPr lang="en-US" sz="3200" dirty="0"/>
              <a:t>     1 Ki 2:2-4 </a:t>
            </a:r>
            <a:br>
              <a:rPr lang="en-US" sz="3200" dirty="0"/>
            </a:br>
            <a:r>
              <a:rPr lang="en-US" sz="3200" dirty="0"/>
              <a:t>     Is 41:6,8-10 </a:t>
            </a:r>
            <a:br>
              <a:rPr lang="en-US" sz="3200" dirty="0"/>
            </a:br>
            <a:r>
              <a:rPr lang="en-US" sz="3200" dirty="0"/>
              <a:t>     2 </a:t>
            </a:r>
            <a:r>
              <a:rPr lang="en-US" sz="3200" dirty="0" err="1"/>
              <a:t>Cor</a:t>
            </a:r>
            <a:r>
              <a:rPr lang="en-US" sz="3200" dirty="0"/>
              <a:t> 5:1-9</a:t>
            </a:r>
            <a:br>
              <a:rPr lang="en-US" sz="3200" dirty="0"/>
            </a:br>
            <a:r>
              <a:rPr lang="en-US" sz="3200" dirty="0"/>
              <a:t>     Philippians 1:17-24                     </a:t>
            </a:r>
            <a:br>
              <a:rPr lang="en-US" sz="3200" dirty="0"/>
            </a:br>
            <a:endParaRPr lang="en-US" sz="3200" dirty="0"/>
          </a:p>
        </p:txBody>
      </p:sp>
    </p:spTree>
    <p:extLst>
      <p:ext uri="{BB962C8B-B14F-4D97-AF65-F5344CB8AC3E}">
        <p14:creationId xmlns:p14="http://schemas.microsoft.com/office/powerpoint/2010/main" val="47003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ndurancechurch.com/wp-content/uploads/2014/01/Joshua-sermon-Day-of-Deliverance-940x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01132"/>
            <a:ext cx="8953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95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55417"/>
          </a:xfrm>
        </p:spPr>
        <p:txBody>
          <a:bodyPr/>
          <a:lstStyle/>
          <a:p>
            <a:r>
              <a:rPr lang="en-US" b="1" u="sng" dirty="0" smtClean="0"/>
              <a:t>          C.  </a:t>
            </a:r>
            <a:r>
              <a:rPr lang="en-US" b="1" u="sng" dirty="0"/>
              <a:t>LIFE </a:t>
            </a:r>
            <a:r>
              <a:rPr lang="en-US" b="1" u="sng" dirty="0" smtClean="0"/>
              <a:t>APPLICATION</a:t>
            </a:r>
            <a:r>
              <a:rPr lang="en-US" dirty="0"/>
              <a:t/>
            </a:r>
            <a:br>
              <a:rPr lang="en-US" dirty="0"/>
            </a:br>
            <a:r>
              <a:rPr lang="en-US" dirty="0"/>
              <a:t>	1. Describe how our lives are filled with doubts in God’s Promise and disobedience of God’s Law.</a:t>
            </a:r>
            <a:br>
              <a:rPr lang="en-US" dirty="0"/>
            </a:br>
            <a:r>
              <a:rPr lang="en-US" dirty="0"/>
              <a:t>	2. How then can we heed God’s exhortation to instead, be strong and courageous?</a:t>
            </a:r>
            <a:br>
              <a:rPr lang="en-US" dirty="0"/>
            </a:br>
            <a:endParaRPr lang="en-US" dirty="0"/>
          </a:p>
        </p:txBody>
      </p:sp>
    </p:spTree>
    <p:extLst>
      <p:ext uri="{BB962C8B-B14F-4D97-AF65-F5344CB8AC3E}">
        <p14:creationId xmlns:p14="http://schemas.microsoft.com/office/powerpoint/2010/main" val="1379201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Ylsu08KhD8E/Uef2ku5lg-I/AAAAAAAAAbE/4nTRgaNBMIk/s1600/cou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0" y="777903"/>
            <a:ext cx="8931881" cy="502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95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MC58qcFp_bo/UlfqLFT1WNI/AAAAAAAAFnM/X5ZcTIy52_U/s1600/Have+i+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34" y="83684"/>
            <a:ext cx="6669766" cy="66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62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O1_43J0yvxwIIzyU8q6vFsA3cFq-OtrKG7EtrYdk_zpLgvP2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732291"/>
            <a:ext cx="7402493" cy="508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89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152r6bf9d8lvk.cloudfront.net/wp-content/uploads/2013/02/BoySuperHero-594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87" y="674914"/>
            <a:ext cx="866459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3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jesuschrististhetruth.com/wp-content/uploads/2013/09/cropped-cross-_-w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124969"/>
            <a:ext cx="8787946" cy="465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19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0" y="2759982"/>
            <a:ext cx="10311985" cy="1889059"/>
          </a:xfrm>
        </p:spPr>
        <p:txBody>
          <a:bodyPr/>
          <a:lstStyle/>
          <a:p>
            <a:endParaRPr lang="en-US" dirty="0"/>
          </a:p>
        </p:txBody>
      </p:sp>
      <p:pic>
        <p:nvPicPr>
          <p:cNvPr id="14338" name="Picture 2" descr="http://i.vimeocdn.com/video/334128974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5" y="200932"/>
            <a:ext cx="8705397" cy="652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79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ife of joshua"/>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45835" y="1113517"/>
            <a:ext cx="8690371" cy="45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10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media-cache-ak0.pinimg.com/236x/f3/7e/e6/f37ee68b0de0180640832886472b70a0.jpg"/>
          <p:cNvPicPr>
            <a:picLocks noChangeAspect="1" noChangeArrowheads="1"/>
          </p:cNvPicPr>
          <p:nvPr/>
        </p:nvPicPr>
        <p:blipFill rotWithShape="1">
          <a:blip r:embed="rId2">
            <a:extLst>
              <a:ext uri="{28A0092B-C50C-407E-A947-70E740481C1C}">
                <a14:useLocalDpi xmlns:a14="http://schemas.microsoft.com/office/drawing/2010/main" val="0"/>
              </a:ext>
            </a:extLst>
          </a:blip>
          <a:srcRect t="4051" b="9731"/>
          <a:stretch/>
        </p:blipFill>
        <p:spPr bwMode="auto">
          <a:xfrm>
            <a:off x="2833460" y="0"/>
            <a:ext cx="3218997" cy="671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68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shua historical setting 1"/>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42660" y="517978"/>
            <a:ext cx="8647154" cy="558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679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nd of Israel at the time of Jos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546" y="41005"/>
            <a:ext cx="4405540" cy="681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1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87" y="163286"/>
            <a:ext cx="8806542" cy="6466114"/>
          </a:xfrm>
        </p:spPr>
        <p:txBody>
          <a:bodyPr>
            <a:normAutofit/>
          </a:bodyPr>
          <a:lstStyle/>
          <a:p>
            <a:pPr algn="ctr"/>
            <a:r>
              <a:rPr lang="en-US" sz="6600" b="1" u="sng" dirty="0" smtClean="0"/>
              <a:t> </a:t>
            </a:r>
            <a:r>
              <a:rPr lang="en-US" sz="6600" b="1" u="sng" dirty="0"/>
              <a:t>THE NAME OF JOSHUA</a:t>
            </a:r>
            <a:r>
              <a:rPr lang="en-US" sz="6600" dirty="0"/>
              <a:t> </a:t>
            </a:r>
            <a:r>
              <a:rPr lang="en-US" sz="6600" dirty="0" smtClean="0"/>
              <a:t/>
            </a:r>
            <a:br>
              <a:rPr lang="en-US" sz="6600" dirty="0" smtClean="0"/>
            </a:br>
            <a:r>
              <a:rPr lang="en-US" sz="6600" dirty="0" smtClean="0"/>
              <a:t>– </a:t>
            </a:r>
            <a:r>
              <a:rPr lang="en-US" sz="6600" dirty="0"/>
              <a:t>the name “</a:t>
            </a:r>
            <a:r>
              <a:rPr lang="en-US" sz="6600" dirty="0" err="1"/>
              <a:t>Yeshua</a:t>
            </a:r>
            <a:r>
              <a:rPr lang="en-US" sz="6600" dirty="0"/>
              <a:t>” = </a:t>
            </a:r>
            <a:r>
              <a:rPr lang="en-US" sz="6600" dirty="0" smtClean="0"/>
              <a:t/>
            </a:r>
            <a:br>
              <a:rPr lang="en-US" sz="6600" dirty="0" smtClean="0"/>
            </a:br>
            <a:r>
              <a:rPr lang="en-US" sz="6600" dirty="0" smtClean="0"/>
              <a:t>The </a:t>
            </a:r>
            <a:r>
              <a:rPr lang="en-US" sz="6600" dirty="0"/>
              <a:t>Lord saves = </a:t>
            </a:r>
            <a:r>
              <a:rPr lang="en-US" sz="6600" dirty="0" smtClean="0"/>
              <a:t/>
            </a:r>
            <a:br>
              <a:rPr lang="en-US" sz="6600" dirty="0" smtClean="0"/>
            </a:br>
            <a:r>
              <a:rPr lang="en-US" sz="6600" dirty="0" smtClean="0"/>
              <a:t>“</a:t>
            </a:r>
            <a:r>
              <a:rPr lang="en-US" sz="6600" dirty="0"/>
              <a:t>Jesus” (Mt 1:21)</a:t>
            </a:r>
          </a:p>
        </p:txBody>
      </p:sp>
    </p:spTree>
    <p:extLst>
      <p:ext uri="{BB962C8B-B14F-4D97-AF65-F5344CB8AC3E}">
        <p14:creationId xmlns:p14="http://schemas.microsoft.com/office/powerpoint/2010/main" val="753245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shua historical setting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b="10370"/>
          <a:stretch>
            <a:fillRect/>
          </a:stretch>
        </p:blipFill>
        <p:spPr bwMode="auto">
          <a:xfrm>
            <a:off x="297089" y="1757362"/>
            <a:ext cx="8592167"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6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ordsofgrace.files.wordpress.com/2013/04/joshu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02" y="149541"/>
            <a:ext cx="8710958" cy="65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1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3/3a/Joshua_Renewing_the_Covenant_with_Israel_(Bible_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64" y="144008"/>
            <a:ext cx="5957207" cy="659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4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119744"/>
            <a:ext cx="8338458" cy="6618514"/>
          </a:xfrm>
        </p:spPr>
        <p:txBody>
          <a:bodyPr>
            <a:normAutofit fontScale="90000"/>
          </a:bodyPr>
          <a:lstStyle/>
          <a:p>
            <a:pPr marL="0" marR="0" algn="ctr">
              <a:spcBef>
                <a:spcPts val="0"/>
              </a:spcBef>
              <a:spcAft>
                <a:spcPts val="0"/>
              </a:spcAft>
            </a:pPr>
            <a:r>
              <a:rPr lang="en-US" sz="2000" b="1" u="sng" dirty="0" smtClean="0">
                <a:latin typeface="Calibri" panose="020F0502020204030204" pitchFamily="34" charset="0"/>
                <a:ea typeface="Calibri" panose="020F0502020204030204" pitchFamily="34" charset="0"/>
                <a:cs typeface="Times New Roman" panose="02020603050405020304" pitchFamily="18" charset="0"/>
              </a:rPr>
              <a:t>JOSHUA </a:t>
            </a:r>
            <a:r>
              <a:rPr lang="en-US" sz="2000" b="1" u="sng" dirty="0">
                <a:latin typeface="Calibri" panose="020F0502020204030204" pitchFamily="34" charset="0"/>
                <a:ea typeface="Calibri" panose="020F0502020204030204" pitchFamily="34" charset="0"/>
                <a:cs typeface="Times New Roman" panose="02020603050405020304" pitchFamily="18" charset="0"/>
              </a:rPr>
              <a:t>AND JESUS – TYPE AND FULFILLMENT</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 The triumphant leader of Israel brings God’s people into the promised land of Canaan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The triumphant </a:t>
            </a:r>
            <a:r>
              <a:rPr lang="en-US" sz="2000" dirty="0" smtClean="0">
                <a:latin typeface="Calibri" panose="020F0502020204030204" pitchFamily="34" charset="0"/>
                <a:ea typeface="Calibri" panose="020F0502020204030204" pitchFamily="34" charset="0"/>
                <a:cs typeface="Times New Roman" panose="02020603050405020304" pitchFamily="18" charset="0"/>
              </a:rPr>
              <a:t>leader </a:t>
            </a:r>
            <a:r>
              <a:rPr lang="en-US" sz="2000" dirty="0">
                <a:latin typeface="Calibri" panose="020F0502020204030204" pitchFamily="34" charset="0"/>
                <a:ea typeface="Calibri" panose="020F0502020204030204" pitchFamily="34" charset="0"/>
                <a:cs typeface="Times New Roman" panose="02020603050405020304" pitchFamily="18" charset="0"/>
              </a:rPr>
              <a:t>of the new Israel brings God’s people into the promised land of Heaven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(2 </a:t>
            </a:r>
            <a:r>
              <a:rPr lang="en-US" sz="2000" dirty="0" err="1">
                <a:latin typeface="Calibri" panose="020F0502020204030204" pitchFamily="34" charset="0"/>
                <a:ea typeface="Calibri" panose="020F0502020204030204" pitchFamily="34" charset="0"/>
                <a:cs typeface="Times New Roman" panose="02020603050405020304" pitchFamily="18" charset="0"/>
              </a:rPr>
              <a:t>Cor</a:t>
            </a:r>
            <a:r>
              <a:rPr lang="en-US" sz="2000" dirty="0">
                <a:latin typeface="Calibri" panose="020F0502020204030204" pitchFamily="34" charset="0"/>
                <a:ea typeface="Calibri" panose="020F0502020204030204" pitchFamily="34" charset="0"/>
                <a:cs typeface="Times New Roman" panose="02020603050405020304" pitchFamily="18" charset="0"/>
              </a:rPr>
              <a:t> 2:14;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2:10;  4:1,6-8</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ii. Joshua succeeds Moses and wins the victory</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Jesus succeeds the Mosaic law and wins the eternal victory</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Jn</a:t>
            </a:r>
            <a:r>
              <a:rPr lang="en-US" sz="2000" dirty="0">
                <a:latin typeface="Calibri" panose="020F0502020204030204" pitchFamily="34" charset="0"/>
                <a:ea typeface="Calibri" panose="020F0502020204030204" pitchFamily="34" charset="0"/>
                <a:cs typeface="Times New Roman" panose="02020603050405020304" pitchFamily="18" charset="0"/>
              </a:rPr>
              <a:t> 1:17;  Rom 8:2-4;  Gal 3:23-25;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7:18,19</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iii. The Commander of the army of the Lord is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 </a:t>
            </a:r>
            <a:r>
              <a:rPr lang="en-US" sz="2000" dirty="0">
                <a:latin typeface="Calibri" panose="020F0502020204030204" pitchFamily="34" charset="0"/>
                <a:ea typeface="Calibri" panose="020F0502020204030204" pitchFamily="34" charset="0"/>
                <a:cs typeface="Times New Roman" panose="02020603050405020304" pitchFamily="18" charset="0"/>
              </a:rPr>
              <a:t>pre-incarnate appearance of Jesus</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(Josh 5:13-15;  Gen 3:8-24; 32:22-32; Ex 3:2,5)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iv. The scarlet cord of Rahab, who is part of Jesus’ ancestry</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illustrates safety through the blood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(Josh 2:18; Mt 1:5;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9:19-22</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v. Moses and Israel wander in the desert for 40 years, then Joshua leads them into the Promised Land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Jesus fulfills the Law of Moses, leads the new Israel, after his 40 days in the desert, into Heaven</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4222129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howgodprovides.com/wp-content/uploads/2013/10/joshua-takes-moses-place-as-leader-over-israel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3" y="255815"/>
            <a:ext cx="8517298" cy="63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886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30630"/>
            <a:ext cx="8643258" cy="6553200"/>
          </a:xfrm>
        </p:spPr>
        <p:txBody>
          <a:bodyPr>
            <a:noAutofit/>
          </a:bodyPr>
          <a:lstStyle/>
          <a:p>
            <a:pPr algn="ctr"/>
            <a:r>
              <a:rPr lang="en-US" sz="3400" b="1" u="sng" dirty="0" smtClean="0"/>
              <a:t>HISTORICAL </a:t>
            </a:r>
            <a:r>
              <a:rPr lang="en-US" sz="3400" b="1" u="sng" dirty="0"/>
              <a:t>BACKGROUND</a:t>
            </a:r>
            <a:r>
              <a:rPr lang="en-US" sz="3400" dirty="0"/>
              <a:t/>
            </a:r>
            <a:br>
              <a:rPr lang="en-US" sz="3400" dirty="0"/>
            </a:br>
            <a:r>
              <a:rPr lang="en-US" sz="3400" dirty="0"/>
              <a:t>	</a:t>
            </a:r>
            <a:r>
              <a:rPr lang="en-US" sz="3400" dirty="0" err="1"/>
              <a:t>i</a:t>
            </a:r>
            <a:r>
              <a:rPr lang="en-US" sz="3400" dirty="0"/>
              <a:t>. The Person of Joshua: Ex 17:9-16; 24:13-18; 32:17; 33:11</a:t>
            </a:r>
            <a:r>
              <a:rPr lang="en-US" sz="3400" dirty="0" smtClean="0"/>
              <a:t>;   </a:t>
            </a:r>
            <a:r>
              <a:rPr lang="en-US" sz="3400" dirty="0" err="1"/>
              <a:t>Num</a:t>
            </a:r>
            <a:r>
              <a:rPr lang="en-US" sz="3400" dirty="0"/>
              <a:t> 11:28; 13:16; 14:6-38; 26:65; </a:t>
            </a:r>
            <a:r>
              <a:rPr lang="en-US" sz="3400" dirty="0" smtClean="0"/>
              <a:t>27:18-22; 32:12,28</a:t>
            </a:r>
            <a:r>
              <a:rPr lang="en-US" sz="3400" dirty="0"/>
              <a:t>; 34:17;  </a:t>
            </a:r>
            <a:r>
              <a:rPr lang="en-US" sz="3400" dirty="0" smtClean="0"/>
              <a:t>                                 Dt</a:t>
            </a:r>
            <a:r>
              <a:rPr lang="en-US" sz="3400" dirty="0"/>
              <a:t>. 1:38; 3:21-28; 31:3-23; 34:5,9; </a:t>
            </a:r>
            <a:r>
              <a:rPr lang="en-US" sz="3400" dirty="0" smtClean="0"/>
              <a:t>                                  </a:t>
            </a:r>
            <a:r>
              <a:rPr lang="en-US" sz="3400" dirty="0"/>
              <a:t>Judges 1:1; 2:6-23</a:t>
            </a:r>
            <a:r>
              <a:rPr lang="en-US" sz="3400" dirty="0" smtClean="0"/>
              <a:t>;  </a:t>
            </a:r>
            <a:r>
              <a:rPr lang="en-US" sz="3400" dirty="0"/>
              <a:t>1 Kings 1:34; </a:t>
            </a:r>
            <a:r>
              <a:rPr lang="en-US" sz="3400" dirty="0" smtClean="0"/>
              <a:t> 1 </a:t>
            </a:r>
            <a:r>
              <a:rPr lang="en-US" sz="3400" dirty="0" err="1"/>
              <a:t>Chr</a:t>
            </a:r>
            <a:r>
              <a:rPr lang="en-US" sz="3400" dirty="0"/>
              <a:t> 7:27; </a:t>
            </a:r>
            <a:r>
              <a:rPr lang="en-US" sz="3400" dirty="0" smtClean="0"/>
              <a:t>      Acts 7:45</a:t>
            </a:r>
            <a:r>
              <a:rPr lang="en-US" sz="3400" b="1" dirty="0" smtClean="0"/>
              <a:t/>
            </a:r>
            <a:br>
              <a:rPr lang="en-US" sz="3400" b="1" dirty="0" smtClean="0"/>
            </a:br>
            <a:r>
              <a:rPr lang="en-US" sz="3400" dirty="0" smtClean="0"/>
              <a:t> </a:t>
            </a:r>
            <a:r>
              <a:rPr lang="en-US" sz="3400" dirty="0"/>
              <a:t/>
            </a:r>
            <a:br>
              <a:rPr lang="en-US" sz="3400" dirty="0"/>
            </a:br>
            <a:r>
              <a:rPr lang="en-US" sz="3400" dirty="0"/>
              <a:t>	ii. The Author – a combination of Joshua and </a:t>
            </a:r>
            <a:r>
              <a:rPr lang="en-US" sz="3400" dirty="0" err="1"/>
              <a:t>Eleazar</a:t>
            </a:r>
            <a:r>
              <a:rPr lang="en-US" sz="3400" dirty="0"/>
              <a:t>, son of Aaron</a:t>
            </a:r>
            <a:r>
              <a:rPr lang="en-US" sz="3400" dirty="0" smtClean="0"/>
              <a:t>.</a:t>
            </a:r>
            <a:br>
              <a:rPr lang="en-US" sz="3400" dirty="0" smtClean="0"/>
            </a:br>
            <a:r>
              <a:rPr lang="en-US" sz="3400" dirty="0"/>
              <a:t/>
            </a:r>
            <a:br>
              <a:rPr lang="en-US" sz="3400" dirty="0"/>
            </a:br>
            <a:r>
              <a:rPr lang="en-US" sz="3400" dirty="0"/>
              <a:t>	iii. Dates: Joshua lived from 1485 </a:t>
            </a:r>
            <a:r>
              <a:rPr lang="en-US" sz="3400" dirty="0" smtClean="0"/>
              <a:t>– 1375 B.C</a:t>
            </a:r>
            <a:r>
              <a:rPr lang="en-US" sz="3400" dirty="0"/>
              <a:t>.  He lived to be 110.</a:t>
            </a:r>
            <a:br>
              <a:rPr lang="en-US" sz="3400" dirty="0"/>
            </a:br>
            <a:endParaRPr lang="en-US" sz="3400" dirty="0"/>
          </a:p>
        </p:txBody>
      </p:sp>
    </p:spTree>
    <p:extLst>
      <p:ext uri="{BB962C8B-B14F-4D97-AF65-F5344CB8AC3E}">
        <p14:creationId xmlns:p14="http://schemas.microsoft.com/office/powerpoint/2010/main" val="376419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rhythmontherock.com/images/ROTRJournJoshuaHeader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59" t="1133" r="2065" b="4558"/>
          <a:stretch/>
        </p:blipFill>
        <p:spPr bwMode="auto">
          <a:xfrm>
            <a:off x="272143" y="174170"/>
            <a:ext cx="8473862"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2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log.spu.edu/wp-content/uploads/lectio/joshua-judges/week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1" y="528411"/>
            <a:ext cx="8781139"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80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68</Words>
  <Application>Microsoft Office PowerPoint</Application>
  <PresentationFormat>On-screen Show (4:3)</PresentationFormat>
  <Paragraphs>13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 THE NAME OF JOSHUA  – the name “Yeshua” =  The Lord saves =  “Jesus” (Mt 1:21)</vt:lpstr>
      <vt:lpstr>PowerPoint Presentation</vt:lpstr>
      <vt:lpstr>JOSHUA AND JESUS – TYPE AND FULFILLMENT  i. The triumphant leader of Israel brings God’s people into the promised land of Canaan     The triumphant leader of the new Israel brings God’s people into the promised land of Heaven      (2 Cor 2:14;  Heb 2:10;  4:1,6-8)   ii. Joshua succeeds Moses and wins the victory         Jesus succeeds the Mosaic law and wins the eternal victory      (Jn 1:17;  Rom 8:2-4;  Gal 3:23-25;  Heb 7:18,19)   iii. The Commander of the army of the Lord is                                                                                   a pre-incarnate appearance of Jesus      (Josh 5:13-15;  Gen 3:8-24; 32:22-32; Ex 3:2,5)    iv. The scarlet cord of Rahab, who is part of Jesus’ ancestry,  illustrates safety through the blood      (Josh 2:18; Mt 1:5;  Heb 9:19-22)   v. Moses and Israel wander in the desert for 40 years, then Joshua leads them into the Promised Land      Jesus fulfills the Law of Moses, leads the new Israel, after his 40 days in the desert, into Heaven </vt:lpstr>
      <vt:lpstr>PowerPoint Presentation</vt:lpstr>
      <vt:lpstr>HISTORICAL BACKGROUND  i. The Person of Joshua: Ex 17:9-16; 24:13-18; 32:17; 33:11;   Num 11:28; 13:16; 14:6-38; 26:65; 27:18-22; 32:12,28; 34:17;                                   Dt. 1:38; 3:21-28; 31:3-23; 34:5,9;                                   Judges 1:1; 2:6-23;  1 Kings 1:34;  1 Chr 7:27;       Acts 7:45    ii. The Author – a combination of Joshua and Eleazar, son of Aaron.   iii. Dates: Joshua lived from 1485 – 1375 B.C.  He lived to be 110. </vt:lpstr>
      <vt:lpstr>PowerPoint Presentation</vt:lpstr>
      <vt:lpstr>PowerPoint Presentation</vt:lpstr>
      <vt:lpstr>PowerPoint Presentation</vt:lpstr>
      <vt:lpstr>PowerPoint Presentation</vt:lpstr>
      <vt:lpstr>1. Getting Israel into the Holy Land, finally fulfills the promise made to Abraham in                                                                              (Gen. 15: 1-21; 28:13-15;  Dt. 34:1-4)  2. Moses – Joshua same promise (Dt. 11:24-25)   3. The Book of the Law to be read out loud and meditated upon    (Dt. 4:9,10; 6:6,7;  11:19;  30:9-14;  Acts 8:30)   4. Rest – Sabbath – for the land and the people        (Dt 3:20;  2 Sam 7:1,11;  1 Ki 5:4)    5. Strong and courageous                                                                     (Dt 1:21: 31:6;  2 Sam 2:7;  1 Ki 2:2;  Is 41:6;                                           Joel 3:9-10;     Jdg 5:21;    Jer 3:18;  7:7; ) </vt:lpstr>
      <vt:lpstr> 1. There were 12 sons/tribes of Jacob/Israel – but Joseph split his inheritance between his sons                                                                                  Ephraim/Manasseh   (1)      Levi, the priests were allowed no land, they served in the tabernacle  (9 ½)  Simeon, Judah, Dan, Benjamin, Ephraim, (½)W. Manasseh, Issachar, Zebulun, Asher, Naphtali -                        west of the Jordan  (2 ½)  Reuben, Gad, (½) E. Manasseh – east of the Jordan   2. The Messianic promise had to be carried out and God chose the nation Israel through which to do          this.      The line of the Messiah was thus:           ADAM – SETH – NOAH – SHEM – ABRAHAM – ISAAC – JACOB – JUDAH - DAVID – SOLOMON -                                                                         JOSEPH/MARY - JESUS   3. There were two truths for Joshua and Israel to constantly remember:        i.  God’s PROMISE, that He will be with them and they will inherit the land, must be BELIEVED        ii. God’s written LAW, given by the Lord through the 5 Books of Moses, must be OBEYED   4. The destruction to come of the lands and people of the pagan world may seem barbaric to modern sensibilities. But God is intent on clearing out and cleaning up the land. He is ridding it of the idolatrous, filthy and horrific religions of the Canaanites which featured gross immorality, child-sacrifice, prostitution and wickedness – God is the Righteous Judge.   5. The concept of the “means of grace” has always been in the Bible. Through the words and covenants given to real people like Abraham and Moses  and Joshua– God is working – so when we listen to them we are listening to God.  </vt:lpstr>
      <vt:lpstr>PowerPoint Presentation</vt:lpstr>
      <vt:lpstr>  A. TEXT (Joshua 1:1-18)  After the death of Moses the servant of the Lord, the Lord said to Joshua the son of Nun, Moses' assistant, (2) "Moses my servant is dead. Now therefore arise, go over this Jordan, you and all this people, into the land that I am giving to them, to the people of Israel. (3) Every place that the sole of your foot will tread upon I have given to you, just as I promised to Moses. (4) From the wilderness and this Lebanon as far as the great river, the river Euphrates, all the land of the Hittites to the Great Sea toward the going down of the sun shall be your territory. (5) No man shall be able to stand before you all the days of your life. Just as I was with Moses, so I will be with you. I will not leave you or forsake you.   (6) Be strong and courageous, for you shall cause this people to inherit the land that I swore to their fathers to give them. (7) Only be strong and very courageous, being careful to do according to all the law that Moses my servant commanded you. Do not turn from it to the right hand or to the left, that you may have good success wherever you go. (8) This Book of the Law shall not depart from your mouth, but you shall meditate on it day and night, so that you may be careful to do according to all that is written in it. For then you will make your way prosperous, and then you will have good success. (9) Have I not commanded you? Be strong and courageous. Do not be frightened, and do not be dismayed, for the Lord your God is with you wherever you go."   (10) And Joshua commanded the officers of the people, (11) "Pass through the midst of the camp and command the people, 'Prepare your provisions, for within three days you are to pass over this Jordan to go in to take possession of the land that the Lord your God is giving you to possess.'" (12) And to the Reubenites, the Gadites, and the half-tribe of Manasseh Joshua said,   (13) "Remember the word that Moses the servant of the Lord commanded you, saying, 'The Lord your God is providing you a place of rest and will give you this land.' (14) Your wives, your little ones, and your livestock shall remain in the land that Moses gave you beyond the Jordan, but all the men of valor among you shall pass over armed before your brothers and shall help them, (15) until the Lord gives rest to your brothers as he has to you, and they also take possession of the land that the Lord your God is giving them. Then you shall return to the land of your possession and shall possess it, the land that Moses the servant of the Lord gave you beyond the Jordan toward the sunrise.“   (16) And they answered Joshua, "All that you have commanded us we will do, and wherever you send us we will go. (17) Just as we obeyed Moses in all things, so we will obey you. Only may the Lord your God be with you, as he was with Moses! (18) Whoever rebels against your commandment and disobeys your words, whatever you command him, shall be put to death. Only be strong and courageous." </vt:lpstr>
      <vt:lpstr>PowerPoint Presentation</vt:lpstr>
      <vt:lpstr>B. STUDY NOTES 1. Rest – Sabbath – for the land and the people        Dt 3:18-20          2 Sam 7:1,11         1 Ki 5:4        Hebrews 4:1-11   2. Strong and courageous                                                                      Dt 1:19-25;  31:1-6        2 Sam 2:7       1 Ki 2:2-4       Is 41:6,8-10       2 Cor 5:1-9      Philippians 1:17-24                      </vt:lpstr>
      <vt:lpstr>PowerPoint Presentation</vt:lpstr>
      <vt:lpstr>          C.  LIFE APPLICATION  1. Describe how our lives are filled with doubts in God’s Promise and disobedience of God’s Law.  2. How then can we heed God’s exhortation to instead, be strong and courageous?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52</cp:revision>
  <dcterms:created xsi:type="dcterms:W3CDTF">2015-01-29T18:42:59Z</dcterms:created>
  <dcterms:modified xsi:type="dcterms:W3CDTF">2015-02-11T21:16:32Z</dcterms:modified>
</cp:coreProperties>
</file>