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329" r:id="rId5"/>
    <p:sldId id="299" r:id="rId6"/>
    <p:sldId id="330" r:id="rId7"/>
    <p:sldId id="281" r:id="rId8"/>
    <p:sldId id="303" r:id="rId9"/>
    <p:sldId id="304" r:id="rId10"/>
    <p:sldId id="306" r:id="rId11"/>
    <p:sldId id="296" r:id="rId12"/>
    <p:sldId id="315" r:id="rId13"/>
    <p:sldId id="328" r:id="rId14"/>
    <p:sldId id="322" r:id="rId15"/>
    <p:sldId id="339" r:id="rId16"/>
    <p:sldId id="351" r:id="rId17"/>
    <p:sldId id="373" r:id="rId18"/>
    <p:sldId id="374" r:id="rId19"/>
    <p:sldId id="360" r:id="rId20"/>
    <p:sldId id="364" r:id="rId21"/>
    <p:sldId id="376" r:id="rId22"/>
    <p:sldId id="379" r:id="rId23"/>
    <p:sldId id="380" r:id="rId24"/>
    <p:sldId id="390" r:id="rId25"/>
    <p:sldId id="397" r:id="rId26"/>
    <p:sldId id="411" r:id="rId27"/>
    <p:sldId id="412" r:id="rId28"/>
    <p:sldId id="415" r:id="rId29"/>
    <p:sldId id="416" r:id="rId30"/>
    <p:sldId id="426" r:id="rId31"/>
    <p:sldId id="427" r:id="rId32"/>
    <p:sldId id="428" r:id="rId33"/>
    <p:sldId id="264" r:id="rId34"/>
    <p:sldId id="443" r:id="rId35"/>
    <p:sldId id="417" r:id="rId36"/>
    <p:sldId id="440" r:id="rId37"/>
    <p:sldId id="456" r:id="rId38"/>
    <p:sldId id="452" r:id="rId39"/>
    <p:sldId id="447" r:id="rId40"/>
    <p:sldId id="457" r:id="rId41"/>
    <p:sldId id="454" r:id="rId42"/>
    <p:sldId id="450" r:id="rId43"/>
    <p:sldId id="451" r:id="rId44"/>
    <p:sldId id="465" r:id="rId45"/>
    <p:sldId id="466" r:id="rId46"/>
    <p:sldId id="460" r:id="rId47"/>
    <p:sldId id="463" r:id="rId48"/>
    <p:sldId id="464" r:id="rId49"/>
    <p:sldId id="467" r:id="rId50"/>
    <p:sldId id="468" r:id="rId51"/>
    <p:sldId id="469" r:id="rId52"/>
    <p:sldId id="472" r:id="rId53"/>
    <p:sldId id="471" r:id="rId54"/>
    <p:sldId id="483" r:id="rId55"/>
    <p:sldId id="476" r:id="rId56"/>
    <p:sldId id="477" r:id="rId57"/>
    <p:sldId id="479" r:id="rId58"/>
    <p:sldId id="482" r:id="rId59"/>
    <p:sldId id="462" r:id="rId60"/>
    <p:sldId id="491" r:id="rId61"/>
    <p:sldId id="492" r:id="rId62"/>
    <p:sldId id="493" r:id="rId63"/>
    <p:sldId id="485" r:id="rId64"/>
    <p:sldId id="486" r:id="rId65"/>
    <p:sldId id="487" r:id="rId66"/>
    <p:sldId id="488" r:id="rId67"/>
    <p:sldId id="489" r:id="rId68"/>
    <p:sldId id="403" r:id="rId69"/>
    <p:sldId id="404" r:id="rId70"/>
    <p:sldId id="405" r:id="rId71"/>
    <p:sldId id="406" r:id="rId72"/>
    <p:sldId id="494" r:id="rId73"/>
    <p:sldId id="407" r:id="rId74"/>
    <p:sldId id="438" r:id="rId75"/>
    <p:sldId id="484" r:id="rId76"/>
    <p:sldId id="495" r:id="rId77"/>
    <p:sldId id="496" r:id="rId78"/>
    <p:sldId id="497" r:id="rId79"/>
    <p:sldId id="498" r:id="rId80"/>
    <p:sldId id="499" r:id="rId81"/>
    <p:sldId id="500" r:id="rId82"/>
    <p:sldId id="501" r:id="rId83"/>
    <p:sldId id="502" r:id="rId84"/>
    <p:sldId id="503" r:id="rId85"/>
    <p:sldId id="504"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660"/>
  </p:normalViewPr>
  <p:slideViewPr>
    <p:cSldViewPr snapToGrid="0">
      <p:cViewPr varScale="1">
        <p:scale>
          <a:sx n="87" d="100"/>
          <a:sy n="87" d="100"/>
        </p:scale>
        <p:origin x="-1470" y="-84"/>
      </p:cViewPr>
      <p:guideLst>
        <p:guide orient="horz" pos="2160"/>
        <p:guide pos="2880"/>
      </p:guideLst>
    </p:cSldViewPr>
  </p:slideViewPr>
  <p:notesTextViewPr>
    <p:cViewPr>
      <p:scale>
        <a:sx n="1" d="1"/>
        <a:sy n="1" d="1"/>
      </p:scale>
      <p:origin x="0" y="0"/>
    </p:cViewPr>
  </p:notesTextViewPr>
  <p:sorterViewPr>
    <p:cViewPr>
      <p:scale>
        <a:sx n="32" d="100"/>
        <a:sy n="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7/16/2015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7-19-15   </a:t>
            </a:r>
            <a:r>
              <a:rPr lang="en-US" sz="5400" b="1" dirty="0"/>
              <a:t>Lesson:</a:t>
            </a:r>
            <a:r>
              <a:rPr lang="en-US" sz="5400" dirty="0"/>
              <a:t> </a:t>
            </a:r>
            <a:r>
              <a:rPr lang="en-US" sz="5400" dirty="0" smtClean="0"/>
              <a:t>20</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mudpreacher.files.wordpress.com/2012/08/jesus-high-priest-sympat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046" y="-1"/>
            <a:ext cx="4052454" cy="69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82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ieet.org/images/uploads/tarico201501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1" y="206828"/>
            <a:ext cx="8581277" cy="625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9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stdas0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31" y="167425"/>
            <a:ext cx="5343702" cy="65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21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ibleodyssey.org/en/tools/map-gallery/t/~/media/1B4B34E0C0B54ADFAD6C942161656D0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9164506" cy="64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0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yimages.bravenet.com/403/356/575/0/lion_of_Judah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1" y="92074"/>
            <a:ext cx="8647161" cy="64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4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upload.wikimedia.org/wikipedia/commons/0/0d/Joshua_and_Ca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06" y="159064"/>
            <a:ext cx="5814387" cy="6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81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cache2.asset-cache.net/gc/498874687-religion-the-holy-bible-the-book-of-joshua-gettyimages.jpg?v=1&amp;c=IWSAsset&amp;k=2&amp;d=X7WJLa88Cweo9HktRLaNXhlWAq%2F0sQqg5uXi0vOhWkEOyvxc0EfEBK92gBWoWY%2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365126"/>
            <a:ext cx="8564820" cy="61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880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1.bp.blogspot.com/-AEXMPVtIBl4/US0y6KjnW9I/AAAAAAAABLc/jdUWCpqAXV4/s1600/ArtBook__036_036__JesusAndTheSamaritanWoman_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7" y="0"/>
            <a:ext cx="82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4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rapturewatcher.files.wordpress.com/2013/11/the-magnificent-new-jerusalem.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39" y="0"/>
            <a:ext cx="5486688" cy="6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80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beyondchristianplatitudes.files.wordpress.com/2013/11/names-of-go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1" y="476986"/>
            <a:ext cx="8903337" cy="55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46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othl.com/wp-content/uploads/2012/12/Abraham-Isaac-and-Jacob-61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0" y="702582"/>
            <a:ext cx="8906680" cy="51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2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upload.wikimedia.org/wikipedia/commons/e/e1/Book_of_Joshua_Chapter_19-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04" y="157162"/>
            <a:ext cx="8686520" cy="63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3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angelicencounters.files.wordpress.com/2009/04/moses10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51" y="0"/>
            <a:ext cx="6042921" cy="6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24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keyway.ca/jpg/joshua5.jpg"/>
          <p:cNvPicPr>
            <a:picLocks noChangeAspect="1" noChangeArrowheads="1"/>
          </p:cNvPicPr>
          <p:nvPr/>
        </p:nvPicPr>
        <p:blipFill rotWithShape="1">
          <a:blip r:embed="rId2">
            <a:extLst>
              <a:ext uri="{28A0092B-C50C-407E-A947-70E740481C1C}">
                <a14:useLocalDpi xmlns:a14="http://schemas.microsoft.com/office/drawing/2010/main" val="0"/>
              </a:ext>
            </a:extLst>
          </a:blip>
          <a:srcRect b="8762"/>
          <a:stretch/>
        </p:blipFill>
        <p:spPr bwMode="auto">
          <a:xfrm>
            <a:off x="1518556" y="88494"/>
            <a:ext cx="6106887" cy="66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28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altlakebiblecollege.org/images/high-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233" y="0"/>
            <a:ext cx="4680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4.bp.blogspot.com/-i8KDirsA5ic/VBi8ufXtknI/AAAAAAAAE-s/om3uXEcMqvM/s1600/12%2BTribes%2Bof%2BIsrael--territory%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28" y="0"/>
            <a:ext cx="5089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8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vultus.stblogs.org/pre_v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7053944" cy="67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75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mage.slidesharecdn.com/100919godisourrefuge-100919151848-phpapp01/95/100919-god-is-our-refuge-4-728.jpg?cb=1284914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27" y="693372"/>
            <a:ext cx="8405533"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332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 descr="http://www.tikkun.org/tikkundaily/wp-content/uploads/Cities_of_refu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68" y="191356"/>
            <a:ext cx="5831864" cy="657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192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regenerationandrepentance.files.wordpress.com/2014/04/0212_josh_20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4" y="508244"/>
            <a:ext cx="8909172" cy="593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4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4.bp.blogspot.com/--52Zteik9I8/T921rKnHbiI/AAAAAAAAATg/eTaCwW4tHoA/s1600/psalm46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07" y="890531"/>
            <a:ext cx="8753985" cy="4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81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graceandthought.com/wp-content/uploads/2013/10/Leans-on-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67" y="0"/>
            <a:ext cx="3801712" cy="675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1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encrypted-tbn1.gstatic.com/images?q=tbn:ANd9GcQctECL4y17iwtJbNMDhHmJvmUXUZ_vBcDvqcbaog4maWD6JWUUkA"/>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12209" r="-1849" b="12894"/>
          <a:stretch/>
        </p:blipFill>
        <p:spPr bwMode="auto">
          <a:xfrm>
            <a:off x="103844" y="927833"/>
            <a:ext cx="8936312" cy="459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32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lifeasahuman.com/files/2013/11/IMG_7374_75_76_77_78_79_80_tonemapped-production-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 y="365126"/>
            <a:ext cx="8802346" cy="58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40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n1.ccio.co/G5/fB/Q2/7a1fdb3766c0d82f178f14bc04518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49" y="282576"/>
            <a:ext cx="8297665" cy="62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9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atumishiwaneno.files.wordpress.com/2013/10/tabernacle20cuta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37" y="365126"/>
            <a:ext cx="8494796" cy="634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65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api.ning.com/files/0FM5LGLtDftROhvXAVpXtfg9bqw75FRhbnuas*s3y8KSqPKiiVvDVwLuXd4I9xeF4cWLMvAASHt7imm22eTkfCemssKNATdL/brazenal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60472"/>
            <a:ext cx="7811196" cy="608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68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denveryouthproject.files.wordpress.com/2014/03/the-holy-p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41" y="365126"/>
            <a:ext cx="8245231" cy="618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00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nathanmillican.files.wordpress.com/2014/10/yes-and-amen.jpg?w=700"/>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24034" r="21460"/>
          <a:stretch>
            <a:fillRect/>
          </a:stretch>
        </p:blipFill>
        <p:spPr bwMode="auto">
          <a:xfrm>
            <a:off x="2618386" y="365126"/>
            <a:ext cx="3907227" cy="620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392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ubdavid.org/advanced/greatsalvation/graphics/15_christ-our-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471" y="365126"/>
            <a:ext cx="5308624" cy="60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762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ccooleysite.files.wordpress.com/2015/01/jesuslionla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68" y="261938"/>
            <a:ext cx="8294564" cy="622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28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tr.crestin-ortodox.ro/foto/14/1348_predica-de-pe-mu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05" y="187934"/>
            <a:ext cx="7013194" cy="649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07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bdavid.org/advanced/new-life2/graphics/1_jesus-savior-crucified-ri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14" y="658203"/>
            <a:ext cx="6783424" cy="557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92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marL="0" marR="0" indent="228600">
              <a:spcBef>
                <a:spcPts val="0"/>
              </a:spcBef>
              <a:spcAft>
                <a:spcPts val="0"/>
              </a:spcAft>
            </a:pPr>
            <a:r>
              <a:rPr lang="en-US" sz="1800" b="1" u="sng" dirty="0"/>
              <a:t>TEXT: Chapter </a:t>
            </a:r>
            <a:r>
              <a:rPr lang="en-US" sz="1800" b="1" u="sng" dirty="0" smtClean="0"/>
              <a:t>22</a:t>
            </a:r>
            <a:r>
              <a:rPr lang="en-US" sz="1800" dirty="0"/>
              <a:t/>
            </a:r>
            <a:br>
              <a:rPr lang="en-US" sz="1800" dirty="0"/>
            </a:br>
            <a:r>
              <a:rPr lang="en-US" sz="1800" dirty="0" smtClean="0"/>
              <a:t>	</a:t>
            </a:r>
            <a:r>
              <a:rPr lang="en-US" sz="1800" dirty="0">
                <a:latin typeface="Times New Roman"/>
                <a:ea typeface="Calibri"/>
                <a:cs typeface="Times New Roman"/>
              </a:rPr>
              <a:t>(1)  At that time </a:t>
            </a:r>
            <a:r>
              <a:rPr lang="en-US" sz="1800" u="sng" dirty="0">
                <a:latin typeface="Times New Roman"/>
                <a:ea typeface="Calibri"/>
                <a:cs typeface="Times New Roman"/>
              </a:rPr>
              <a:t>Joshua</a:t>
            </a:r>
            <a:r>
              <a:rPr lang="en-US" sz="1800" dirty="0">
                <a:latin typeface="Times New Roman"/>
                <a:ea typeface="Calibri"/>
                <a:cs typeface="Times New Roman"/>
              </a:rPr>
              <a:t> summoned the </a:t>
            </a:r>
            <a:r>
              <a:rPr lang="en-US" sz="1800" u="sng" dirty="0" err="1">
                <a:latin typeface="Times New Roman"/>
                <a:ea typeface="Calibri"/>
                <a:cs typeface="Times New Roman"/>
              </a:rPr>
              <a:t>Reubenites</a:t>
            </a:r>
            <a:r>
              <a:rPr lang="en-US" sz="1800" u="sng" dirty="0">
                <a:latin typeface="Times New Roman"/>
                <a:ea typeface="Calibri"/>
                <a:cs typeface="Times New Roman"/>
              </a:rPr>
              <a:t> and the </a:t>
            </a:r>
            <a:r>
              <a:rPr lang="en-US" sz="1800" u="sng" dirty="0" err="1">
                <a:latin typeface="Times New Roman"/>
                <a:ea typeface="Calibri"/>
                <a:cs typeface="Times New Roman"/>
              </a:rPr>
              <a:t>Gadites</a:t>
            </a:r>
            <a:r>
              <a:rPr lang="en-US" sz="1800" u="sng" dirty="0">
                <a:latin typeface="Times New Roman"/>
                <a:ea typeface="Calibri"/>
                <a:cs typeface="Times New Roman"/>
              </a:rPr>
              <a:t> and the half-tribe of Manasseh</a:t>
            </a:r>
            <a:r>
              <a:rPr lang="en-US" sz="1800" dirty="0">
                <a:latin typeface="Times New Roman"/>
                <a:ea typeface="Calibri"/>
                <a:cs typeface="Times New Roman"/>
              </a:rPr>
              <a:t>, (2) and said to them, "You have kept all that </a:t>
            </a:r>
            <a:r>
              <a:rPr lang="en-US" sz="1800" u="sng" dirty="0">
                <a:latin typeface="Times New Roman"/>
                <a:ea typeface="Calibri"/>
                <a:cs typeface="Times New Roman"/>
              </a:rPr>
              <a:t>Moses the servant of </a:t>
            </a:r>
            <a:r>
              <a:rPr lang="en-US" sz="1800" b="1" u="sng" dirty="0">
                <a:latin typeface="Times New Roman"/>
                <a:ea typeface="Calibri"/>
                <a:cs typeface="Times New Roman"/>
              </a:rPr>
              <a:t>the Lord</a:t>
            </a:r>
            <a:r>
              <a:rPr lang="en-US" sz="1800" u="sng" dirty="0">
                <a:latin typeface="Times New Roman"/>
                <a:ea typeface="Calibri"/>
                <a:cs typeface="Times New Roman"/>
              </a:rPr>
              <a:t> </a:t>
            </a:r>
            <a:r>
              <a:rPr lang="en-US" sz="1800" dirty="0">
                <a:latin typeface="Times New Roman"/>
                <a:ea typeface="Calibri"/>
                <a:cs typeface="Times New Roman"/>
              </a:rPr>
              <a:t>commanded you and have obeyed my voice in all that I have commanded you. (3) You have not forsaken </a:t>
            </a:r>
            <a:r>
              <a:rPr lang="en-US" sz="1800" u="sng" dirty="0">
                <a:latin typeface="Times New Roman"/>
                <a:ea typeface="Calibri"/>
                <a:cs typeface="Times New Roman"/>
              </a:rPr>
              <a:t>your brothers</a:t>
            </a:r>
            <a:r>
              <a:rPr lang="en-US" sz="1800" dirty="0">
                <a:latin typeface="Times New Roman"/>
                <a:ea typeface="Calibri"/>
                <a:cs typeface="Times New Roman"/>
              </a:rPr>
              <a:t> these many days, down to this day, but have been careful to keep </a:t>
            </a:r>
            <a:r>
              <a:rPr lang="en-US" sz="1800" b="1" dirty="0">
                <a:latin typeface="Times New Roman"/>
                <a:ea typeface="Calibri"/>
                <a:cs typeface="Times New Roman"/>
              </a:rPr>
              <a:t>the charge of the Lord your God.</a:t>
            </a:r>
            <a:r>
              <a:rPr lang="en-US" sz="1800" dirty="0">
                <a:latin typeface="Times New Roman"/>
                <a:ea typeface="Calibri"/>
                <a:cs typeface="Times New Roman"/>
              </a:rPr>
              <a:t> (4) And now </a:t>
            </a:r>
            <a:r>
              <a:rPr lang="en-US" sz="1800" b="1" dirty="0">
                <a:latin typeface="Times New Roman"/>
                <a:ea typeface="Calibri"/>
                <a:cs typeface="Times New Roman"/>
              </a:rPr>
              <a:t>the Lord your God has given rest</a:t>
            </a:r>
            <a:r>
              <a:rPr lang="en-US" sz="1800" dirty="0">
                <a:latin typeface="Times New Roman"/>
                <a:ea typeface="Calibri"/>
                <a:cs typeface="Times New Roman"/>
              </a:rPr>
              <a:t> to </a:t>
            </a:r>
            <a:r>
              <a:rPr lang="en-US" sz="1800" u="sng" dirty="0">
                <a:latin typeface="Times New Roman"/>
                <a:ea typeface="Calibri"/>
                <a:cs typeface="Times New Roman"/>
              </a:rPr>
              <a:t>your brothers,</a:t>
            </a:r>
            <a:r>
              <a:rPr lang="en-US" sz="1800" dirty="0">
                <a:latin typeface="Times New Roman"/>
                <a:ea typeface="Calibri"/>
                <a:cs typeface="Times New Roman"/>
              </a:rPr>
              <a:t> as he promised them. Therefore turn and go to your tents in the land where your possession lies, which </a:t>
            </a:r>
            <a:r>
              <a:rPr lang="en-US" sz="1800" u="sng" dirty="0">
                <a:latin typeface="Times New Roman"/>
                <a:ea typeface="Calibri"/>
                <a:cs typeface="Times New Roman"/>
              </a:rPr>
              <a:t>Moses the servant</a:t>
            </a:r>
            <a:r>
              <a:rPr lang="en-US" sz="1800" b="1" dirty="0">
                <a:latin typeface="Times New Roman"/>
                <a:ea typeface="Calibri"/>
                <a:cs typeface="Times New Roman"/>
              </a:rPr>
              <a:t> of </a:t>
            </a:r>
            <a:r>
              <a:rPr lang="en-US" sz="1800" b="1" u="sng" dirty="0">
                <a:latin typeface="Times New Roman"/>
                <a:ea typeface="Calibri"/>
                <a:cs typeface="Times New Roman"/>
              </a:rPr>
              <a:t>the Lord</a:t>
            </a:r>
            <a:r>
              <a:rPr lang="en-US" sz="1800" dirty="0">
                <a:latin typeface="Times New Roman"/>
                <a:ea typeface="Calibri"/>
                <a:cs typeface="Times New Roman"/>
              </a:rPr>
              <a:t> gave you on the other side of the Jordan. (5) Only be very careful to observe the commandment and the law </a:t>
            </a:r>
            <a:r>
              <a:rPr lang="en-US" sz="1800" u="sng" dirty="0">
                <a:latin typeface="Times New Roman"/>
                <a:ea typeface="Calibri"/>
                <a:cs typeface="Times New Roman"/>
              </a:rPr>
              <a:t>that Moses the servant</a:t>
            </a:r>
            <a:r>
              <a:rPr lang="en-US" sz="1800" b="1" u="sng" dirty="0">
                <a:latin typeface="Times New Roman"/>
                <a:ea typeface="Calibri"/>
                <a:cs typeface="Times New Roman"/>
              </a:rPr>
              <a:t> of the Lord</a:t>
            </a:r>
            <a:r>
              <a:rPr lang="en-US" sz="1800" dirty="0">
                <a:latin typeface="Times New Roman"/>
                <a:ea typeface="Calibri"/>
                <a:cs typeface="Times New Roman"/>
              </a:rPr>
              <a:t> commanded you,</a:t>
            </a:r>
            <a:r>
              <a:rPr lang="en-US" sz="1800" b="1" dirty="0">
                <a:latin typeface="Times New Roman"/>
                <a:ea typeface="Calibri"/>
                <a:cs typeface="Times New Roman"/>
              </a:rPr>
              <a:t> to love the Lord your God, and to walk in all his ways and to keep his commandments and to cling to him and to serve him with all your heart and with all your soul." </a:t>
            </a:r>
            <a:r>
              <a:rPr lang="en-US" sz="1800" dirty="0">
                <a:latin typeface="Times New Roman"/>
                <a:ea typeface="Calibri"/>
                <a:cs typeface="Times New Roman"/>
              </a:rPr>
              <a:t>(6) </a:t>
            </a:r>
            <a:r>
              <a:rPr lang="en-US" sz="1800" u="sng" dirty="0">
                <a:latin typeface="Times New Roman"/>
                <a:ea typeface="Calibri"/>
                <a:cs typeface="Times New Roman"/>
              </a:rPr>
              <a:t>So Joshua </a:t>
            </a:r>
            <a:r>
              <a:rPr lang="en-US" sz="1800" dirty="0">
                <a:latin typeface="Times New Roman"/>
                <a:ea typeface="Calibri"/>
                <a:cs typeface="Times New Roman"/>
              </a:rPr>
              <a:t>blessed them and sent them away, and they went to their ten</a:t>
            </a:r>
            <a:r>
              <a:rPr lang="en-US" sz="1800" u="sng" dirty="0">
                <a:latin typeface="Times New Roman"/>
                <a:ea typeface="Calibri"/>
                <a:cs typeface="Times New Roman"/>
              </a:rPr>
              <a:t>ts. </a:t>
            </a:r>
            <a:r>
              <a:rPr lang="en-US" sz="1800" dirty="0">
                <a:latin typeface="Calibri"/>
                <a:ea typeface="Calibri"/>
                <a:cs typeface="Times New Roman"/>
              </a:rPr>
              <a:t/>
            </a:r>
            <a:br>
              <a:rPr lang="en-US" sz="1800" dirty="0">
                <a:latin typeface="Calibri"/>
                <a:ea typeface="Calibri"/>
                <a:cs typeface="Times New Roman"/>
              </a:rPr>
            </a:br>
            <a:r>
              <a:rPr lang="en-US" sz="1800" u="sng" dirty="0">
                <a:latin typeface="Times New Roman"/>
                <a:ea typeface="Calibri"/>
                <a:cs typeface="Times New Roman"/>
              </a:rPr>
              <a:t>(7) Now to the one half of the tribe of Manasseh Moses </a:t>
            </a:r>
            <a:r>
              <a:rPr lang="en-US" sz="1800" dirty="0">
                <a:latin typeface="Times New Roman"/>
                <a:ea typeface="Calibri"/>
                <a:cs typeface="Times New Roman"/>
              </a:rPr>
              <a:t>had given a possession in Bashan, but </a:t>
            </a:r>
            <a:r>
              <a:rPr lang="en-US" sz="1800" u="sng" dirty="0">
                <a:latin typeface="Times New Roman"/>
                <a:ea typeface="Calibri"/>
                <a:cs typeface="Times New Roman"/>
              </a:rPr>
              <a:t>to the other half Joshua</a:t>
            </a:r>
            <a:r>
              <a:rPr lang="en-US" sz="1800" dirty="0">
                <a:latin typeface="Times New Roman"/>
                <a:ea typeface="Calibri"/>
                <a:cs typeface="Times New Roman"/>
              </a:rPr>
              <a:t> had given a possession beside </a:t>
            </a:r>
            <a:r>
              <a:rPr lang="en-US" sz="1800" u="sng" dirty="0">
                <a:latin typeface="Times New Roman"/>
                <a:ea typeface="Calibri"/>
                <a:cs typeface="Times New Roman"/>
              </a:rPr>
              <a:t>their brothers</a:t>
            </a:r>
            <a:r>
              <a:rPr lang="en-US" sz="1800" dirty="0">
                <a:latin typeface="Times New Roman"/>
                <a:ea typeface="Calibri"/>
                <a:cs typeface="Times New Roman"/>
              </a:rPr>
              <a:t> in the land west of the Jordan. And when </a:t>
            </a:r>
            <a:r>
              <a:rPr lang="en-US" sz="1800" u="sng" dirty="0">
                <a:latin typeface="Times New Roman"/>
                <a:ea typeface="Calibri"/>
                <a:cs typeface="Times New Roman"/>
              </a:rPr>
              <a:t>Joshua</a:t>
            </a:r>
            <a:r>
              <a:rPr lang="en-US" sz="1800" dirty="0">
                <a:latin typeface="Times New Roman"/>
                <a:ea typeface="Calibri"/>
                <a:cs typeface="Times New Roman"/>
              </a:rPr>
              <a:t> sent them away to their homes and blessed them, (8) he said to them, "Go back to your tents with much wealth and with very much livestock, with silver, gold, bronze, and iron, and with much clothing. Divide the spoil </a:t>
            </a:r>
            <a:r>
              <a:rPr lang="en-US" sz="1800" u="sng" dirty="0">
                <a:latin typeface="Times New Roman"/>
                <a:ea typeface="Calibri"/>
                <a:cs typeface="Times New Roman"/>
              </a:rPr>
              <a:t>of your enemies with your brothers." </a:t>
            </a: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(9) So </a:t>
            </a:r>
            <a:r>
              <a:rPr lang="en-US" sz="1800" u="sng" dirty="0">
                <a:latin typeface="Times New Roman"/>
                <a:ea typeface="Calibri"/>
                <a:cs typeface="Times New Roman"/>
              </a:rPr>
              <a:t>the people of Reuben and the people of Gad and the half-tribe of Manasseh </a:t>
            </a:r>
            <a:r>
              <a:rPr lang="en-US" sz="1800" dirty="0">
                <a:latin typeface="Times New Roman"/>
                <a:ea typeface="Calibri"/>
                <a:cs typeface="Times New Roman"/>
              </a:rPr>
              <a:t>returned home, parting from </a:t>
            </a:r>
            <a:r>
              <a:rPr lang="en-US" sz="1800" u="sng" dirty="0">
                <a:latin typeface="Times New Roman"/>
                <a:ea typeface="Calibri"/>
                <a:cs typeface="Times New Roman"/>
              </a:rPr>
              <a:t>the people of Israel at Shiloh, which is in the land of Canaan, to go to the land of Gilead</a:t>
            </a:r>
            <a:r>
              <a:rPr lang="en-US" sz="1800" dirty="0">
                <a:latin typeface="Times New Roman"/>
                <a:ea typeface="Calibri"/>
                <a:cs typeface="Times New Roman"/>
              </a:rPr>
              <a:t>, their own land of which they had possessed themselves </a:t>
            </a:r>
            <a:r>
              <a:rPr lang="en-US" sz="1800" b="1" dirty="0">
                <a:latin typeface="Times New Roman"/>
                <a:ea typeface="Calibri"/>
                <a:cs typeface="Times New Roman"/>
              </a:rPr>
              <a:t>by command of the Lord</a:t>
            </a:r>
            <a:r>
              <a:rPr lang="en-US" sz="1800" dirty="0">
                <a:latin typeface="Times New Roman"/>
                <a:ea typeface="Calibri"/>
                <a:cs typeface="Times New Roman"/>
              </a:rPr>
              <a:t> through </a:t>
            </a:r>
            <a:r>
              <a:rPr lang="en-US" sz="1800" u="sng" dirty="0">
                <a:latin typeface="Times New Roman"/>
                <a:ea typeface="Calibri"/>
                <a:cs typeface="Times New Roman"/>
              </a:rPr>
              <a:t>Moses</a:t>
            </a:r>
            <a:r>
              <a:rPr lang="en-US" sz="1800" dirty="0">
                <a:latin typeface="Times New Roman"/>
                <a:ea typeface="Calibri"/>
                <a:cs typeface="Times New Roman"/>
              </a:rPr>
              <a:t>. (10) And when they came to the region of the Jordan that is in the land of Canaan, </a:t>
            </a:r>
            <a:r>
              <a:rPr lang="en-US" sz="1800" u="sng" dirty="0">
                <a:latin typeface="Times New Roman"/>
                <a:ea typeface="Calibri"/>
                <a:cs typeface="Times New Roman"/>
              </a:rPr>
              <a:t>the people of Reuben and the people of Gad and the half-tribe of Manasseh built</a:t>
            </a:r>
            <a:r>
              <a:rPr lang="en-US" sz="1800" dirty="0">
                <a:latin typeface="Times New Roman"/>
                <a:ea typeface="Calibri"/>
                <a:cs typeface="Times New Roman"/>
              </a:rPr>
              <a:t> there an altar by the Jordan, an altar of imposing size.</a:t>
            </a:r>
            <a:endParaRPr lang="en-US" sz="1800" dirty="0">
              <a:effectLst/>
              <a:latin typeface="Calibri"/>
              <a:ea typeface="Calibri"/>
              <a:cs typeface="Times New Roman"/>
            </a:endParaRPr>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fontScale="90000"/>
          </a:bodyPr>
          <a:lstStyle/>
          <a:p>
            <a:pPr marL="0" marR="0" indent="228600">
              <a:spcBef>
                <a:spcPts val="0"/>
              </a:spcBef>
              <a:spcAft>
                <a:spcPts val="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a:latin typeface="Times New Roman" panose="02020603050405020304" pitchFamily="18" charset="0"/>
                <a:ea typeface="Calibri" panose="020F0502020204030204" pitchFamily="34" charset="0"/>
                <a:cs typeface="Times New Roman" panose="02020603050405020304" pitchFamily="18" charset="0"/>
              </a:rPr>
              <a:t/>
            </a:r>
            <a:br>
              <a:rPr lang="en-US" sz="2000" dirty="0">
                <a:latin typeface="Times New Roman" panose="02020603050405020304" pitchFamily="18" charset="0"/>
                <a:ea typeface="Calibri" panose="020F0502020204030204" pitchFamily="34" charset="0"/>
                <a:cs typeface="Times New Roman" panose="02020603050405020304" pitchFamily="18" charset="0"/>
              </a:rPr>
            </a:b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a:ea typeface="Calibri"/>
                <a:cs typeface="Times New Roman"/>
              </a:rPr>
              <a:t> (11) And </a:t>
            </a:r>
            <a:r>
              <a:rPr lang="en-US" sz="2000" u="sng" dirty="0">
                <a:latin typeface="Times New Roman"/>
                <a:ea typeface="Calibri"/>
                <a:cs typeface="Times New Roman"/>
              </a:rPr>
              <a:t>the people of Israel</a:t>
            </a:r>
            <a:r>
              <a:rPr lang="en-US" sz="2000" dirty="0">
                <a:latin typeface="Times New Roman"/>
                <a:ea typeface="Calibri"/>
                <a:cs typeface="Times New Roman"/>
              </a:rPr>
              <a:t> heard it said, "Behold</a:t>
            </a:r>
            <a:r>
              <a:rPr lang="en-US" sz="2000" u="sng" dirty="0">
                <a:latin typeface="Times New Roman"/>
                <a:ea typeface="Calibri"/>
                <a:cs typeface="Times New Roman"/>
              </a:rPr>
              <a:t>, the people of Reuben and the people of Gad and the half-tribe of Manasseh</a:t>
            </a:r>
            <a:r>
              <a:rPr lang="en-US" sz="2000" dirty="0">
                <a:latin typeface="Times New Roman"/>
                <a:ea typeface="Calibri"/>
                <a:cs typeface="Times New Roman"/>
              </a:rPr>
              <a:t> have built the altar at the frontier of the land of Canaan, in the region about the Jordan, on the side that belongs to </a:t>
            </a:r>
            <a:r>
              <a:rPr lang="en-US" sz="2000" u="sng" dirty="0">
                <a:latin typeface="Times New Roman"/>
                <a:ea typeface="Calibri"/>
                <a:cs typeface="Times New Roman"/>
              </a:rPr>
              <a:t>the people of Israel</a:t>
            </a:r>
            <a:r>
              <a:rPr lang="en-US" sz="2000" dirty="0">
                <a:latin typeface="Times New Roman"/>
                <a:ea typeface="Calibri"/>
                <a:cs typeface="Times New Roman"/>
              </a:rPr>
              <a:t>." (12) And </a:t>
            </a:r>
            <a:r>
              <a:rPr lang="en-US" sz="2000" u="sng" dirty="0">
                <a:latin typeface="Times New Roman"/>
                <a:ea typeface="Calibri"/>
                <a:cs typeface="Times New Roman"/>
              </a:rPr>
              <a:t>when the people of Israel</a:t>
            </a:r>
            <a:r>
              <a:rPr lang="en-US" sz="2000" dirty="0">
                <a:latin typeface="Times New Roman"/>
                <a:ea typeface="Calibri"/>
                <a:cs typeface="Times New Roman"/>
              </a:rPr>
              <a:t> heard of it,</a:t>
            </a:r>
            <a:r>
              <a:rPr lang="en-US" sz="2000" u="sng" dirty="0">
                <a:latin typeface="Times New Roman"/>
                <a:ea typeface="Calibri"/>
                <a:cs typeface="Times New Roman"/>
              </a:rPr>
              <a:t> the whole assembly of the people of Israel gathered at Shiloh</a:t>
            </a:r>
            <a:r>
              <a:rPr lang="en-US" sz="2000" dirty="0">
                <a:latin typeface="Times New Roman"/>
                <a:ea typeface="Calibri"/>
                <a:cs typeface="Times New Roman"/>
              </a:rPr>
              <a:t> to make war against them. (13) Then</a:t>
            </a:r>
            <a:r>
              <a:rPr lang="en-US" sz="2000" u="sng" dirty="0">
                <a:latin typeface="Times New Roman"/>
                <a:ea typeface="Calibri"/>
                <a:cs typeface="Times New Roman"/>
              </a:rPr>
              <a:t> the people of Israel sent to the people of Reuben and the people of Gad and the half-tribe of Manasseh, in the land of Gilead, Phinehas the son of </a:t>
            </a:r>
            <a:r>
              <a:rPr lang="en-US" sz="2000" u="sng" dirty="0" err="1">
                <a:latin typeface="Times New Roman"/>
                <a:ea typeface="Calibri"/>
                <a:cs typeface="Times New Roman"/>
              </a:rPr>
              <a:t>Eleazar</a:t>
            </a:r>
            <a:r>
              <a:rPr lang="en-US" sz="2000" u="sng" dirty="0">
                <a:latin typeface="Times New Roman"/>
                <a:ea typeface="Calibri"/>
                <a:cs typeface="Times New Roman"/>
              </a:rPr>
              <a:t> the priest,</a:t>
            </a:r>
            <a:r>
              <a:rPr lang="en-US" sz="2000" dirty="0">
                <a:latin typeface="Times New Roman"/>
                <a:ea typeface="Calibri"/>
                <a:cs typeface="Times New Roman"/>
              </a:rPr>
              <a:t> (14) and with him</a:t>
            </a:r>
            <a:r>
              <a:rPr lang="en-US" sz="2000" u="sng" dirty="0">
                <a:latin typeface="Times New Roman"/>
                <a:ea typeface="Calibri"/>
                <a:cs typeface="Times New Roman"/>
              </a:rPr>
              <a:t> ten chiefs, one from each of the tribal families of Israel</a:t>
            </a:r>
            <a:r>
              <a:rPr lang="en-US" sz="2000" dirty="0">
                <a:latin typeface="Times New Roman"/>
                <a:ea typeface="Calibri"/>
                <a:cs typeface="Times New Roman"/>
              </a:rPr>
              <a:t>, every one of them </a:t>
            </a:r>
            <a:r>
              <a:rPr lang="en-US" sz="2000" u="sng" dirty="0">
                <a:latin typeface="Times New Roman"/>
                <a:ea typeface="Calibri"/>
                <a:cs typeface="Times New Roman"/>
              </a:rPr>
              <a:t>the head of a family among the clans of Israel.</a:t>
            </a:r>
            <a:r>
              <a:rPr lang="en-US" sz="2000" dirty="0">
                <a:latin typeface="Calibri"/>
                <a:ea typeface="Calibri"/>
                <a:cs typeface="Times New Roman"/>
              </a:rPr>
              <a:t/>
            </a:r>
            <a:br>
              <a:rPr lang="en-US" sz="2000" dirty="0">
                <a:latin typeface="Calibri"/>
                <a:ea typeface="Calibri"/>
                <a:cs typeface="Times New Roman"/>
              </a:rPr>
            </a:br>
            <a:r>
              <a:rPr lang="en-US" sz="2000" dirty="0">
                <a:latin typeface="Times New Roman"/>
                <a:ea typeface="Calibri"/>
                <a:cs typeface="Times New Roman"/>
              </a:rPr>
              <a:t> (15) And they came to </a:t>
            </a:r>
            <a:r>
              <a:rPr lang="en-US" sz="2000" u="sng" dirty="0">
                <a:latin typeface="Times New Roman"/>
                <a:ea typeface="Calibri"/>
                <a:cs typeface="Times New Roman"/>
              </a:rPr>
              <a:t>the people of Reuben, the people of Gad, and the half-tribe of Manasseh, in the land of Gilead</a:t>
            </a:r>
            <a:r>
              <a:rPr lang="en-US" sz="2000" dirty="0">
                <a:latin typeface="Times New Roman"/>
                <a:ea typeface="Calibri"/>
                <a:cs typeface="Times New Roman"/>
              </a:rPr>
              <a:t>, and they said to them, (16) "Thus says</a:t>
            </a:r>
            <a:r>
              <a:rPr lang="en-US" sz="2000" u="sng" dirty="0">
                <a:latin typeface="Times New Roman"/>
                <a:ea typeface="Calibri"/>
                <a:cs typeface="Times New Roman"/>
              </a:rPr>
              <a:t> the whole congregation of </a:t>
            </a:r>
            <a:r>
              <a:rPr lang="en-US" sz="2000" b="1" u="sng" dirty="0">
                <a:latin typeface="Times New Roman"/>
                <a:ea typeface="Calibri"/>
                <a:cs typeface="Times New Roman"/>
              </a:rPr>
              <a:t>the Lord</a:t>
            </a:r>
            <a:r>
              <a:rPr lang="en-US" sz="2000" dirty="0">
                <a:latin typeface="Times New Roman"/>
                <a:ea typeface="Calibri"/>
                <a:cs typeface="Times New Roman"/>
              </a:rPr>
              <a:t>, 'What is this breach of faith that you have committed against</a:t>
            </a:r>
            <a:r>
              <a:rPr lang="en-US" sz="2000" b="1" dirty="0">
                <a:latin typeface="Times New Roman"/>
                <a:ea typeface="Calibri"/>
                <a:cs typeface="Times New Roman"/>
              </a:rPr>
              <a:t> the God of Israel </a:t>
            </a:r>
            <a:r>
              <a:rPr lang="en-US" sz="2000" dirty="0">
                <a:latin typeface="Times New Roman"/>
                <a:ea typeface="Calibri"/>
                <a:cs typeface="Times New Roman"/>
              </a:rPr>
              <a:t>in turning away this day from following </a:t>
            </a:r>
            <a:r>
              <a:rPr lang="en-US" sz="2000" b="1" dirty="0">
                <a:latin typeface="Times New Roman"/>
                <a:ea typeface="Calibri"/>
                <a:cs typeface="Times New Roman"/>
              </a:rPr>
              <a:t>the Lord</a:t>
            </a:r>
            <a:r>
              <a:rPr lang="en-US" sz="2000" dirty="0">
                <a:latin typeface="Times New Roman"/>
                <a:ea typeface="Calibri"/>
                <a:cs typeface="Times New Roman"/>
              </a:rPr>
              <a:t> by building yourselves an altar this day in rebellion against</a:t>
            </a:r>
            <a:r>
              <a:rPr lang="en-US" sz="2000" b="1" dirty="0">
                <a:latin typeface="Times New Roman"/>
                <a:ea typeface="Calibri"/>
                <a:cs typeface="Times New Roman"/>
              </a:rPr>
              <a:t> the Lord</a:t>
            </a:r>
            <a:r>
              <a:rPr lang="en-US" sz="2000" dirty="0">
                <a:latin typeface="Times New Roman"/>
                <a:ea typeface="Calibri"/>
                <a:cs typeface="Times New Roman"/>
              </a:rPr>
              <a:t>? (17) Have we not had enough of the sin at </a:t>
            </a:r>
            <a:r>
              <a:rPr lang="en-US" sz="2000" dirty="0" err="1">
                <a:latin typeface="Times New Roman"/>
                <a:ea typeface="Calibri"/>
                <a:cs typeface="Times New Roman"/>
              </a:rPr>
              <a:t>Peor</a:t>
            </a:r>
            <a:r>
              <a:rPr lang="en-US" sz="2000" dirty="0">
                <a:latin typeface="Times New Roman"/>
                <a:ea typeface="Calibri"/>
                <a:cs typeface="Times New Roman"/>
              </a:rPr>
              <a:t> from which even yet we have not cleansed ourselves, and for which there came a plague upon the </a:t>
            </a:r>
            <a:r>
              <a:rPr lang="en-US" sz="2000" u="sng" dirty="0">
                <a:latin typeface="Times New Roman"/>
                <a:ea typeface="Calibri"/>
                <a:cs typeface="Times New Roman"/>
              </a:rPr>
              <a:t>congregation of </a:t>
            </a:r>
            <a:r>
              <a:rPr lang="en-US" sz="2000" b="1" u="sng" dirty="0">
                <a:latin typeface="Times New Roman"/>
                <a:ea typeface="Calibri"/>
                <a:cs typeface="Times New Roman"/>
              </a:rPr>
              <a:t>the Lord</a:t>
            </a:r>
            <a:r>
              <a:rPr lang="en-US" sz="2000" dirty="0">
                <a:latin typeface="Times New Roman"/>
                <a:ea typeface="Calibri"/>
                <a:cs typeface="Times New Roman"/>
              </a:rPr>
              <a:t>, (18) that you too must turn away this day from following </a:t>
            </a:r>
            <a:r>
              <a:rPr lang="en-US" sz="2000" b="1" dirty="0">
                <a:latin typeface="Times New Roman"/>
                <a:ea typeface="Calibri"/>
                <a:cs typeface="Times New Roman"/>
              </a:rPr>
              <a:t>the Lord</a:t>
            </a:r>
            <a:r>
              <a:rPr lang="en-US" sz="2000" dirty="0">
                <a:latin typeface="Times New Roman"/>
                <a:ea typeface="Calibri"/>
                <a:cs typeface="Times New Roman"/>
              </a:rPr>
              <a:t>? And if you too rebel against </a:t>
            </a:r>
            <a:r>
              <a:rPr lang="en-US" sz="2000" b="1" dirty="0">
                <a:latin typeface="Times New Roman"/>
                <a:ea typeface="Calibri"/>
                <a:cs typeface="Times New Roman"/>
              </a:rPr>
              <a:t>the Lord </a:t>
            </a:r>
            <a:r>
              <a:rPr lang="en-US" sz="2000" dirty="0">
                <a:latin typeface="Times New Roman"/>
                <a:ea typeface="Calibri"/>
                <a:cs typeface="Times New Roman"/>
              </a:rPr>
              <a:t>today then tomorrow he will be angry with </a:t>
            </a:r>
            <a:r>
              <a:rPr lang="en-US" sz="2000" u="sng" dirty="0">
                <a:latin typeface="Times New Roman"/>
                <a:ea typeface="Calibri"/>
                <a:cs typeface="Times New Roman"/>
              </a:rPr>
              <a:t>the whole congregation of Israel</a:t>
            </a:r>
            <a:r>
              <a:rPr lang="en-US" sz="2000" dirty="0">
                <a:latin typeface="Times New Roman"/>
                <a:ea typeface="Calibri"/>
                <a:cs typeface="Times New Roman"/>
              </a:rPr>
              <a:t>. (19) But now, if the land of your possession is unclean, pass over into </a:t>
            </a:r>
            <a:r>
              <a:rPr lang="en-US" sz="2000" b="1" dirty="0">
                <a:latin typeface="Times New Roman"/>
                <a:ea typeface="Calibri"/>
                <a:cs typeface="Times New Roman"/>
              </a:rPr>
              <a:t>the Lord's land where the Lord's tabernacle stands</a:t>
            </a:r>
            <a:r>
              <a:rPr lang="en-US" sz="2000" dirty="0">
                <a:latin typeface="Times New Roman"/>
                <a:ea typeface="Calibri"/>
                <a:cs typeface="Times New Roman"/>
              </a:rPr>
              <a:t>, and take for yourselves a possession among us. Only do not rebel against </a:t>
            </a:r>
            <a:r>
              <a:rPr lang="en-US" sz="2000" b="1" dirty="0">
                <a:latin typeface="Times New Roman"/>
                <a:ea typeface="Calibri"/>
                <a:cs typeface="Times New Roman"/>
              </a:rPr>
              <a:t>the Lord</a:t>
            </a:r>
            <a:r>
              <a:rPr lang="en-US" sz="2000" dirty="0">
                <a:latin typeface="Times New Roman"/>
                <a:ea typeface="Calibri"/>
                <a:cs typeface="Times New Roman"/>
              </a:rPr>
              <a:t> or make us as rebels by building for yourselves an altar other than </a:t>
            </a:r>
            <a:r>
              <a:rPr lang="en-US" sz="2000" b="1" dirty="0">
                <a:latin typeface="Times New Roman"/>
                <a:ea typeface="Calibri"/>
                <a:cs typeface="Times New Roman"/>
              </a:rPr>
              <a:t>the altar of the Lord our God</a:t>
            </a:r>
            <a:r>
              <a:rPr lang="en-US" sz="2000" dirty="0">
                <a:latin typeface="Times New Roman"/>
                <a:ea typeface="Calibri"/>
                <a:cs typeface="Times New Roman"/>
              </a:rPr>
              <a:t>. (20) Did </a:t>
            </a:r>
            <a:r>
              <a:rPr lang="en-US" sz="2000" u="sng" dirty="0">
                <a:latin typeface="Times New Roman"/>
                <a:ea typeface="Calibri"/>
                <a:cs typeface="Times New Roman"/>
              </a:rPr>
              <a:t>not </a:t>
            </a:r>
            <a:r>
              <a:rPr lang="en-US" sz="2000" u="sng" dirty="0" err="1">
                <a:latin typeface="Times New Roman"/>
                <a:ea typeface="Calibri"/>
                <a:cs typeface="Times New Roman"/>
              </a:rPr>
              <a:t>Achan</a:t>
            </a:r>
            <a:r>
              <a:rPr lang="en-US" sz="2000" u="sng" dirty="0">
                <a:latin typeface="Times New Roman"/>
                <a:ea typeface="Calibri"/>
                <a:cs typeface="Times New Roman"/>
              </a:rPr>
              <a:t> the son of </a:t>
            </a:r>
            <a:r>
              <a:rPr lang="en-US" sz="2000" u="sng" dirty="0" err="1">
                <a:latin typeface="Times New Roman"/>
                <a:ea typeface="Calibri"/>
                <a:cs typeface="Times New Roman"/>
              </a:rPr>
              <a:t>Zerah</a:t>
            </a:r>
            <a:r>
              <a:rPr lang="en-US" sz="2000" dirty="0">
                <a:latin typeface="Times New Roman"/>
                <a:ea typeface="Calibri"/>
                <a:cs typeface="Times New Roman"/>
              </a:rPr>
              <a:t> break faith in the matter of the devoted things, and wrath fell upon </a:t>
            </a:r>
            <a:r>
              <a:rPr lang="en-US" sz="2000" u="sng" dirty="0">
                <a:latin typeface="Times New Roman"/>
                <a:ea typeface="Calibri"/>
                <a:cs typeface="Times New Roman"/>
              </a:rPr>
              <a:t>all the congregation of Israel?</a:t>
            </a:r>
            <a:r>
              <a:rPr lang="en-US" sz="2000" dirty="0">
                <a:latin typeface="Times New Roman"/>
                <a:ea typeface="Calibri"/>
                <a:cs typeface="Times New Roman"/>
              </a:rPr>
              <a:t> And he did not perish alone for his iniquity.'" </a:t>
            </a:r>
            <a:r>
              <a:rPr lang="en-US" sz="1200" dirty="0">
                <a:latin typeface="Calibri"/>
                <a:ea typeface="Calibri"/>
                <a:cs typeface="Times New Roman"/>
              </a:rPr>
              <a:t/>
            </a:r>
            <a:br>
              <a:rPr lang="en-US" sz="1200" dirty="0">
                <a:latin typeface="Calibri"/>
                <a:ea typeface="Calibri"/>
                <a:cs typeface="Times New Roman"/>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800" b="1"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a:ea typeface="Calibri"/>
                <a:cs typeface="Times New Roman"/>
              </a:rPr>
              <a:t/>
            </a:r>
            <a:br>
              <a:rPr lang="en-US" sz="3200" dirty="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a:ea typeface="Calibri"/>
                <a:cs typeface="Times New Roman"/>
              </a:rPr>
              <a:t/>
            </a:r>
            <a:br>
              <a:rPr lang="en-US" sz="2300" dirty="0">
                <a:latin typeface="Calibri"/>
                <a:ea typeface="Calibri"/>
                <a:cs typeface="Times New Roman"/>
              </a:rPr>
            </a:br>
            <a:endParaRPr lang="en-US" sz="23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L="0" marR="0" indent="228600">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smtClean="0">
                <a:latin typeface="Calibri"/>
                <a:ea typeface="Calibri"/>
                <a:cs typeface="Times New Roman"/>
              </a:rPr>
              <a:t/>
            </a:r>
            <a:br>
              <a:rPr lang="en-US" sz="2600" dirty="0" smtClean="0">
                <a:latin typeface="Calibri"/>
                <a:ea typeface="Calibri"/>
                <a:cs typeface="Times New Roman"/>
              </a:rPr>
            </a:br>
            <a:r>
              <a:rPr lang="en-US" sz="1800" dirty="0" smtClean="0">
                <a:latin typeface="Calibri"/>
                <a:ea typeface="Calibri"/>
                <a:cs typeface="Times New Roman"/>
              </a:rPr>
              <a:t>	</a:t>
            </a:r>
            <a:br>
              <a:rPr lang="en-US" sz="1800" dirty="0" smtClean="0">
                <a:latin typeface="Calibri"/>
                <a:ea typeface="Calibri"/>
                <a:cs typeface="Times New Roman"/>
              </a:rPr>
            </a:br>
            <a:r>
              <a:rPr lang="en-US" sz="1800" dirty="0">
                <a:latin typeface="Times New Roman"/>
                <a:ea typeface="Calibri"/>
                <a:cs typeface="Times New Roman"/>
              </a:rPr>
              <a:t>(21) Then </a:t>
            </a:r>
            <a:r>
              <a:rPr lang="en-US" sz="1800" u="sng" dirty="0">
                <a:latin typeface="Times New Roman"/>
                <a:ea typeface="Calibri"/>
                <a:cs typeface="Times New Roman"/>
              </a:rPr>
              <a:t>the people of Reuben, the people of Gad, and the half-tribe of Manasseh said in answer to the heads of the families of Israel,</a:t>
            </a:r>
            <a:r>
              <a:rPr lang="en-US" sz="1800" dirty="0">
                <a:latin typeface="Times New Roman"/>
                <a:ea typeface="Calibri"/>
                <a:cs typeface="Times New Roman"/>
              </a:rPr>
              <a:t> (22</a:t>
            </a:r>
            <a:r>
              <a:rPr lang="en-US" sz="1800" b="1" dirty="0">
                <a:latin typeface="Times New Roman"/>
                <a:ea typeface="Calibri"/>
                <a:cs typeface="Times New Roman"/>
              </a:rPr>
              <a:t>) "The Mighty One, God, the Lord! The Mighty One, God, the Lord! He knows;</a:t>
            </a:r>
            <a:r>
              <a:rPr lang="en-US" sz="1800" dirty="0">
                <a:latin typeface="Times New Roman"/>
                <a:ea typeface="Calibri"/>
                <a:cs typeface="Times New Roman"/>
              </a:rPr>
              <a:t> and let </a:t>
            </a:r>
            <a:r>
              <a:rPr lang="en-US" sz="1800" u="sng" dirty="0">
                <a:latin typeface="Times New Roman"/>
                <a:ea typeface="Calibri"/>
                <a:cs typeface="Times New Roman"/>
              </a:rPr>
              <a:t>Israel</a:t>
            </a:r>
            <a:r>
              <a:rPr lang="en-US" sz="1800" dirty="0">
                <a:latin typeface="Times New Roman"/>
                <a:ea typeface="Calibri"/>
                <a:cs typeface="Times New Roman"/>
              </a:rPr>
              <a:t> itself know! If it was in rebellion or in breach of faith against </a:t>
            </a:r>
            <a:r>
              <a:rPr lang="en-US" sz="1800" b="1" dirty="0">
                <a:latin typeface="Times New Roman"/>
                <a:ea typeface="Calibri"/>
                <a:cs typeface="Times New Roman"/>
              </a:rPr>
              <a:t>the Lord,</a:t>
            </a:r>
            <a:r>
              <a:rPr lang="en-US" sz="1800" dirty="0">
                <a:latin typeface="Times New Roman"/>
                <a:ea typeface="Calibri"/>
                <a:cs typeface="Times New Roman"/>
              </a:rPr>
              <a:t> do not spare us today (23) for building an altar to turn away from following </a:t>
            </a:r>
            <a:r>
              <a:rPr lang="en-US" sz="1800" b="1" dirty="0">
                <a:latin typeface="Times New Roman"/>
                <a:ea typeface="Calibri"/>
                <a:cs typeface="Times New Roman"/>
              </a:rPr>
              <a:t>the Lord</a:t>
            </a:r>
            <a:r>
              <a:rPr lang="en-US" sz="1800" dirty="0">
                <a:latin typeface="Times New Roman"/>
                <a:ea typeface="Calibri"/>
                <a:cs typeface="Times New Roman"/>
              </a:rPr>
              <a:t>. Or if we did so to offer burnt offerings or grain offerings or peace offerings on it, </a:t>
            </a:r>
            <a:r>
              <a:rPr lang="en-US" sz="1800" b="1" dirty="0">
                <a:latin typeface="Times New Roman"/>
                <a:ea typeface="Calibri"/>
                <a:cs typeface="Times New Roman"/>
              </a:rPr>
              <a:t>may the Lord himself take vengeance.</a:t>
            </a:r>
            <a:r>
              <a:rPr lang="en-US" sz="1800" dirty="0">
                <a:latin typeface="Times New Roman"/>
                <a:ea typeface="Calibri"/>
                <a:cs typeface="Times New Roman"/>
              </a:rPr>
              <a:t> (24) No, but we did it from fear that in time to come </a:t>
            </a:r>
            <a:r>
              <a:rPr lang="en-US" sz="1800" u="sng" dirty="0">
                <a:latin typeface="Times New Roman"/>
                <a:ea typeface="Calibri"/>
                <a:cs typeface="Times New Roman"/>
              </a:rPr>
              <a:t>your children might say to our children,</a:t>
            </a:r>
            <a:r>
              <a:rPr lang="en-US" sz="1800" dirty="0">
                <a:latin typeface="Times New Roman"/>
                <a:ea typeface="Calibri"/>
                <a:cs typeface="Times New Roman"/>
              </a:rPr>
              <a:t> 'What have you to do with</a:t>
            </a:r>
            <a:r>
              <a:rPr lang="en-US" sz="1800" b="1" dirty="0">
                <a:latin typeface="Times New Roman"/>
                <a:ea typeface="Calibri"/>
                <a:cs typeface="Times New Roman"/>
              </a:rPr>
              <a:t> the Lord, the God of Israel? </a:t>
            </a:r>
            <a:r>
              <a:rPr lang="en-US" sz="1800" dirty="0">
                <a:latin typeface="Times New Roman"/>
                <a:ea typeface="Calibri"/>
                <a:cs typeface="Times New Roman"/>
              </a:rPr>
              <a:t>(25) For </a:t>
            </a:r>
            <a:r>
              <a:rPr lang="en-US" sz="1800" b="1" dirty="0">
                <a:latin typeface="Times New Roman"/>
                <a:ea typeface="Calibri"/>
                <a:cs typeface="Times New Roman"/>
              </a:rPr>
              <a:t>the Lord</a:t>
            </a:r>
            <a:r>
              <a:rPr lang="en-US" sz="1800" dirty="0">
                <a:latin typeface="Times New Roman"/>
                <a:ea typeface="Calibri"/>
                <a:cs typeface="Times New Roman"/>
              </a:rPr>
              <a:t> has made the Jordan a boundary </a:t>
            </a:r>
            <a:r>
              <a:rPr lang="en-US" sz="1800" u="sng" dirty="0">
                <a:latin typeface="Times New Roman"/>
                <a:ea typeface="Calibri"/>
                <a:cs typeface="Times New Roman"/>
              </a:rPr>
              <a:t>between us and you, you people of Reuben and people of Gad.</a:t>
            </a:r>
            <a:r>
              <a:rPr lang="en-US" sz="1800" dirty="0">
                <a:latin typeface="Times New Roman"/>
                <a:ea typeface="Calibri"/>
                <a:cs typeface="Times New Roman"/>
              </a:rPr>
              <a:t> You have no portion in </a:t>
            </a:r>
            <a:r>
              <a:rPr lang="en-US" sz="1800" b="1" dirty="0">
                <a:latin typeface="Times New Roman"/>
                <a:ea typeface="Calibri"/>
                <a:cs typeface="Times New Roman"/>
              </a:rPr>
              <a:t>the Lord.'</a:t>
            </a:r>
            <a:r>
              <a:rPr lang="en-US" sz="1800" dirty="0">
                <a:latin typeface="Times New Roman"/>
                <a:ea typeface="Calibri"/>
                <a:cs typeface="Times New Roman"/>
              </a:rPr>
              <a:t> So </a:t>
            </a:r>
            <a:r>
              <a:rPr lang="en-US" sz="1800" u="sng" dirty="0">
                <a:latin typeface="Times New Roman"/>
                <a:ea typeface="Calibri"/>
                <a:cs typeface="Times New Roman"/>
              </a:rPr>
              <a:t>your children might make our children</a:t>
            </a:r>
            <a:r>
              <a:rPr lang="en-US" sz="1800" dirty="0">
                <a:latin typeface="Times New Roman"/>
                <a:ea typeface="Calibri"/>
                <a:cs typeface="Times New Roman"/>
              </a:rPr>
              <a:t> cease to worship </a:t>
            </a:r>
            <a:r>
              <a:rPr lang="en-US" sz="1800" b="1" dirty="0">
                <a:latin typeface="Times New Roman"/>
                <a:ea typeface="Calibri"/>
                <a:cs typeface="Times New Roman"/>
              </a:rPr>
              <a:t>the Lord.</a:t>
            </a:r>
            <a:r>
              <a:rPr lang="en-US" sz="1800" dirty="0">
                <a:latin typeface="Times New Roman"/>
                <a:ea typeface="Calibri"/>
                <a:cs typeface="Times New Roman"/>
              </a:rPr>
              <a:t> (26) Therefore we said, 'Let us now build an altar, not for burnt offering, nor for sacrifice, (27) but to be a witness between </a:t>
            </a:r>
            <a:r>
              <a:rPr lang="en-US" sz="1800" u="sng" dirty="0">
                <a:latin typeface="Times New Roman"/>
                <a:ea typeface="Calibri"/>
                <a:cs typeface="Times New Roman"/>
              </a:rPr>
              <a:t>us and you, and between our generations</a:t>
            </a:r>
            <a:r>
              <a:rPr lang="en-US" sz="1800" dirty="0">
                <a:latin typeface="Times New Roman"/>
                <a:ea typeface="Calibri"/>
                <a:cs typeface="Times New Roman"/>
              </a:rPr>
              <a:t> after us, that we do </a:t>
            </a:r>
            <a:r>
              <a:rPr lang="en-US" sz="1800" b="1" dirty="0">
                <a:latin typeface="Times New Roman"/>
                <a:ea typeface="Calibri"/>
                <a:cs typeface="Times New Roman"/>
              </a:rPr>
              <a:t>perform the service of the Lord in his presence</a:t>
            </a:r>
            <a:r>
              <a:rPr lang="en-US" sz="1800" dirty="0">
                <a:latin typeface="Times New Roman"/>
                <a:ea typeface="Calibri"/>
                <a:cs typeface="Times New Roman"/>
              </a:rPr>
              <a:t> with our burnt offerings and sacrifices and peace offerings, so </a:t>
            </a:r>
            <a:r>
              <a:rPr lang="en-US" sz="1800" u="sng" dirty="0">
                <a:latin typeface="Times New Roman"/>
                <a:ea typeface="Calibri"/>
                <a:cs typeface="Times New Roman"/>
              </a:rPr>
              <a:t>your children will not say to our children</a:t>
            </a:r>
            <a:r>
              <a:rPr lang="en-US" sz="1800" dirty="0">
                <a:latin typeface="Times New Roman"/>
                <a:ea typeface="Calibri"/>
                <a:cs typeface="Times New Roman"/>
              </a:rPr>
              <a:t> in time to come, "You have no portion in the Lord."' (28) And we thought, If this should be said to us or to </a:t>
            </a:r>
            <a:r>
              <a:rPr lang="en-US" sz="1800" u="sng" dirty="0">
                <a:latin typeface="Times New Roman"/>
                <a:ea typeface="Calibri"/>
                <a:cs typeface="Times New Roman"/>
              </a:rPr>
              <a:t>our descendants</a:t>
            </a:r>
            <a:r>
              <a:rPr lang="en-US" sz="1800" dirty="0">
                <a:latin typeface="Times New Roman"/>
                <a:ea typeface="Calibri"/>
                <a:cs typeface="Times New Roman"/>
              </a:rPr>
              <a:t> in time to come, we should say, 'Behold, </a:t>
            </a:r>
            <a:r>
              <a:rPr lang="en-US" sz="1800" b="1" dirty="0">
                <a:latin typeface="Times New Roman"/>
                <a:ea typeface="Calibri"/>
                <a:cs typeface="Times New Roman"/>
              </a:rPr>
              <a:t>the copy of the altar of the Lord,</a:t>
            </a:r>
            <a:r>
              <a:rPr lang="en-US" sz="1800" dirty="0">
                <a:latin typeface="Times New Roman"/>
                <a:ea typeface="Calibri"/>
                <a:cs typeface="Times New Roman"/>
              </a:rPr>
              <a:t> which </a:t>
            </a:r>
            <a:r>
              <a:rPr lang="en-US" sz="1800" u="sng" dirty="0">
                <a:latin typeface="Times New Roman"/>
                <a:ea typeface="Calibri"/>
                <a:cs typeface="Times New Roman"/>
              </a:rPr>
              <a:t>our fathers</a:t>
            </a:r>
            <a:r>
              <a:rPr lang="en-US" sz="1800" dirty="0">
                <a:latin typeface="Times New Roman"/>
                <a:ea typeface="Calibri"/>
                <a:cs typeface="Times New Roman"/>
              </a:rPr>
              <a:t> made, not for burnt offerings, nor for sacrifice, but to be a </a:t>
            </a:r>
            <a:r>
              <a:rPr lang="en-US" sz="1800" u="sng" dirty="0">
                <a:latin typeface="Times New Roman"/>
                <a:ea typeface="Calibri"/>
                <a:cs typeface="Times New Roman"/>
              </a:rPr>
              <a:t>witness between us and you.</a:t>
            </a:r>
            <a:r>
              <a:rPr lang="en-US" sz="1800" dirty="0">
                <a:latin typeface="Times New Roman"/>
                <a:ea typeface="Calibri"/>
                <a:cs typeface="Times New Roman"/>
              </a:rPr>
              <a:t>' (29) Far be it from us that we should rebel against </a:t>
            </a:r>
            <a:r>
              <a:rPr lang="en-US" sz="1800" b="1" dirty="0">
                <a:latin typeface="Times New Roman"/>
                <a:ea typeface="Calibri"/>
                <a:cs typeface="Times New Roman"/>
              </a:rPr>
              <a:t>the Lord</a:t>
            </a:r>
            <a:r>
              <a:rPr lang="en-US" sz="1800" dirty="0">
                <a:latin typeface="Times New Roman"/>
                <a:ea typeface="Calibri"/>
                <a:cs typeface="Times New Roman"/>
              </a:rPr>
              <a:t> and turn away this day from following</a:t>
            </a:r>
            <a:r>
              <a:rPr lang="en-US" sz="1800" b="1" dirty="0">
                <a:latin typeface="Times New Roman"/>
                <a:ea typeface="Calibri"/>
                <a:cs typeface="Times New Roman"/>
              </a:rPr>
              <a:t> the Lord </a:t>
            </a:r>
            <a:r>
              <a:rPr lang="en-US" sz="1800" dirty="0">
                <a:latin typeface="Times New Roman"/>
                <a:ea typeface="Calibri"/>
                <a:cs typeface="Times New Roman"/>
              </a:rPr>
              <a:t>by building an altar for burnt offering, grain offering, or sacrifice, other than </a:t>
            </a:r>
            <a:r>
              <a:rPr lang="en-US" sz="1800" b="1" dirty="0">
                <a:latin typeface="Times New Roman"/>
                <a:ea typeface="Calibri"/>
                <a:cs typeface="Times New Roman"/>
              </a:rPr>
              <a:t>the altar of the Lord our God that stands before his tabernacle!"</a:t>
            </a:r>
            <a:r>
              <a:rPr lang="en-US" sz="1400" dirty="0">
                <a:latin typeface="Calibri"/>
                <a:ea typeface="Calibri"/>
                <a:cs typeface="Times New Roman"/>
              </a:rPr>
              <a:t/>
            </a:r>
            <a:br>
              <a:rPr lang="en-US" sz="1400" dirty="0">
                <a:latin typeface="Calibri"/>
                <a:ea typeface="Calibri"/>
                <a:cs typeface="Times New Roman"/>
              </a:rPr>
            </a:br>
            <a:r>
              <a:rPr lang="en-US" sz="1200" dirty="0" smtClean="0">
                <a:latin typeface="Calibri" panose="020F0502020204030204" pitchFamily="34" charset="0"/>
                <a:ea typeface="Calibri" panose="020F0502020204030204" pitchFamily="34" charset="0"/>
                <a:cs typeface="Times New Roman" panose="02020603050405020304" pitchFamily="18" charset="0"/>
              </a:rPr>
              <a:t/>
            </a:r>
            <a:br>
              <a:rPr lang="en-US" sz="1200" dirty="0" smtClean="0">
                <a:latin typeface="Calibri" panose="020F0502020204030204" pitchFamily="34" charset="0"/>
                <a:ea typeface="Calibri" panose="020F0502020204030204" pitchFamily="34" charset="0"/>
                <a:cs typeface="Times New Roman" panose="02020603050405020304" pitchFamily="18" charset="0"/>
              </a:rPr>
            </a:br>
            <a:r>
              <a:rPr lang="en-US" sz="1400" dirty="0" smtClean="0">
                <a:latin typeface="Calibri" panose="020F0502020204030204" pitchFamily="34" charset="0"/>
                <a:ea typeface="Calibri" panose="020F0502020204030204" pitchFamily="34" charset="0"/>
                <a:cs typeface="Times New Roman" panose="02020603050405020304" pitchFamily="18" charset="0"/>
              </a:rPr>
              <a:t/>
            </a:r>
            <a:br>
              <a:rPr lang="en-US" sz="14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1700" dirty="0" smtClean="0">
                <a:latin typeface="Calibri"/>
                <a:ea typeface="Calibri"/>
                <a:cs typeface="Times New Roman"/>
              </a:rPr>
              <a:t/>
            </a:r>
            <a:br>
              <a:rPr lang="en-US" sz="1700" dirty="0" smtClean="0">
                <a:latin typeface="Calibri"/>
                <a:ea typeface="Calibri"/>
                <a:cs typeface="Times New Roman"/>
              </a:rPr>
            </a:br>
            <a:r>
              <a:rPr lang="en-US" sz="1700" dirty="0" smtClean="0">
                <a:latin typeface="Calibri" panose="020F0502020204030204" pitchFamily="34" charset="0"/>
                <a:ea typeface="Calibri" panose="020F0502020204030204" pitchFamily="34" charset="0"/>
                <a:cs typeface="Times New Roman" panose="02020603050405020304" pitchFamily="18" charset="0"/>
              </a:rPr>
              <a:t/>
            </a:r>
            <a:br>
              <a:rPr lang="en-US" sz="1700" dirty="0" smtClean="0">
                <a:latin typeface="Calibri" panose="020F0502020204030204" pitchFamily="34" charset="0"/>
                <a:ea typeface="Calibri" panose="020F0502020204030204" pitchFamily="34" charset="0"/>
                <a:cs typeface="Times New Roman" panose="02020603050405020304" pitchFamily="18" charset="0"/>
              </a:rPr>
            </a:br>
            <a:endParaRPr lang="en-US" sz="17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61258"/>
            <a:ext cx="8469085" cy="6379028"/>
          </a:xfrm>
        </p:spPr>
        <p:txBody>
          <a:bodyPr>
            <a:noAutofit/>
          </a:bodyPr>
          <a:lstStyle/>
          <a:p>
            <a:pPr marL="0" marR="0" indent="228600">
              <a:spcBef>
                <a:spcPts val="0"/>
              </a:spcBef>
              <a:spcAft>
                <a:spcPts val="0"/>
              </a:spcAft>
            </a:pPr>
            <a:r>
              <a:rPr lang="en-US" sz="3200" b="1" dirty="0">
                <a:latin typeface="Calibri" panose="020F0502020204030204" pitchFamily="34" charset="0"/>
                <a:ea typeface="Calibri" panose="020F0502020204030204" pitchFamily="34" charset="0"/>
                <a:cs typeface="Times New Roman" panose="02020603050405020304" pitchFamily="18" charset="0"/>
              </a:rPr>
              <a:t>(41) The cities of the Levites in the midst of the possession of the people of Israel were in all forty-eight cities with their pasturelands. (42) These cities each had its pasturelands around it. So it was with all these cities. (43) Thus the Lord gave to Israel all the land that he swore to give to their fathers. And they took possession of it, and they settled there. (44) And the Lord gave them rest on every side just as he had sworn to their fathers. Not one of all their enemies had withstood them, for the Lord had given all their enemies into their hands. (45) Not one word of all the good promises that the Lord had made to the house of Israel had failed; all came to pass.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9324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47412"/>
            <a:ext cx="8610600" cy="6427559"/>
          </a:xfrm>
        </p:spPr>
        <p:txBody>
          <a:bodyPr>
            <a:normAutofit fontScale="90000"/>
          </a:bodyPr>
          <a:lstStyle/>
          <a:p>
            <a:pPr marL="0" marR="0" indent="228600">
              <a:spcBef>
                <a:spcPts val="0"/>
              </a:spcBef>
              <a:spcAft>
                <a:spcPts val="0"/>
              </a:spcAft>
            </a:pPr>
            <a:r>
              <a:rPr lang="en-US" sz="2400" dirty="0">
                <a:latin typeface="Times New Roman"/>
                <a:ea typeface="Calibri"/>
                <a:cs typeface="Times New Roman"/>
              </a:rPr>
              <a:t> (30) When </a:t>
            </a:r>
            <a:r>
              <a:rPr lang="en-US" sz="2400" u="sng" dirty="0">
                <a:latin typeface="Times New Roman"/>
                <a:ea typeface="Calibri"/>
                <a:cs typeface="Times New Roman"/>
              </a:rPr>
              <a:t>Phinehas the priest and the chiefs of the congregation, the heads of the families of Israel who were with him, heard the words that the people of Reuben and the people of Gad and the people of Manasseh spoke, </a:t>
            </a:r>
            <a:r>
              <a:rPr lang="en-US" sz="2400" dirty="0">
                <a:latin typeface="Times New Roman"/>
                <a:ea typeface="Calibri"/>
                <a:cs typeface="Times New Roman"/>
              </a:rPr>
              <a:t>it was good in their eyes. (31) And </a:t>
            </a:r>
            <a:r>
              <a:rPr lang="en-US" sz="2400" u="sng" dirty="0">
                <a:latin typeface="Times New Roman"/>
                <a:ea typeface="Calibri"/>
                <a:cs typeface="Times New Roman"/>
              </a:rPr>
              <a:t>Phinehas the son of </a:t>
            </a:r>
            <a:r>
              <a:rPr lang="en-US" sz="2400" u="sng" dirty="0" err="1">
                <a:latin typeface="Times New Roman"/>
                <a:ea typeface="Calibri"/>
                <a:cs typeface="Times New Roman"/>
              </a:rPr>
              <a:t>Eleazar</a:t>
            </a:r>
            <a:r>
              <a:rPr lang="en-US" sz="2400" u="sng" dirty="0">
                <a:latin typeface="Times New Roman"/>
                <a:ea typeface="Calibri"/>
                <a:cs typeface="Times New Roman"/>
              </a:rPr>
              <a:t> the priest said to the people of Reuben and the people of Gad and the people of Manasseh,</a:t>
            </a:r>
            <a:r>
              <a:rPr lang="en-US" sz="2400" dirty="0">
                <a:latin typeface="Times New Roman"/>
                <a:ea typeface="Calibri"/>
                <a:cs typeface="Times New Roman"/>
              </a:rPr>
              <a:t> "Today we know that </a:t>
            </a:r>
            <a:r>
              <a:rPr lang="en-US" sz="2400" b="1" dirty="0">
                <a:latin typeface="Times New Roman"/>
                <a:ea typeface="Calibri"/>
                <a:cs typeface="Times New Roman"/>
              </a:rPr>
              <a:t>the Lord is in our midst,</a:t>
            </a:r>
            <a:r>
              <a:rPr lang="en-US" sz="2400" dirty="0">
                <a:latin typeface="Times New Roman"/>
                <a:ea typeface="Calibri"/>
                <a:cs typeface="Times New Roman"/>
              </a:rPr>
              <a:t> because you have not committed this breach of faith against</a:t>
            </a:r>
            <a:r>
              <a:rPr lang="en-US" sz="2400" b="1" dirty="0">
                <a:latin typeface="Times New Roman"/>
                <a:ea typeface="Calibri"/>
                <a:cs typeface="Times New Roman"/>
              </a:rPr>
              <a:t> the Lord</a:t>
            </a:r>
            <a:r>
              <a:rPr lang="en-US" sz="2400" dirty="0">
                <a:latin typeface="Times New Roman"/>
                <a:ea typeface="Calibri"/>
                <a:cs typeface="Times New Roman"/>
              </a:rPr>
              <a:t>. Now you have delivered </a:t>
            </a:r>
            <a:r>
              <a:rPr lang="en-US" sz="2400" u="sng" dirty="0">
                <a:latin typeface="Times New Roman"/>
                <a:ea typeface="Calibri"/>
                <a:cs typeface="Times New Roman"/>
              </a:rPr>
              <a:t>the people of Israel</a:t>
            </a:r>
            <a:r>
              <a:rPr lang="en-US" sz="2400" dirty="0">
                <a:latin typeface="Times New Roman"/>
                <a:ea typeface="Calibri"/>
                <a:cs typeface="Times New Roman"/>
              </a:rPr>
              <a:t> from </a:t>
            </a:r>
            <a:r>
              <a:rPr lang="en-US" sz="2400" b="1" dirty="0">
                <a:latin typeface="Times New Roman"/>
                <a:ea typeface="Calibri"/>
                <a:cs typeface="Times New Roman"/>
              </a:rPr>
              <a:t>the hand of the Lord."</a:t>
            </a:r>
            <a:r>
              <a:rPr lang="en-US" sz="24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(32) Then </a:t>
            </a:r>
            <a:r>
              <a:rPr lang="en-US" sz="2400" u="sng" dirty="0">
                <a:latin typeface="Times New Roman"/>
                <a:ea typeface="Calibri"/>
                <a:cs typeface="Times New Roman"/>
              </a:rPr>
              <a:t>Phinehas the son of </a:t>
            </a:r>
            <a:r>
              <a:rPr lang="en-US" sz="2400" u="sng" dirty="0" err="1">
                <a:latin typeface="Times New Roman"/>
                <a:ea typeface="Calibri"/>
                <a:cs typeface="Times New Roman"/>
              </a:rPr>
              <a:t>Eleazar</a:t>
            </a:r>
            <a:r>
              <a:rPr lang="en-US" sz="2400" u="sng" dirty="0">
                <a:latin typeface="Times New Roman"/>
                <a:ea typeface="Calibri"/>
                <a:cs typeface="Times New Roman"/>
              </a:rPr>
              <a:t> the priest, and the chiefs, returned from the people of Reuben and the people of Gad in the land of Gilead to the land of Canaan, to the people of Israel</a:t>
            </a:r>
            <a:r>
              <a:rPr lang="en-US" sz="2400" dirty="0">
                <a:latin typeface="Times New Roman"/>
                <a:ea typeface="Calibri"/>
                <a:cs typeface="Times New Roman"/>
              </a:rPr>
              <a:t>, and brought back word to them. (33) And the report was good in </a:t>
            </a:r>
            <a:r>
              <a:rPr lang="en-US" sz="2400" u="sng" dirty="0">
                <a:latin typeface="Times New Roman"/>
                <a:ea typeface="Calibri"/>
                <a:cs typeface="Times New Roman"/>
              </a:rPr>
              <a:t>the eyes of the people of Israel.</a:t>
            </a:r>
            <a:r>
              <a:rPr lang="en-US" sz="2400" dirty="0">
                <a:latin typeface="Times New Roman"/>
                <a:ea typeface="Calibri"/>
                <a:cs typeface="Times New Roman"/>
              </a:rPr>
              <a:t> And </a:t>
            </a:r>
            <a:r>
              <a:rPr lang="en-US" sz="2400" u="sng" dirty="0">
                <a:latin typeface="Times New Roman"/>
                <a:ea typeface="Calibri"/>
                <a:cs typeface="Times New Roman"/>
              </a:rPr>
              <a:t>the people of Israel</a:t>
            </a:r>
            <a:r>
              <a:rPr lang="en-US" sz="2400" dirty="0">
                <a:latin typeface="Times New Roman"/>
                <a:ea typeface="Calibri"/>
                <a:cs typeface="Times New Roman"/>
              </a:rPr>
              <a:t> </a:t>
            </a:r>
            <a:r>
              <a:rPr lang="en-US" sz="2400" b="1" dirty="0">
                <a:latin typeface="Times New Roman"/>
                <a:ea typeface="Calibri"/>
                <a:cs typeface="Times New Roman"/>
              </a:rPr>
              <a:t>blessed God</a:t>
            </a:r>
            <a:r>
              <a:rPr lang="en-US" sz="2400" dirty="0">
                <a:latin typeface="Times New Roman"/>
                <a:ea typeface="Calibri"/>
                <a:cs typeface="Times New Roman"/>
              </a:rPr>
              <a:t> and spoke no more of making war against them to destroy the land where </a:t>
            </a:r>
            <a:r>
              <a:rPr lang="en-US" sz="2400" u="sng" dirty="0">
                <a:latin typeface="Times New Roman"/>
                <a:ea typeface="Calibri"/>
                <a:cs typeface="Times New Roman"/>
              </a:rPr>
              <a:t>the people of Reuben and the people of Ga</a:t>
            </a:r>
            <a:r>
              <a:rPr lang="en-US" sz="2400" dirty="0">
                <a:latin typeface="Times New Roman"/>
                <a:ea typeface="Calibri"/>
                <a:cs typeface="Times New Roman"/>
              </a:rPr>
              <a:t>d were settled. (34) </a:t>
            </a:r>
            <a:r>
              <a:rPr lang="en-US" sz="2400" u="sng" dirty="0">
                <a:latin typeface="Times New Roman"/>
                <a:ea typeface="Calibri"/>
                <a:cs typeface="Times New Roman"/>
              </a:rPr>
              <a:t>The people of Reuben and the people of Gad </a:t>
            </a:r>
            <a:r>
              <a:rPr lang="en-US" sz="2400" dirty="0">
                <a:latin typeface="Times New Roman"/>
                <a:ea typeface="Calibri"/>
                <a:cs typeface="Times New Roman"/>
              </a:rPr>
              <a:t>called</a:t>
            </a:r>
            <a:r>
              <a:rPr lang="en-US" sz="2400" b="1" dirty="0">
                <a:latin typeface="Times New Roman"/>
                <a:ea typeface="Calibri"/>
                <a:cs typeface="Times New Roman"/>
              </a:rPr>
              <a:t> the altar Witness, </a:t>
            </a:r>
            <a:r>
              <a:rPr lang="en-US" sz="2400" dirty="0">
                <a:latin typeface="Times New Roman"/>
                <a:ea typeface="Calibri"/>
                <a:cs typeface="Times New Roman"/>
              </a:rPr>
              <a:t>"For," they said, </a:t>
            </a:r>
            <a:r>
              <a:rPr lang="en-US" sz="2400" b="1" dirty="0">
                <a:latin typeface="Times New Roman"/>
                <a:ea typeface="Calibri"/>
                <a:cs typeface="Times New Roman"/>
              </a:rPr>
              <a:t>"it is a witness between us that the Lord is God."</a:t>
            </a:r>
            <a:r>
              <a:rPr lang="en-US" sz="1400" dirty="0">
                <a:latin typeface="Calibri"/>
                <a:ea typeface="Calibri"/>
                <a:cs typeface="Times New Roman"/>
              </a:rPr>
              <a:t/>
            </a:r>
            <a:br>
              <a:rPr lang="en-US" sz="1400" dirty="0">
                <a:latin typeface="Calibri"/>
                <a:ea typeface="Calibri"/>
                <a:cs typeface="Times New Roman"/>
              </a:rPr>
            </a:br>
            <a:endParaRPr lang="en-US" sz="1400" dirty="0"/>
          </a:p>
        </p:txBody>
      </p:sp>
    </p:spTree>
    <p:extLst>
      <p:ext uri="{BB962C8B-B14F-4D97-AF65-F5344CB8AC3E}">
        <p14:creationId xmlns:p14="http://schemas.microsoft.com/office/powerpoint/2010/main" val="3750100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8" y="128954"/>
            <a:ext cx="8621485" cy="6858000"/>
          </a:xfrm>
        </p:spPr>
        <p:txBody>
          <a:bodyPr>
            <a:noAutofit/>
          </a:bodyPr>
          <a:lstStyle/>
          <a:p>
            <a:pPr marL="0" marR="0">
              <a:spcBef>
                <a:spcPts val="0"/>
              </a:spcBef>
              <a:spcAft>
                <a:spcPts val="0"/>
              </a:spcAft>
            </a:pP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1800" b="1" u="sng" dirty="0">
                <a:latin typeface="Times New Roman" panose="02020603050405020304" pitchFamily="18" charset="0"/>
                <a:ea typeface="Calibri" panose="020F0502020204030204" pitchFamily="34" charset="0"/>
                <a:cs typeface="Times New Roman" panose="02020603050405020304" pitchFamily="18" charset="0"/>
              </a:rPr>
              <a:t>STUDY NOTES:</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Times New Roman"/>
                <a:ea typeface="Calibri"/>
                <a:cs typeface="Times New Roman"/>
              </a:rPr>
              <a:t>1. Moses had ordered the three tribes east of the Jordan to assist the other tribes in the conquest of Canaan </a:t>
            </a:r>
            <a:r>
              <a:rPr lang="en-US" sz="1800" b="1" dirty="0" smtClean="0">
                <a:latin typeface="Times New Roman"/>
                <a:ea typeface="Calibri"/>
                <a:cs typeface="Times New Roman"/>
              </a:rPr>
              <a:t>(</a:t>
            </a:r>
            <a:r>
              <a:rPr lang="en-US" sz="1800" b="1" dirty="0">
                <a:latin typeface="Times New Roman"/>
                <a:ea typeface="Calibri"/>
                <a:cs typeface="Times New Roman"/>
              </a:rPr>
              <a:t>Nu 32:16-27;  Dt. 3:12-20</a:t>
            </a:r>
            <a:r>
              <a:rPr lang="en-US" sz="1800" b="1" dirty="0" smtClean="0">
                <a:latin typeface="Times New Roman"/>
                <a:ea typeface="Calibri"/>
                <a:cs typeface="Times New Roman"/>
              </a:rPr>
              <a:t>).  </a:t>
            </a:r>
            <a:r>
              <a:rPr lang="en-US" sz="1800" dirty="0">
                <a:latin typeface="Times New Roman"/>
                <a:ea typeface="Calibri"/>
                <a:cs typeface="Times New Roman"/>
              </a:rPr>
              <a:t>They all needed to have a fair sharing of the land</a:t>
            </a:r>
            <a:r>
              <a:rPr lang="en-US" sz="1800" b="1" dirty="0">
                <a:latin typeface="Times New Roman"/>
                <a:ea typeface="Calibri"/>
                <a:cs typeface="Times New Roman"/>
              </a:rPr>
              <a:t> (Nu 31:25-27). </a:t>
            </a:r>
            <a:r>
              <a:rPr lang="en-US" sz="1800" b="1" dirty="0" smtClean="0">
                <a:latin typeface="Times New Roman"/>
                <a:ea typeface="Calibri"/>
                <a:cs typeface="Times New Roman"/>
              </a:rPr>
              <a:t/>
            </a:r>
            <a:br>
              <a:rPr lang="en-US" sz="1800" b="1" dirty="0" smtClean="0">
                <a:latin typeface="Times New Roman"/>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2. To</a:t>
            </a:r>
            <a:r>
              <a:rPr lang="en-US" sz="1800" b="1" dirty="0">
                <a:latin typeface="Times New Roman"/>
                <a:ea typeface="Calibri"/>
                <a:cs typeface="Times New Roman"/>
              </a:rPr>
              <a:t> </a:t>
            </a:r>
            <a:r>
              <a:rPr lang="en-US" sz="1800" dirty="0">
                <a:latin typeface="Times New Roman"/>
                <a:ea typeface="Calibri"/>
                <a:cs typeface="Times New Roman"/>
              </a:rPr>
              <a:t>love the Lord your God, and to walk in all his ways and to keep his commandments and to cling to him and to </a:t>
            </a:r>
            <a:r>
              <a:rPr lang="en-US" sz="1800" dirty="0" smtClean="0">
                <a:latin typeface="Times New Roman"/>
                <a:ea typeface="Calibri"/>
                <a:cs typeface="Times New Roman"/>
              </a:rPr>
              <a:t>serve him </a:t>
            </a:r>
            <a:r>
              <a:rPr lang="en-US" sz="1800" dirty="0">
                <a:latin typeface="Times New Roman"/>
                <a:ea typeface="Calibri"/>
                <a:cs typeface="Times New Roman"/>
              </a:rPr>
              <a:t>with all your heart and with all your soul – this was the role of Israel and is the role of the new Israel- the Church.</a:t>
            </a: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           </a:t>
            </a:r>
            <a:r>
              <a:rPr lang="en-US" sz="1800" dirty="0" smtClean="0">
                <a:latin typeface="Times New Roman"/>
                <a:ea typeface="Calibri"/>
                <a:cs typeface="Times New Roman"/>
              </a:rPr>
              <a:t>          </a:t>
            </a:r>
            <a:r>
              <a:rPr lang="en-US" sz="1800" b="1" dirty="0">
                <a:latin typeface="Times New Roman"/>
                <a:ea typeface="Calibri"/>
                <a:cs typeface="Times New Roman"/>
              </a:rPr>
              <a:t>(Dt 5:29; 6:5;</a:t>
            </a:r>
            <a:r>
              <a:rPr lang="en-US" sz="1800" dirty="0">
                <a:latin typeface="Times New Roman"/>
                <a:ea typeface="Calibri"/>
                <a:cs typeface="Times New Roman"/>
              </a:rPr>
              <a:t>  </a:t>
            </a:r>
            <a:r>
              <a:rPr lang="en-US" sz="1800" b="1" dirty="0">
                <a:latin typeface="Times New Roman"/>
                <a:ea typeface="Calibri"/>
                <a:cs typeface="Times New Roman"/>
              </a:rPr>
              <a:t>Is 43:22;  Mal 3:14;  1Jn 4:19)</a:t>
            </a:r>
            <a:r>
              <a:rPr lang="en-US" sz="1800" dirty="0">
                <a:latin typeface="Times New Roman"/>
                <a:ea typeface="Calibri"/>
                <a:cs typeface="Times New Roman"/>
              </a:rPr>
              <a:t> </a:t>
            </a:r>
            <a:r>
              <a:rPr lang="en-US" sz="1800" dirty="0" smtClean="0">
                <a:latin typeface="Times New Roman"/>
                <a:ea typeface="Calibri"/>
                <a:cs typeface="Times New Roman"/>
              </a:rPr>
              <a:t/>
            </a:r>
            <a:br>
              <a:rPr lang="en-US" sz="1800" dirty="0" smtClean="0">
                <a:latin typeface="Times New Roman"/>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3. When Israel heard that the three tribes had built their own large altar, they assumed this was apostasy and </a:t>
            </a:r>
            <a:r>
              <a:rPr lang="en-US" sz="1800" dirty="0" err="1" smtClean="0">
                <a:latin typeface="Times New Roman"/>
                <a:ea typeface="Calibri"/>
                <a:cs typeface="Times New Roman"/>
              </a:rPr>
              <a:t>and</a:t>
            </a:r>
            <a:r>
              <a:rPr lang="en-US" sz="1800" dirty="0" smtClean="0">
                <a:latin typeface="Times New Roman"/>
                <a:ea typeface="Calibri"/>
                <a:cs typeface="Times New Roman"/>
              </a:rPr>
              <a:t> </a:t>
            </a:r>
            <a:r>
              <a:rPr lang="en-US" sz="1800" dirty="0">
                <a:latin typeface="Times New Roman"/>
                <a:ea typeface="Calibri"/>
                <a:cs typeface="Times New Roman"/>
              </a:rPr>
              <a:t>rebellion against the true altar of the Lord, which was with the tabernacle and ark of the covenant at Shiloh.                    </a:t>
            </a: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    </a:t>
            </a:r>
            <a:r>
              <a:rPr lang="en-US" sz="1800" b="1" dirty="0">
                <a:latin typeface="Times New Roman"/>
                <a:ea typeface="Calibri"/>
                <a:cs typeface="Times New Roman"/>
              </a:rPr>
              <a:t>(Lev 1:3-3:17;  6:14-23; 7:11-18; Dt. 12:5-14)</a:t>
            </a:r>
            <a:r>
              <a:rPr lang="en-US" sz="1800" dirty="0">
                <a:latin typeface="Times New Roman"/>
                <a:ea typeface="Calibri"/>
                <a:cs typeface="Times New Roman"/>
              </a:rPr>
              <a:t>  </a:t>
            </a:r>
            <a:r>
              <a:rPr lang="en-US" sz="1800" dirty="0" smtClean="0">
                <a:latin typeface="Times New Roman"/>
                <a:ea typeface="Calibri"/>
                <a:cs typeface="Times New Roman"/>
              </a:rPr>
              <a:t/>
            </a:r>
            <a:br>
              <a:rPr lang="en-US" sz="1800" dirty="0" smtClean="0">
                <a:latin typeface="Times New Roman"/>
                <a:ea typeface="Calibri"/>
                <a:cs typeface="Times New Roman"/>
              </a:rPr>
            </a:br>
            <a:r>
              <a:rPr lang="en-US" sz="1800" dirty="0">
                <a:latin typeface="Times New Roman"/>
                <a:ea typeface="Calibri"/>
                <a:cs typeface="Times New Roman"/>
              </a:rPr>
              <a:t> </a:t>
            </a:r>
            <a:r>
              <a:rPr lang="en-US" sz="1800" dirty="0" smtClean="0">
                <a:latin typeface="Times New Roman"/>
                <a:ea typeface="Calibri"/>
                <a:cs typeface="Times New Roman"/>
              </a:rPr>
              <a:t>                 If </a:t>
            </a:r>
            <a:r>
              <a:rPr lang="en-US" sz="1800" dirty="0">
                <a:latin typeface="Times New Roman"/>
                <a:ea typeface="Calibri"/>
                <a:cs typeface="Times New Roman"/>
              </a:rPr>
              <a:t>this was so, it had to be punished and removed from among them </a:t>
            </a:r>
            <a:r>
              <a:rPr lang="en-US" sz="1800" dirty="0" smtClean="0">
                <a:latin typeface="Times New Roman"/>
                <a:ea typeface="Calibri"/>
                <a:cs typeface="Times New Roman"/>
              </a:rPr>
              <a:t> </a:t>
            </a:r>
            <a:r>
              <a:rPr lang="en-US" sz="1800" dirty="0" smtClean="0">
                <a:latin typeface="Calibri"/>
                <a:ea typeface="Calibri"/>
                <a:cs typeface="Times New Roman"/>
              </a:rPr>
              <a:t/>
            </a:r>
            <a:br>
              <a:rPr lang="en-US" sz="1800" dirty="0" smtClean="0">
                <a:latin typeface="Calibri"/>
                <a:ea typeface="Calibri"/>
                <a:cs typeface="Times New Roman"/>
              </a:rPr>
            </a:br>
            <a:r>
              <a:rPr lang="en-US" sz="1800" dirty="0" smtClean="0">
                <a:latin typeface="Times New Roman"/>
                <a:ea typeface="Calibri"/>
                <a:cs typeface="Times New Roman"/>
              </a:rPr>
              <a:t>                                            </a:t>
            </a:r>
            <a:r>
              <a:rPr lang="en-US" sz="1800" b="1" dirty="0" smtClean="0">
                <a:latin typeface="Times New Roman"/>
                <a:ea typeface="Calibri"/>
                <a:cs typeface="Times New Roman"/>
              </a:rPr>
              <a:t>(</a:t>
            </a:r>
            <a:r>
              <a:rPr lang="en-US" sz="1800" b="1" dirty="0">
                <a:latin typeface="Times New Roman"/>
                <a:ea typeface="Calibri"/>
                <a:cs typeface="Times New Roman"/>
              </a:rPr>
              <a:t>Dt 13:12-18;  </a:t>
            </a:r>
            <a:r>
              <a:rPr lang="en-US" sz="1800" b="1" dirty="0" err="1">
                <a:latin typeface="Times New Roman"/>
                <a:ea typeface="Calibri"/>
                <a:cs typeface="Times New Roman"/>
              </a:rPr>
              <a:t>Jdg</a:t>
            </a:r>
            <a:r>
              <a:rPr lang="en-US" sz="1800" b="1" dirty="0">
                <a:latin typeface="Times New Roman"/>
                <a:ea typeface="Calibri"/>
                <a:cs typeface="Times New Roman"/>
              </a:rPr>
              <a:t> </a:t>
            </a:r>
            <a:r>
              <a:rPr lang="en-US" sz="1800" b="1" dirty="0" err="1">
                <a:latin typeface="Times New Roman"/>
                <a:ea typeface="Calibri"/>
                <a:cs typeface="Times New Roman"/>
              </a:rPr>
              <a:t>ch.</a:t>
            </a:r>
            <a:r>
              <a:rPr lang="en-US" sz="1800" b="1" dirty="0">
                <a:latin typeface="Times New Roman"/>
                <a:ea typeface="Calibri"/>
                <a:cs typeface="Times New Roman"/>
              </a:rPr>
              <a:t> 20). </a:t>
            </a:r>
            <a:r>
              <a:rPr lang="en-US" sz="1800" b="1" dirty="0" smtClean="0">
                <a:latin typeface="Times New Roman"/>
                <a:ea typeface="Calibri"/>
                <a:cs typeface="Times New Roman"/>
              </a:rPr>
              <a:t/>
            </a:r>
            <a:br>
              <a:rPr lang="en-US" sz="1800" b="1" dirty="0" smtClean="0">
                <a:latin typeface="Times New Roman"/>
                <a:ea typeface="Calibri"/>
                <a:cs typeface="Times New Roman"/>
              </a:rPr>
            </a:br>
            <a:r>
              <a:rPr lang="en-US" sz="1800" b="1" dirty="0">
                <a:latin typeface="Times New Roman"/>
                <a:ea typeface="Calibri"/>
                <a:cs typeface="Times New Roman"/>
              </a:rPr>
              <a:t> </a:t>
            </a:r>
            <a:r>
              <a:rPr lang="en-US" sz="1800" b="1" dirty="0" smtClean="0">
                <a:latin typeface="Times New Roman"/>
                <a:ea typeface="Calibri"/>
                <a:cs typeface="Times New Roman"/>
              </a:rPr>
              <a:t>   </a:t>
            </a:r>
            <a:r>
              <a:rPr lang="en-US" sz="1800" dirty="0" smtClean="0">
                <a:latin typeface="Times New Roman"/>
                <a:ea typeface="Calibri"/>
                <a:cs typeface="Times New Roman"/>
              </a:rPr>
              <a:t>This </a:t>
            </a:r>
            <a:r>
              <a:rPr lang="en-US" sz="1800" dirty="0">
                <a:latin typeface="Times New Roman"/>
                <a:ea typeface="Calibri"/>
                <a:cs typeface="Times New Roman"/>
              </a:rPr>
              <a:t>reminded them of </a:t>
            </a:r>
            <a:r>
              <a:rPr lang="en-US" sz="1800" dirty="0" err="1">
                <a:latin typeface="Times New Roman"/>
                <a:ea typeface="Calibri"/>
                <a:cs typeface="Times New Roman"/>
              </a:rPr>
              <a:t>Peor</a:t>
            </a:r>
            <a:r>
              <a:rPr lang="en-US" sz="1800" dirty="0">
                <a:latin typeface="Times New Roman"/>
                <a:ea typeface="Calibri"/>
                <a:cs typeface="Times New Roman"/>
              </a:rPr>
              <a:t> where Israel was involved in Moabite worship of Baal </a:t>
            </a:r>
            <a:r>
              <a:rPr lang="en-US" sz="1800" dirty="0" smtClean="0">
                <a:latin typeface="Times New Roman"/>
                <a:ea typeface="Calibri"/>
                <a:cs typeface="Times New Roman"/>
              </a:rPr>
              <a:t>                     </a:t>
            </a:r>
            <a:r>
              <a:rPr lang="en-US" sz="1800" dirty="0" smtClean="0">
                <a:latin typeface="Calibri"/>
                <a:ea typeface="Calibri"/>
                <a:cs typeface="Times New Roman"/>
              </a:rPr>
              <a:t/>
            </a:r>
            <a:br>
              <a:rPr lang="en-US" sz="1800" dirty="0" smtClean="0">
                <a:latin typeface="Calibri"/>
                <a:ea typeface="Calibri"/>
                <a:cs typeface="Times New Roman"/>
              </a:rPr>
            </a:br>
            <a:r>
              <a:rPr lang="en-US" sz="1800" dirty="0" smtClean="0">
                <a:latin typeface="Times New Roman"/>
                <a:ea typeface="Calibri"/>
                <a:cs typeface="Times New Roman"/>
              </a:rPr>
              <a:t>                         </a:t>
            </a:r>
            <a:r>
              <a:rPr lang="en-US" sz="1800" b="1" dirty="0" smtClean="0">
                <a:latin typeface="Times New Roman"/>
                <a:ea typeface="Calibri"/>
                <a:cs typeface="Times New Roman"/>
              </a:rPr>
              <a:t>(</a:t>
            </a:r>
            <a:r>
              <a:rPr lang="en-US" sz="1800" b="1" dirty="0">
                <a:latin typeface="Times New Roman"/>
                <a:ea typeface="Calibri"/>
                <a:cs typeface="Times New Roman"/>
              </a:rPr>
              <a:t>Nu 25:1-5).  </a:t>
            </a:r>
            <a:r>
              <a:rPr lang="en-US" sz="1800" dirty="0">
                <a:latin typeface="Times New Roman"/>
                <a:ea typeface="Calibri"/>
                <a:cs typeface="Times New Roman"/>
              </a:rPr>
              <a:t>Such defilement could not be allowed in Israel</a:t>
            </a:r>
            <a:r>
              <a:rPr lang="en-US" sz="1800" dirty="0" smtClean="0">
                <a:latin typeface="Times New Roman"/>
                <a:ea typeface="Calibri"/>
                <a:cs typeface="Times New Roman"/>
              </a:rPr>
              <a:t>.</a:t>
            </a:r>
            <a:br>
              <a:rPr lang="en-US" sz="1800" dirty="0" smtClean="0">
                <a:latin typeface="Times New Roman"/>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a:latin typeface="Times New Roman"/>
                <a:ea typeface="Calibri"/>
                <a:cs typeface="Times New Roman"/>
              </a:rPr>
              <a:t>4.</a:t>
            </a:r>
            <a:r>
              <a:rPr lang="en-US" sz="1800" b="1" dirty="0">
                <a:latin typeface="Times New Roman"/>
                <a:ea typeface="Calibri"/>
                <a:cs typeface="Times New Roman"/>
              </a:rPr>
              <a:t> </a:t>
            </a:r>
            <a:r>
              <a:rPr lang="en-US" sz="1800" dirty="0">
                <a:latin typeface="Times New Roman"/>
                <a:ea typeface="Calibri"/>
                <a:cs typeface="Times New Roman"/>
              </a:rPr>
              <a:t>The tribe of Levi is represented by Phineas (the son of </a:t>
            </a:r>
            <a:r>
              <a:rPr lang="en-US" sz="1800" dirty="0" err="1">
                <a:latin typeface="Times New Roman"/>
                <a:ea typeface="Calibri"/>
                <a:cs typeface="Times New Roman"/>
              </a:rPr>
              <a:t>Eleazar</a:t>
            </a:r>
            <a:r>
              <a:rPr lang="en-US" sz="1800" dirty="0">
                <a:latin typeface="Times New Roman"/>
                <a:ea typeface="Calibri"/>
                <a:cs typeface="Times New Roman"/>
              </a:rPr>
              <a:t> the priest, who was the son of Aaron, and was the high </a:t>
            </a:r>
            <a:r>
              <a:rPr lang="en-US" sz="1800" dirty="0" smtClean="0">
                <a:latin typeface="Times New Roman"/>
                <a:ea typeface="Calibri"/>
                <a:cs typeface="Times New Roman"/>
              </a:rPr>
              <a:t>priest </a:t>
            </a:r>
            <a:r>
              <a:rPr lang="en-US" sz="1800" dirty="0">
                <a:latin typeface="Times New Roman"/>
                <a:ea typeface="Calibri"/>
                <a:cs typeface="Times New Roman"/>
              </a:rPr>
              <a:t>at the time of Joshua).</a:t>
            </a:r>
            <a:r>
              <a:rPr lang="en-US" sz="1800" b="1" dirty="0">
                <a:latin typeface="Times New Roman"/>
                <a:ea typeface="Calibri"/>
                <a:cs typeface="Times New Roman"/>
              </a:rPr>
              <a:t> </a:t>
            </a:r>
            <a:r>
              <a:rPr lang="en-US" sz="1800" dirty="0">
                <a:latin typeface="Times New Roman"/>
                <a:ea typeface="Calibri"/>
                <a:cs typeface="Times New Roman"/>
              </a:rPr>
              <a:t>After his father dies, he would become the priest and he is known for his faithful </a:t>
            </a:r>
            <a:r>
              <a:rPr lang="en-US" sz="1800" dirty="0" smtClean="0">
                <a:latin typeface="Times New Roman"/>
                <a:ea typeface="Calibri"/>
                <a:cs typeface="Times New Roman"/>
              </a:rPr>
              <a:t>and </a:t>
            </a:r>
            <a:r>
              <a:rPr lang="en-US" sz="1800" dirty="0" smtClean="0">
                <a:latin typeface="Calibri"/>
                <a:ea typeface="Calibri"/>
                <a:cs typeface="Times New Roman"/>
              </a:rPr>
              <a:t/>
            </a:r>
            <a:br>
              <a:rPr lang="en-US" sz="1800" dirty="0" smtClean="0">
                <a:latin typeface="Calibri"/>
                <a:ea typeface="Calibri"/>
                <a:cs typeface="Times New Roman"/>
              </a:rPr>
            </a:br>
            <a:r>
              <a:rPr lang="en-US" sz="1800" dirty="0" smtClean="0">
                <a:latin typeface="Times New Roman"/>
                <a:ea typeface="Calibri"/>
                <a:cs typeface="Times New Roman"/>
              </a:rPr>
              <a:t>     </a:t>
            </a:r>
            <a:r>
              <a:rPr lang="en-US" sz="1800" dirty="0">
                <a:latin typeface="Times New Roman"/>
                <a:ea typeface="Calibri"/>
                <a:cs typeface="Times New Roman"/>
              </a:rPr>
              <a:t>righteous acts </a:t>
            </a:r>
            <a:r>
              <a:rPr lang="en-US" sz="1800" dirty="0" smtClean="0">
                <a:latin typeface="Times New Roman"/>
                <a:ea typeface="Calibri"/>
                <a:cs typeface="Times New Roman"/>
              </a:rPr>
              <a:t>                </a:t>
            </a:r>
            <a:r>
              <a:rPr lang="en-US" sz="1800" b="1" dirty="0" smtClean="0">
                <a:latin typeface="Times New Roman"/>
                <a:ea typeface="Calibri"/>
                <a:cs typeface="Times New Roman"/>
              </a:rPr>
              <a:t>(</a:t>
            </a:r>
            <a:r>
              <a:rPr lang="en-US" sz="1800" b="1" dirty="0">
                <a:latin typeface="Times New Roman"/>
                <a:ea typeface="Calibri"/>
                <a:cs typeface="Times New Roman"/>
              </a:rPr>
              <a:t>Ex 6:23; Nu 25:10-13;  Ps 106:28-31)</a:t>
            </a:r>
            <a:r>
              <a:rPr lang="en-US" sz="1400" dirty="0">
                <a:latin typeface="Calibri"/>
                <a:ea typeface="Calibri"/>
                <a:cs typeface="Times New Roman"/>
              </a:rPr>
              <a:t/>
            </a:r>
            <a:br>
              <a:rPr lang="en-US" sz="1400" dirty="0">
                <a:latin typeface="Calibri"/>
                <a:ea typeface="Calibri"/>
                <a:cs typeface="Times New Roman"/>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2400" dirty="0">
                <a:latin typeface="Calibri"/>
                <a:ea typeface="Calibri"/>
                <a:cs typeface="Times New Roman"/>
              </a:rPr>
              <a:t/>
            </a:r>
            <a:br>
              <a:rPr lang="en-US" sz="2400" dirty="0">
                <a:latin typeface="Calibri"/>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90955"/>
            <a:ext cx="8567057" cy="6416674"/>
          </a:xfrm>
        </p:spPr>
        <p:txBody>
          <a:bodyPr>
            <a:noAutofit/>
          </a:bodyPr>
          <a:lstStyle/>
          <a:p>
            <a:pPr marL="0" marR="0" algn="ctr">
              <a:spcBef>
                <a:spcPts val="0"/>
              </a:spcBef>
              <a:spcAft>
                <a:spcPts val="0"/>
              </a:spcAft>
            </a:pPr>
            <a:r>
              <a:rPr lang="en-US" sz="2000" dirty="0">
                <a:latin typeface="Times New Roman"/>
                <a:ea typeface="Calibri"/>
                <a:cs typeface="Times New Roman"/>
              </a:rPr>
              <a:t>5.  The Mighty One, God the Lord was the only true </a:t>
            </a:r>
            <a:r>
              <a:rPr lang="en-US" sz="2000" dirty="0" smtClean="0">
                <a:latin typeface="Times New Roman"/>
                <a:ea typeface="Calibri"/>
                <a:cs typeface="Times New Roman"/>
              </a:rPr>
              <a:t>God</a:t>
            </a:r>
            <a:br>
              <a:rPr lang="en-US" sz="2000" dirty="0" smtClean="0">
                <a:latin typeface="Times New Roman"/>
                <a:ea typeface="Calibri"/>
                <a:cs typeface="Times New Roman"/>
              </a:rPr>
            </a:br>
            <a:r>
              <a:rPr lang="en-US" sz="2000" dirty="0">
                <a:latin typeface="Times New Roman"/>
                <a:ea typeface="Calibri"/>
                <a:cs typeface="Times New Roman"/>
              </a:rPr>
              <a:t> </a:t>
            </a:r>
            <a:r>
              <a:rPr lang="en-US" sz="2000" dirty="0" smtClean="0">
                <a:latin typeface="Times New Roman"/>
                <a:ea typeface="Calibri"/>
                <a:cs typeface="Times New Roman"/>
              </a:rPr>
              <a:t>               </a:t>
            </a:r>
            <a:r>
              <a:rPr lang="en-US" sz="2000" b="1" dirty="0">
                <a:latin typeface="Times New Roman"/>
                <a:ea typeface="Calibri"/>
                <a:cs typeface="Times New Roman"/>
              </a:rPr>
              <a:t>(Dt 10:17;  Ps 11:4; 40:9; 44:21; 50:1; 139:4;  </a:t>
            </a:r>
            <a:r>
              <a:rPr lang="en-US" sz="2000" b="1" dirty="0" err="1">
                <a:latin typeface="Times New Roman"/>
                <a:ea typeface="Calibri"/>
                <a:cs typeface="Times New Roman"/>
              </a:rPr>
              <a:t>Jer</a:t>
            </a:r>
            <a:r>
              <a:rPr lang="en-US" sz="2000" b="1" dirty="0">
                <a:latin typeface="Times New Roman"/>
                <a:ea typeface="Calibri"/>
                <a:cs typeface="Times New Roman"/>
              </a:rPr>
              <a:t> 17:10)</a:t>
            </a:r>
            <a:r>
              <a:rPr lang="en-US" sz="2000" dirty="0">
                <a:latin typeface="Times New Roman"/>
                <a:ea typeface="Calibri"/>
                <a:cs typeface="Times New Roman"/>
              </a:rPr>
              <a:t> </a:t>
            </a:r>
            <a:r>
              <a:rPr lang="en-US" sz="2000" dirty="0" smtClean="0">
                <a:latin typeface="Times New Roman"/>
                <a:ea typeface="Calibri"/>
                <a:cs typeface="Times New Roman"/>
              </a:rPr>
              <a:t/>
            </a:r>
            <a:br>
              <a:rPr lang="en-US" sz="2000" dirty="0" smtClean="0">
                <a:latin typeface="Times New Roman"/>
                <a:ea typeface="Calibri"/>
                <a:cs typeface="Times New Roman"/>
              </a:rPr>
            </a:br>
            <a:r>
              <a:rPr lang="en-US" sz="2000" dirty="0">
                <a:latin typeface="Calibri"/>
                <a:ea typeface="Calibri"/>
                <a:cs typeface="Times New Roman"/>
              </a:rPr>
              <a:t/>
            </a:r>
            <a:br>
              <a:rPr lang="en-US" sz="2000" dirty="0">
                <a:latin typeface="Calibri"/>
                <a:ea typeface="Calibri"/>
                <a:cs typeface="Times New Roman"/>
              </a:rPr>
            </a:br>
            <a:r>
              <a:rPr lang="en-US" sz="2000" dirty="0">
                <a:latin typeface="Times New Roman"/>
                <a:ea typeface="Calibri"/>
                <a:cs typeface="Times New Roman"/>
              </a:rPr>
              <a:t>6.  In reality, the three tribes had set up an altar as a 6</a:t>
            </a:r>
            <a:r>
              <a:rPr lang="en-US" sz="2000" baseline="30000" dirty="0">
                <a:latin typeface="Times New Roman"/>
                <a:ea typeface="Calibri"/>
                <a:cs typeface="Times New Roman"/>
              </a:rPr>
              <a:t>th</a:t>
            </a:r>
            <a:r>
              <a:rPr lang="en-US" sz="2000" dirty="0">
                <a:latin typeface="Times New Roman"/>
                <a:ea typeface="Calibri"/>
                <a:cs typeface="Times New Roman"/>
              </a:rPr>
              <a:t> memorial monument, and NOT as a place for the tabernacle </a:t>
            </a:r>
            <a:r>
              <a:rPr lang="en-US" sz="2000" dirty="0" smtClean="0">
                <a:latin typeface="Times New Roman"/>
                <a:ea typeface="Calibri"/>
                <a:cs typeface="Times New Roman"/>
              </a:rPr>
              <a:t>sacrifices</a:t>
            </a:r>
            <a:r>
              <a:rPr lang="en-US" sz="2000" dirty="0">
                <a:latin typeface="Times New Roman"/>
                <a:ea typeface="Calibri"/>
                <a:cs typeface="Times New Roman"/>
              </a:rPr>
              <a:t>. Since they lived far away on the other side of the Jordan River, this altar of uncut </a:t>
            </a:r>
            <a:r>
              <a:rPr lang="en-US" sz="2000" dirty="0" smtClean="0">
                <a:latin typeface="Times New Roman"/>
                <a:ea typeface="Calibri"/>
                <a:cs typeface="Times New Roman"/>
              </a:rPr>
              <a:t>stone</a:t>
            </a:r>
            <a:r>
              <a:rPr lang="en-US" sz="2000" b="1" dirty="0" smtClean="0">
                <a:latin typeface="Times New Roman"/>
                <a:ea typeface="Calibri"/>
                <a:cs typeface="Times New Roman"/>
              </a:rPr>
              <a:t>(Gen </a:t>
            </a:r>
            <a:r>
              <a:rPr lang="en-US" sz="2000" b="1" dirty="0">
                <a:latin typeface="Times New Roman"/>
                <a:ea typeface="Calibri"/>
                <a:cs typeface="Times New Roman"/>
              </a:rPr>
              <a:t>31:43-52; Ex 20:25) </a:t>
            </a:r>
            <a:r>
              <a:rPr lang="en-US" sz="2000" dirty="0">
                <a:latin typeface="Times New Roman"/>
                <a:ea typeface="Calibri"/>
                <a:cs typeface="Times New Roman"/>
              </a:rPr>
              <a:t>was a testimony that they would remain loyal to the true Lord at the tabernacle, and </a:t>
            </a:r>
            <a:r>
              <a:rPr lang="en-US" sz="2000" dirty="0" smtClean="0">
                <a:latin typeface="Times New Roman"/>
                <a:ea typeface="Calibri"/>
                <a:cs typeface="Times New Roman"/>
              </a:rPr>
              <a:t>affirmed </a:t>
            </a:r>
            <a:r>
              <a:rPr lang="en-US" sz="2000" dirty="0">
                <a:latin typeface="Times New Roman"/>
                <a:ea typeface="Calibri"/>
                <a:cs typeface="Times New Roman"/>
              </a:rPr>
              <a:t>their right to continue to worship the Lord, when they did come up to Shiloh and the tabernacle</a:t>
            </a:r>
            <a:r>
              <a:rPr lang="en-US" sz="2000" dirty="0" smtClean="0">
                <a:latin typeface="Times New Roman"/>
                <a:ea typeface="Calibri"/>
                <a:cs typeface="Times New Roman"/>
              </a:rPr>
              <a:t>.</a:t>
            </a:r>
            <a:br>
              <a:rPr lang="en-US" sz="2000" dirty="0" smtClean="0">
                <a:latin typeface="Times New Roman"/>
                <a:ea typeface="Calibri"/>
                <a:cs typeface="Times New Roman"/>
              </a:rPr>
            </a:br>
            <a:r>
              <a:rPr lang="en-US" sz="2000" dirty="0">
                <a:latin typeface="Calibri"/>
                <a:ea typeface="Calibri"/>
                <a:cs typeface="Times New Roman"/>
              </a:rPr>
              <a:t/>
            </a:r>
            <a:br>
              <a:rPr lang="en-US" sz="2000" dirty="0">
                <a:latin typeface="Calibri"/>
                <a:ea typeface="Calibri"/>
                <a:cs typeface="Times New Roman"/>
              </a:rPr>
            </a:br>
            <a:r>
              <a:rPr lang="en-US" sz="2000" dirty="0">
                <a:latin typeface="Times New Roman"/>
                <a:ea typeface="Calibri"/>
                <a:cs typeface="Times New Roman"/>
              </a:rPr>
              <a:t>7.  When this reasonable meeting with godly counsel and a peaceful resolution took place, a terrible and incorrect </a:t>
            </a:r>
            <a:r>
              <a:rPr lang="en-US" sz="2000" dirty="0" smtClean="0">
                <a:latin typeface="Times New Roman"/>
                <a:ea typeface="Calibri"/>
                <a:cs typeface="Times New Roman"/>
              </a:rPr>
              <a:t>punishment </a:t>
            </a:r>
            <a:r>
              <a:rPr lang="en-US" sz="2000" dirty="0">
                <a:latin typeface="Times New Roman"/>
                <a:ea typeface="Calibri"/>
                <a:cs typeface="Times New Roman"/>
              </a:rPr>
              <a:t>was averted. This would have been based upon a misunderstanding and would have devastated the 12 </a:t>
            </a:r>
            <a:r>
              <a:rPr lang="en-US" sz="2000" dirty="0" smtClean="0">
                <a:latin typeface="Times New Roman"/>
                <a:ea typeface="Calibri"/>
                <a:cs typeface="Times New Roman"/>
              </a:rPr>
              <a:t> </a:t>
            </a:r>
            <a:r>
              <a:rPr lang="en-US" sz="2000" dirty="0">
                <a:latin typeface="Times New Roman"/>
                <a:ea typeface="Calibri"/>
                <a:cs typeface="Times New Roman"/>
              </a:rPr>
              <a:t>tribes’ unity around the Lord God. </a:t>
            </a:r>
            <a:r>
              <a:rPr lang="en-US" sz="2000" dirty="0" smtClean="0">
                <a:latin typeface="Times New Roman"/>
                <a:ea typeface="Calibri"/>
                <a:cs typeface="Times New Roman"/>
              </a:rPr>
              <a:t>We </a:t>
            </a:r>
            <a:r>
              <a:rPr lang="en-US" sz="2000" dirty="0">
                <a:latin typeface="Times New Roman"/>
                <a:ea typeface="Calibri"/>
                <a:cs typeface="Times New Roman"/>
              </a:rPr>
              <a:t>recall the way Jesus and the apostles calls us to handle all perceived or actual </a:t>
            </a:r>
            <a:r>
              <a:rPr lang="en-US" sz="2000" dirty="0" smtClean="0">
                <a:latin typeface="Times New Roman"/>
                <a:ea typeface="Calibri"/>
                <a:cs typeface="Times New Roman"/>
              </a:rPr>
              <a:t>sin</a:t>
            </a:r>
            <a:r>
              <a:rPr lang="en-US" sz="2000" dirty="0">
                <a:latin typeface="Times New Roman"/>
                <a:ea typeface="Calibri"/>
                <a:cs typeface="Times New Roman"/>
              </a:rPr>
              <a:t>: </a:t>
            </a:r>
            <a:r>
              <a:rPr lang="en-US" sz="2000" dirty="0" smtClean="0">
                <a:latin typeface="Times New Roman"/>
                <a:ea typeface="Calibri"/>
                <a:cs typeface="Times New Roman"/>
              </a:rPr>
              <a:t/>
            </a:r>
            <a:br>
              <a:rPr lang="en-US" sz="2000" dirty="0" smtClean="0">
                <a:latin typeface="Times New Roman"/>
                <a:ea typeface="Calibri"/>
                <a:cs typeface="Times New Roman"/>
              </a:rPr>
            </a:br>
            <a:r>
              <a:rPr lang="en-US" sz="2000" dirty="0">
                <a:latin typeface="Times New Roman"/>
                <a:ea typeface="Calibri"/>
                <a:cs typeface="Times New Roman"/>
              </a:rPr>
              <a:t> </a:t>
            </a:r>
            <a:r>
              <a:rPr lang="en-US" sz="2000" dirty="0" smtClean="0">
                <a:latin typeface="Times New Roman"/>
                <a:ea typeface="Calibri"/>
                <a:cs typeface="Times New Roman"/>
              </a:rPr>
              <a:t>    </a:t>
            </a:r>
            <a:r>
              <a:rPr lang="en-US" sz="2000" b="1" dirty="0">
                <a:latin typeface="Times New Roman"/>
                <a:ea typeface="Calibri"/>
                <a:cs typeface="Times New Roman"/>
              </a:rPr>
              <a:t>(Mt. 18:15-20;  </a:t>
            </a:r>
            <a:r>
              <a:rPr lang="en-US" sz="2000" b="1" dirty="0" err="1">
                <a:latin typeface="Times New Roman"/>
                <a:ea typeface="Calibri"/>
                <a:cs typeface="Times New Roman"/>
              </a:rPr>
              <a:t>Lk</a:t>
            </a:r>
            <a:r>
              <a:rPr lang="en-US" sz="2000" b="1" dirty="0">
                <a:latin typeface="Times New Roman"/>
                <a:ea typeface="Calibri"/>
                <a:cs typeface="Times New Roman"/>
              </a:rPr>
              <a:t> 17:3;  1 Tim 5:20;  1 Tim 4:10; </a:t>
            </a:r>
            <a:r>
              <a:rPr lang="en-US" sz="2000" b="1" dirty="0" smtClean="0">
                <a:latin typeface="Times New Roman"/>
                <a:ea typeface="Calibri"/>
                <a:cs typeface="Times New Roman"/>
              </a:rPr>
              <a:t/>
            </a:r>
            <a:br>
              <a:rPr lang="en-US" sz="2000" b="1" dirty="0" smtClean="0">
                <a:latin typeface="Times New Roman"/>
                <a:ea typeface="Calibri"/>
                <a:cs typeface="Times New Roman"/>
              </a:rPr>
            </a:br>
            <a:r>
              <a:rPr lang="en-US" sz="2000" b="1" dirty="0" smtClean="0">
                <a:latin typeface="Times New Roman"/>
                <a:ea typeface="Calibri"/>
                <a:cs typeface="Times New Roman"/>
              </a:rPr>
              <a:t> </a:t>
            </a:r>
            <a:r>
              <a:rPr lang="en-US" sz="2000" b="1" dirty="0">
                <a:latin typeface="Times New Roman"/>
                <a:ea typeface="Calibri"/>
                <a:cs typeface="Times New Roman"/>
              </a:rPr>
              <a:t>Titus 1:9; 2:15; </a:t>
            </a:r>
            <a:r>
              <a:rPr lang="en-US" sz="2000" b="1" dirty="0" smtClean="0">
                <a:latin typeface="Times New Roman"/>
                <a:ea typeface="Calibri"/>
                <a:cs typeface="Times New Roman"/>
              </a:rPr>
              <a:t> James </a:t>
            </a:r>
            <a:r>
              <a:rPr lang="en-US" sz="2000" b="1" dirty="0">
                <a:latin typeface="Times New Roman"/>
                <a:ea typeface="Calibri"/>
                <a:cs typeface="Times New Roman"/>
              </a:rPr>
              <a:t>5:16</a:t>
            </a:r>
            <a:r>
              <a:rPr lang="en-US" sz="2000" b="1" dirty="0" smtClean="0">
                <a:latin typeface="Times New Roman"/>
                <a:ea typeface="Calibri"/>
                <a:cs typeface="Times New Roman"/>
              </a:rPr>
              <a:t>)</a:t>
            </a:r>
            <a:br>
              <a:rPr lang="en-US" sz="2000" b="1" dirty="0" smtClean="0">
                <a:latin typeface="Times New Roman"/>
                <a:ea typeface="Calibri"/>
                <a:cs typeface="Times New Roman"/>
              </a:rPr>
            </a:br>
            <a:r>
              <a:rPr lang="en-US" sz="2000" dirty="0">
                <a:latin typeface="Calibri"/>
                <a:ea typeface="Calibri"/>
                <a:cs typeface="Times New Roman"/>
              </a:rPr>
              <a:t/>
            </a:r>
            <a:br>
              <a:rPr lang="en-US" sz="2000" dirty="0">
                <a:latin typeface="Calibri"/>
                <a:ea typeface="Calibri"/>
                <a:cs typeface="Times New Roman"/>
              </a:rPr>
            </a:br>
            <a:r>
              <a:rPr lang="en-US" sz="2000" dirty="0">
                <a:latin typeface="Times New Roman"/>
                <a:ea typeface="Calibri"/>
                <a:cs typeface="Times New Roman"/>
              </a:rPr>
              <a:t>8.</a:t>
            </a:r>
            <a:r>
              <a:rPr lang="en-US" sz="2000" b="1" dirty="0">
                <a:latin typeface="Times New Roman"/>
                <a:ea typeface="Calibri"/>
                <a:cs typeface="Times New Roman"/>
              </a:rPr>
              <a:t>  </a:t>
            </a:r>
            <a:r>
              <a:rPr lang="en-US" sz="2000" dirty="0">
                <a:latin typeface="Times New Roman"/>
                <a:ea typeface="Calibri"/>
                <a:cs typeface="Times New Roman"/>
              </a:rPr>
              <a:t>When Joshua blessed them, this reminds us of the liturgical blessings pronounced upon us</a:t>
            </a:r>
            <a:r>
              <a:rPr lang="en-US" sz="2000" dirty="0" smtClean="0">
                <a:latin typeface="Times New Roman"/>
                <a:ea typeface="Calibri"/>
                <a:cs typeface="Times New Roman"/>
              </a:rPr>
              <a:t>:</a:t>
            </a:r>
            <a:r>
              <a:rPr lang="en-US" sz="2000" b="1" dirty="0" smtClean="0">
                <a:latin typeface="Times New Roman"/>
                <a:ea typeface="Calibri"/>
                <a:cs typeface="Times New Roman"/>
              </a:rPr>
              <a:t> </a:t>
            </a:r>
            <a:r>
              <a:rPr lang="en-US" sz="2000" b="1" dirty="0">
                <a:latin typeface="Times New Roman"/>
                <a:ea typeface="Calibri"/>
                <a:cs typeface="Times New Roman"/>
              </a:rPr>
              <a:t>(Nu 6:22-27; Acts 20:35; 2 </a:t>
            </a:r>
            <a:r>
              <a:rPr lang="en-US" sz="2000" b="1" dirty="0" err="1">
                <a:latin typeface="Times New Roman"/>
                <a:ea typeface="Calibri"/>
                <a:cs typeface="Times New Roman"/>
              </a:rPr>
              <a:t>Cor</a:t>
            </a:r>
            <a:r>
              <a:rPr lang="en-US" sz="2000" b="1" dirty="0">
                <a:latin typeface="Times New Roman"/>
                <a:ea typeface="Calibri"/>
                <a:cs typeface="Times New Roman"/>
              </a:rPr>
              <a:t> 13:14</a:t>
            </a:r>
            <a:r>
              <a:rPr lang="en-US" sz="2000" b="1" dirty="0" smtClean="0">
                <a:latin typeface="Times New Roman"/>
                <a:ea typeface="Calibri"/>
                <a:cs typeface="Times New Roman"/>
              </a:rPr>
              <a:t>)</a:t>
            </a:r>
            <a:br>
              <a:rPr lang="en-US" sz="2000" b="1" dirty="0" smtClean="0">
                <a:latin typeface="Times New Roman"/>
                <a:ea typeface="Calibri"/>
                <a:cs typeface="Times New Roman"/>
              </a:rPr>
            </a:br>
            <a:r>
              <a:rPr lang="en-US" sz="2000" dirty="0">
                <a:latin typeface="Calibri"/>
                <a:ea typeface="Calibri"/>
                <a:cs typeface="Times New Roman"/>
              </a:rPr>
              <a:t/>
            </a:r>
            <a:br>
              <a:rPr lang="en-US" sz="2000" dirty="0">
                <a:latin typeface="Calibri"/>
                <a:ea typeface="Calibri"/>
                <a:cs typeface="Times New Roman"/>
              </a:rPr>
            </a:br>
            <a:r>
              <a:rPr lang="en-US" sz="2000" dirty="0">
                <a:latin typeface="Times New Roman"/>
                <a:ea typeface="Calibri"/>
                <a:cs typeface="Times New Roman"/>
              </a:rPr>
              <a:t>9.</a:t>
            </a:r>
            <a:r>
              <a:rPr lang="en-US" sz="2000" b="1" dirty="0">
                <a:latin typeface="Times New Roman"/>
                <a:ea typeface="Calibri"/>
                <a:cs typeface="Times New Roman"/>
              </a:rPr>
              <a:t>  </a:t>
            </a:r>
            <a:r>
              <a:rPr lang="en-US" sz="2000" dirty="0">
                <a:latin typeface="Times New Roman"/>
                <a:ea typeface="Calibri"/>
                <a:cs typeface="Times New Roman"/>
              </a:rPr>
              <a:t> Now the true tabernacle and temple and presence of God is in the body of </a:t>
            </a:r>
            <a:r>
              <a:rPr lang="en-US" sz="2000" dirty="0" smtClean="0">
                <a:latin typeface="Times New Roman"/>
                <a:ea typeface="Calibri"/>
                <a:cs typeface="Times New Roman"/>
              </a:rPr>
              <a:t>Jesus</a:t>
            </a:r>
            <a:r>
              <a:rPr lang="en-US" sz="2000" b="1" dirty="0" smtClean="0">
                <a:latin typeface="Times New Roman"/>
                <a:ea typeface="Calibri"/>
                <a:cs typeface="Times New Roman"/>
              </a:rPr>
              <a:t>. (</a:t>
            </a:r>
            <a:r>
              <a:rPr lang="en-US" sz="2000" b="1" dirty="0" err="1" smtClean="0">
                <a:latin typeface="Times New Roman"/>
                <a:ea typeface="Calibri"/>
                <a:cs typeface="Times New Roman"/>
              </a:rPr>
              <a:t>Jn</a:t>
            </a:r>
            <a:r>
              <a:rPr lang="en-US" sz="2000" b="1" dirty="0" smtClean="0">
                <a:latin typeface="Times New Roman"/>
                <a:ea typeface="Calibri"/>
                <a:cs typeface="Times New Roman"/>
              </a:rPr>
              <a:t> </a:t>
            </a:r>
            <a:r>
              <a:rPr lang="en-US" sz="2000" b="1" dirty="0">
                <a:latin typeface="Times New Roman"/>
                <a:ea typeface="Calibri"/>
                <a:cs typeface="Times New Roman"/>
              </a:rPr>
              <a:t>2:18-22; 1 </a:t>
            </a:r>
            <a:r>
              <a:rPr lang="en-US" sz="2000" b="1" dirty="0" err="1">
                <a:latin typeface="Times New Roman"/>
                <a:ea typeface="Calibri"/>
                <a:cs typeface="Times New Roman"/>
              </a:rPr>
              <a:t>Cor</a:t>
            </a:r>
            <a:r>
              <a:rPr lang="en-US" sz="2000" b="1" dirty="0">
                <a:latin typeface="Times New Roman"/>
                <a:ea typeface="Calibri"/>
                <a:cs typeface="Times New Roman"/>
              </a:rPr>
              <a:t> 11:23-34).</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17530558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21454"/>
            <a:ext cx="8522677" cy="6475289"/>
          </a:xfrm>
        </p:spPr>
        <p:txBody>
          <a:bodyPr>
            <a:normAutofit fontScale="90000"/>
          </a:bodyPr>
          <a:lstStyle/>
          <a:p>
            <a:pPr marR="0" lvl="0" algn="ctr">
              <a:spcBef>
                <a:spcPts val="0"/>
              </a:spcBef>
              <a:spcAft>
                <a:spcPts val="0"/>
              </a:spcAft>
            </a:pPr>
            <a:r>
              <a:rPr lang="en-US" sz="2900" b="1" u="sng" dirty="0" smtClean="0">
                <a:latin typeface="Times New Roman"/>
                <a:ea typeface="Calibri"/>
                <a:cs typeface="Times New Roman"/>
              </a:rPr>
              <a:t/>
            </a:r>
            <a:br>
              <a:rPr lang="en-US" sz="2900" b="1" u="sng" dirty="0" smtClean="0">
                <a:latin typeface="Times New Roman"/>
                <a:ea typeface="Calibri"/>
                <a:cs typeface="Times New Roman"/>
              </a:rPr>
            </a:br>
            <a:r>
              <a:rPr lang="en-US" sz="2900" b="1" u="sng" dirty="0" smtClean="0">
                <a:latin typeface="Times New Roman"/>
                <a:ea typeface="Calibri"/>
                <a:cs typeface="Times New Roman"/>
              </a:rPr>
              <a:t>C. LIFE </a:t>
            </a:r>
            <a:r>
              <a:rPr lang="en-US" sz="2900" b="1" u="sng" dirty="0">
                <a:latin typeface="Times New Roman"/>
                <a:ea typeface="Calibri"/>
                <a:cs typeface="Times New Roman"/>
              </a:rPr>
              <a:t>APPLICATION:</a:t>
            </a:r>
            <a:r>
              <a:rPr lang="en-US" sz="2900" dirty="0">
                <a:latin typeface="Calibri"/>
                <a:ea typeface="Calibri"/>
                <a:cs typeface="Times New Roman"/>
              </a:rPr>
              <a:t/>
            </a:r>
            <a:br>
              <a:rPr lang="en-US" sz="2900" dirty="0">
                <a:latin typeface="Calibri"/>
                <a:ea typeface="Calibri"/>
                <a:cs typeface="Times New Roman"/>
              </a:rPr>
            </a:br>
            <a:r>
              <a:rPr lang="en-US" sz="2900" b="1"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1. How do we love the Lord our God, and walk in all his ways and keep his commandments and cling to him and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serve him with all our heart and with all our soul?</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2. In what ways do we affirm the omniscience of the Lord every day, since: the Mighty One, God, the Lord! The Mighty </a:t>
            </a:r>
            <a:r>
              <a:rPr lang="en-US" sz="2900" dirty="0" smtClean="0">
                <a:latin typeface="Times New Roman"/>
                <a:ea typeface="Calibri"/>
                <a:cs typeface="Times New Roman"/>
              </a:rPr>
              <a:t>One</a:t>
            </a:r>
            <a:r>
              <a:rPr lang="en-US" sz="2900" dirty="0">
                <a:latin typeface="Times New Roman"/>
                <a:ea typeface="Calibri"/>
                <a:cs typeface="Times New Roman"/>
              </a:rPr>
              <a:t>, God, the Lord! He knows everything…</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3. Explain how we today handle allegations of false teaching or wrong practice in the midst of our congregations?</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4. Why is the goal of the church always to bring a peaceful resolution to any issue, if it is possible?</a:t>
            </a:r>
            <a:r>
              <a:rPr lang="en-US" sz="1600" dirty="0">
                <a:latin typeface="Calibri"/>
                <a:ea typeface="Calibri"/>
                <a:cs typeface="Times New Roman"/>
              </a:rPr>
              <a:t/>
            </a:r>
            <a:br>
              <a:rPr lang="en-US" sz="1600" dirty="0">
                <a:latin typeface="Calibri"/>
                <a:ea typeface="Calibri"/>
                <a:cs typeface="Times New Roman"/>
              </a:rPr>
            </a:b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1578491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studyjesus.com/images/042_Altar_Beside_Riv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61" y="652688"/>
            <a:ext cx="8455025" cy="516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45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9" y="405265"/>
            <a:ext cx="8732410" cy="600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247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3.bp.blogspot.com/-MoClMyCGXSg/UC5kSOzmQvI/AAAAAAAALVM/_ed9cwsFc80/s1600/Reubenites_discuss_altar_1375-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289" y="217033"/>
            <a:ext cx="4351111" cy="639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038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924jeremiah.files.wordpress.com/2013/07/69.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85" t="2699" r="11834" b="9682"/>
          <a:stretch/>
        </p:blipFill>
        <p:spPr bwMode="auto">
          <a:xfrm>
            <a:off x="892627" y="152400"/>
            <a:ext cx="7396611" cy="642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1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AutoShape 2"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http://motl-wels.com/wordpress/wp-content/uploads/community-c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709" y="109877"/>
            <a:ext cx="5591022" cy="663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0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iloveoasis.files.wordpress.com/2014/09/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318" y="230640"/>
            <a:ext cx="5385254" cy="642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61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media.salemwebnetwork.com/Preaching/CMS/ImageGallery/Resources/Your%20World/2008/04/Praying_Together.250w.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060" y="761999"/>
            <a:ext cx="6245679" cy="49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3399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www.fggam.org/wp-content/uploads/2013/12/tablelo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17" y="413657"/>
            <a:ext cx="7837713" cy="587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16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esgetology.com/wp-content/uploads/2013/02/Communion.cup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32" y="607105"/>
            <a:ext cx="8017326" cy="545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14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3.bp.blogspot.com/-KHyPFEfVgDM/UXlQuFo_O8I/AAAAAAAAACc/3uOxHQ9SY_c/s660/Lamb%2BUpon%2Bthe%2B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6" y="908957"/>
            <a:ext cx="8655507" cy="470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34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696</TotalTime>
  <Words>323</Words>
  <Application>Microsoft Office PowerPoint</Application>
  <PresentationFormat>On-screen Show (4:3)</PresentationFormat>
  <Paragraphs>14</Paragraphs>
  <Slides>85</Slides>
  <Notes>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Chapter 22  (1)  At that time Joshua summoned the Reubenites and the Gadites and the half-tribe of Manasseh, (2) and said to them, "You have kept all that Moses the servant of the Lord commanded you and have obeyed my voice in all that I have commanded you. (3) You have not forsaken your brothers these many days, down to this day, but have been careful to keep the charge of the Lord your God. (4) And now the Lord your God has given rest to your brothers, as he promised them. Therefore turn and go to your tents in the land where your possession lies, which Moses the servant of the Lord gave you on the other side of the Jordan. (5) Only be very careful to observe the commandment and the law that Moses the servant of the Lord commanded you, to love the Lord your God, and to walk in all his ways and to keep his commandments and to cling to him and to serve him with all your heart and with all your soul." (6) So Joshua blessed them and sent them away, and they went to their tents.  (7) Now to the one half of the tribe of Manasseh Moses had given a possession in Bashan, but to the other half Joshua had given a possession beside their brothers in the land west of the Jordan. And when Joshua sent them away to their homes and blessed them, (8) he said to them, "Go back to your tents with much wealth and with very much livestock, with silver, gold, bronze, and iron, and with much clothing. Divide the spoil of your enemies with your brothers."  (9) So the people of Reuben and the people of Gad and the half-tribe of Manasseh returned home, parting from the people of Israel at Shiloh, which is in the land of Canaan, to go to the land of Gilead, their own land of which they had possessed themselves by command of the Lord through Moses. (10) And when they came to the region of the Jordan that is in the land of Canaan, the people of Reuben and the people of Gad and the half-tribe of Manasseh built there an altar by the Jordan, an altar of imposing size.</vt:lpstr>
      <vt:lpstr>            (11) And the people of Israel heard it said, "Behold, the people of Reuben and the people of Gad and the half-tribe of Manasseh have built the altar at the frontier of the land of Canaan, in the region about the Jordan, on the side that belongs to the people of Israel." (12) And when the people of Israel heard of it, the whole assembly of the people of Israel gathered at Shiloh to make war against them. (13) Then the people of Israel sent to the people of Reuben and the people of Gad and the half-tribe of Manasseh, in the land of Gilead, Phinehas the son of Eleazar the priest, (14) and with him ten chiefs, one from each of the tribal families of Israel, every one of them the head of a family among the clans of Israel.  (15) And they came to the people of Reuben, the people of Gad, and the half-tribe of Manasseh, in the land of Gilead, and they said to them, (16) "Thus says the whole congregation of the Lord, 'What is this breach of faith that you have committed against the God of Israel in turning away this day from following the Lord by building yourselves an altar this day in rebellion against the Lord? (17) Have we not had enough of the sin at Peor from which even yet we have not cleansed ourselves, and for which there came a plague upon the congregation of the Lord, (18) that you too must turn away this day from following the Lord? And if you too rebel against the Lord today then tomorrow he will be angry with the whole congregation of Israel. (19) But now, if the land of your possession is unclean, pass over into the Lord's land where the Lord's tabernacle stands, and take for yourselves a possession among us. Only do not rebel against the Lord or make us as rebels by building for yourselves an altar other than the altar of the Lord our God. (20) Did not Achan the son of Zerah break faith in the matter of the devoted things, and wrath fell upon all the congregation of Israel? And he did not perish alone for his iniquity.'"   .     </vt:lpstr>
      <vt:lpstr>    (21) Then the people of Reuben, the people of Gad, and the half-tribe of Manasseh said in answer to the heads of the families of Israel, (22) "The Mighty One, God, the Lord! The Mighty One, God, the Lord! He knows; and let Israel itself know! If it was in rebellion or in breach of faith against the Lord, do not spare us today (23) for building an altar to turn away from following the Lord. Or if we did so to offer burnt offerings or grain offerings or peace offerings on it, may the Lord himself take vengeance. (24) No, but we did it from fear that in time to come your children might say to our children, 'What have you to do with the Lord, the God of Israel? (25) For the Lord has made the Jordan a boundary between us and you, you people of Reuben and people of Gad. You have no portion in the Lord.' So your children might make our children cease to worship the Lord. (26) Therefore we said, 'Let us now build an altar, not for burnt offering, nor for sacrifice, (27) but to be a witness between us and you, and between our generations after us, that we do perform the service of the Lord in his presence with our burnt offerings and sacrifices and peace offerings, so your children will not say to our children in time to come, "You have no portion in the Lord."' (28) And we thought, If this should be said to us or to our descendants in time to come, we should say, 'Behold, the copy of the altar of the Lord, which our fathers made, not for burnt offerings, nor for sacrifice, but to be a witness between us and you.' (29) Far be it from us that we should rebel against the Lord and turn away this day from following the Lord by building an altar for burnt offering, grain offering, or sacrifice, other than the altar of the Lord our God that stands before his tabernacle!"      </vt:lpstr>
      <vt:lpstr>(41) The cities of the Levites in the midst of the possession of the people of Israel were in all forty-eight cities with their pasturelands. (42) These cities each had its pasturelands around it. So it was with all these cities. (43) Thus the Lord gave to Israel all the land that he swore to give to their fathers. And they took possession of it, and they settled there. (44) And the Lord gave them rest on every side just as he had sworn to their fathers. Not one of all their enemies had withstood them, for the Lord had given all their enemies into their hands. (45) Not one word of all the good promises that the Lord had made to the house of Israel had failed; all came to pass.</vt:lpstr>
      <vt:lpstr> (30) When Phinehas the priest and the chiefs of the congregation, the heads of the families of Israel who were with him, heard the words that the people of Reuben and the people of Gad and the people of Manasseh spoke, it was good in their eyes. (31) And Phinehas the son of Eleazar the priest said to the people of Reuben and the people of Gad and the people of Manasseh, "Today we know that the Lord is in our midst, because you have not committed this breach of faith against the Lord. Now you have delivered the people of Israel from the hand of the Lord."  (32) Then Phinehas the son of Eleazar the priest, and the chiefs, returned from the people of Reuben and the people of Gad in the land of Gilead to the land of Canaan, to the people of Israel, and brought back word to them. (33) And the report was good in the eyes of the people of Israel. And the people of Israel blessed God and spoke no more of making war against them to destroy the land where the people of Reuben and the people of Gad were settled. (34) The people of Reuben and the people of Gad called the altar Witness, "For," they said, "it is a witness between us that the Lord is God." </vt:lpstr>
      <vt:lpstr>     STUDY NOTES:  1. Moses had ordered the three tribes east of the Jordan to assist the other tribes in the conquest of Canaan (Nu 32:16-27;  Dt. 3:12-20).  They all needed to have a fair sharing of the land (Nu 31:25-27).   2. To love the Lord your God, and to walk in all his ways and to keep his commandments and to cling to him and to serve him with all your heart and with all your soul – this was the role of Israel and is the role of the new Israel- the Church.                      (Dt 5:29; 6:5;  Is 43:22;  Mal 3:14;  1Jn 4:19)   3. When Israel heard that the three tribes had built their own large altar, they assumed this was apostasy and and rebellion against the true altar of the Lord, which was with the tabernacle and ark of the covenant at Shiloh.                         (Lev 1:3-3:17;  6:14-23; 7:11-18; Dt. 12:5-14)                     If this was so, it had to be punished and removed from among them                                               (Dt 13:12-18;  Jdg ch. 20).      This reminded them of Peor where Israel was involved in Moabite worship of Baal                                                (Nu 25:1-5).  Such defilement could not be allowed in Israel.  4. The tribe of Levi is represented by Phineas (the son of Eleazar the priest, who was the son of Aaron, and was the high priest at the time of Joshua). After his father dies, he would become the priest and he is known for his faithful and       righteous acts                 (Ex 6:23; Nu 25:10-13;  Ps 106:28-31)       </vt:lpstr>
      <vt:lpstr>5.  The Mighty One, God the Lord was the only true God                 (Dt 10:17;  Ps 11:4; 40:9; 44:21; 50:1; 139:4;  Jer 17:10)   6.  In reality, the three tribes had set up an altar as a 6th memorial monument, and NOT as a place for the tabernacle sacrifices. Since they lived far away on the other side of the Jordan River, this altar of uncut stone(Gen 31:43-52; Ex 20:25) was a testimony that they would remain loyal to the true Lord at the tabernacle, and affirmed their right to continue to worship the Lord, when they did come up to Shiloh and the tabernacle.  7.  When this reasonable meeting with godly counsel and a peaceful resolution took place, a terrible and incorrect punishment was averted. This would have been based upon a misunderstanding and would have devastated the 12  tribes’ unity around the Lord God. We recall the way Jesus and the apostles calls us to handle all perceived or actual sin:       (Mt. 18:15-20;  Lk 17:3;  1 Tim 5:20;  1 Tim 4:10;   Titus 1:9; 2:15;  James 5:16)  8.  When Joshua blessed them, this reminds us of the liturgical blessings pronounced upon us: (Nu 6:22-27; Acts 20:35; 2 Cor 13:14)  9.   Now the true tabernacle and temple and presence of God is in the body of Jesus. (Jn 2:18-22; 1 Cor 11:23-34).</vt:lpstr>
      <vt:lpstr> C. LIFE APPLICATION:   1. How do we love the Lord our God, and walk in all his ways and keep his commandments and cling to him and      serve him with all our heart and with all our soul?   2. In what ways do we affirm the omniscience of the Lord every day, since: the Mighty One, God, the Lord! The Mighty One, God, the Lord! He knows everything…   3. Explain how we today handle allegations of false teaching or wrong practice in the midst of our congregations?   4. Why is the goal of the church always to bring a peaceful resolution to any issue, if it is possible?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Pastor</cp:lastModifiedBy>
  <cp:revision>425</cp:revision>
  <dcterms:created xsi:type="dcterms:W3CDTF">2015-01-29T18:42:59Z</dcterms:created>
  <dcterms:modified xsi:type="dcterms:W3CDTF">2015-07-16T17:24:02Z</dcterms:modified>
</cp:coreProperties>
</file>