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2" r:id="rId4"/>
    <p:sldId id="329" r:id="rId5"/>
    <p:sldId id="299" r:id="rId6"/>
    <p:sldId id="330" r:id="rId7"/>
    <p:sldId id="281" r:id="rId8"/>
    <p:sldId id="303" r:id="rId9"/>
    <p:sldId id="304" r:id="rId10"/>
    <p:sldId id="306" r:id="rId11"/>
    <p:sldId id="296" r:id="rId12"/>
    <p:sldId id="315" r:id="rId13"/>
    <p:sldId id="328" r:id="rId14"/>
    <p:sldId id="322" r:id="rId15"/>
    <p:sldId id="339" r:id="rId16"/>
    <p:sldId id="351" r:id="rId17"/>
    <p:sldId id="373" r:id="rId18"/>
    <p:sldId id="374" r:id="rId19"/>
    <p:sldId id="360" r:id="rId20"/>
    <p:sldId id="364" r:id="rId21"/>
    <p:sldId id="376" r:id="rId22"/>
    <p:sldId id="379" r:id="rId23"/>
    <p:sldId id="380" r:id="rId24"/>
    <p:sldId id="390" r:id="rId25"/>
    <p:sldId id="397" r:id="rId26"/>
    <p:sldId id="411" r:id="rId27"/>
    <p:sldId id="412" r:id="rId28"/>
    <p:sldId id="415" r:id="rId29"/>
    <p:sldId id="416" r:id="rId30"/>
    <p:sldId id="426" r:id="rId31"/>
    <p:sldId id="427" r:id="rId32"/>
    <p:sldId id="428" r:id="rId33"/>
    <p:sldId id="264" r:id="rId34"/>
    <p:sldId id="443" r:id="rId35"/>
    <p:sldId id="417" r:id="rId36"/>
    <p:sldId id="440" r:id="rId37"/>
    <p:sldId id="456" r:id="rId38"/>
    <p:sldId id="452" r:id="rId39"/>
    <p:sldId id="447" r:id="rId40"/>
    <p:sldId id="457" r:id="rId41"/>
    <p:sldId id="454" r:id="rId42"/>
    <p:sldId id="450" r:id="rId43"/>
    <p:sldId id="449" r:id="rId44"/>
    <p:sldId id="451" r:id="rId45"/>
    <p:sldId id="462" r:id="rId46"/>
    <p:sldId id="465" r:id="rId47"/>
    <p:sldId id="466" r:id="rId48"/>
    <p:sldId id="460" r:id="rId49"/>
    <p:sldId id="463" r:id="rId50"/>
    <p:sldId id="464" r:id="rId51"/>
    <p:sldId id="467" r:id="rId52"/>
    <p:sldId id="468" r:id="rId53"/>
    <p:sldId id="469" r:id="rId54"/>
    <p:sldId id="403" r:id="rId55"/>
    <p:sldId id="404" r:id="rId56"/>
    <p:sldId id="405" r:id="rId57"/>
    <p:sldId id="406" r:id="rId58"/>
    <p:sldId id="407" r:id="rId59"/>
    <p:sldId id="438" r:id="rId60"/>
    <p:sldId id="471" r:id="rId61"/>
    <p:sldId id="483" r:id="rId62"/>
    <p:sldId id="472" r:id="rId63"/>
    <p:sldId id="474" r:id="rId64"/>
    <p:sldId id="475" r:id="rId65"/>
    <p:sldId id="476" r:id="rId66"/>
    <p:sldId id="477" r:id="rId67"/>
    <p:sldId id="478" r:id="rId68"/>
    <p:sldId id="479" r:id="rId69"/>
    <p:sldId id="480" r:id="rId70"/>
    <p:sldId id="481" r:id="rId71"/>
    <p:sldId id="482"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6" autoAdjust="0"/>
    <p:restoredTop sz="94660"/>
  </p:normalViewPr>
  <p:slideViewPr>
    <p:cSldViewPr snapToGrid="0">
      <p:cViewPr varScale="1">
        <p:scale>
          <a:sx n="65" d="100"/>
          <a:sy n="65" d="100"/>
        </p:scale>
        <p:origin x="1310" y="58"/>
      </p:cViewPr>
      <p:guideLst>
        <p:guide orient="horz" pos="2160"/>
        <p:guide pos="2880"/>
      </p:guideLst>
    </p:cSldViewPr>
  </p:slideViewPr>
  <p:notesTextViewPr>
    <p:cViewPr>
      <p:scale>
        <a:sx n="1" d="1"/>
        <a:sy n="1" d="1"/>
      </p:scale>
      <p:origin x="0" y="0"/>
    </p:cViewPr>
  </p:notesTextViewPr>
  <p:sorterViewPr>
    <p:cViewPr>
      <p:scale>
        <a:sx n="32" d="100"/>
        <a:sy n="32" d="100"/>
      </p:scale>
      <p:origin x="0" y="-9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24362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405014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497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230264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D3854C-E7DD-41CA-90CE-DCF9B7A4AE8D}"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45399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D3854C-E7DD-41CA-90CE-DCF9B7A4AE8D}" type="datetimeFigureOut">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71974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D3854C-E7DD-41CA-90CE-DCF9B7A4AE8D}" type="datetimeFigureOut">
              <a:rPr lang="en-US" smtClean="0"/>
              <a:t>6/24/2015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132154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D3854C-E7DD-41CA-90CE-DCF9B7A4AE8D}" type="datetimeFigureOut">
              <a:rPr lang="en-US" smtClean="0"/>
              <a:t>6/24/2015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376372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3854C-E7DD-41CA-90CE-DCF9B7A4AE8D}" type="datetimeFigureOut">
              <a:rPr lang="en-US" smtClean="0"/>
              <a:t>6/24/2015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7068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88635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1497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3854C-E7DD-41CA-90CE-DCF9B7A4AE8D}" type="datetimeFigureOut">
              <a:rPr lang="en-US" smtClean="0"/>
              <a:t>6/24/2015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BA51F-6D8C-4324-9970-68B3955F483A}" type="slidenum">
              <a:rPr lang="en-US" smtClean="0"/>
              <a:t>‹#›</a:t>
            </a:fld>
            <a:endParaRPr lang="en-US"/>
          </a:p>
        </p:txBody>
      </p:sp>
    </p:spTree>
    <p:extLst>
      <p:ext uri="{BB962C8B-B14F-4D97-AF65-F5344CB8AC3E}">
        <p14:creationId xmlns:p14="http://schemas.microsoft.com/office/powerpoint/2010/main" val="1520616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5057" y="119743"/>
            <a:ext cx="8382000" cy="6161314"/>
          </a:xfrm>
        </p:spPr>
        <p:txBody>
          <a:bodyPr/>
          <a:lstStyle/>
          <a:p>
            <a:r>
              <a:rPr lang="en-US" sz="5400" b="1" dirty="0" smtClean="0"/>
              <a:t>THE </a:t>
            </a:r>
            <a:r>
              <a:rPr lang="en-US" sz="5400" b="1" dirty="0"/>
              <a:t>BOOK OF JOSHUA</a:t>
            </a:r>
            <a:endParaRPr lang="en-US" sz="5400" dirty="0"/>
          </a:p>
          <a:p>
            <a:r>
              <a:rPr lang="en-US" sz="5400" b="1" dirty="0"/>
              <a:t>“Be Strong and Courageous!”</a:t>
            </a:r>
            <a:endParaRPr lang="en-US" sz="5400" dirty="0"/>
          </a:p>
          <a:p>
            <a:r>
              <a:rPr lang="en-US" sz="5400" b="1" dirty="0"/>
              <a:t>-Joshua in the Old Testament</a:t>
            </a:r>
            <a:r>
              <a:rPr lang="en-US" sz="5400" dirty="0"/>
              <a:t> </a:t>
            </a:r>
          </a:p>
          <a:p>
            <a:r>
              <a:rPr lang="en-US" sz="5400" b="1" dirty="0"/>
              <a:t>-Jesus in the New Testament</a:t>
            </a:r>
            <a:endParaRPr lang="en-US" sz="5400" dirty="0"/>
          </a:p>
          <a:p>
            <a:r>
              <a:rPr lang="en-US" sz="5400" b="1" dirty="0"/>
              <a:t>Date:</a:t>
            </a:r>
            <a:r>
              <a:rPr lang="en-US" sz="5400" dirty="0"/>
              <a:t> </a:t>
            </a:r>
            <a:r>
              <a:rPr lang="en-US" sz="5400" dirty="0" smtClean="0"/>
              <a:t>6-28-15   </a:t>
            </a:r>
            <a:r>
              <a:rPr lang="en-US" sz="5400" b="1" dirty="0"/>
              <a:t>Lesson:</a:t>
            </a:r>
            <a:r>
              <a:rPr lang="en-US" sz="5400" dirty="0"/>
              <a:t> </a:t>
            </a:r>
            <a:r>
              <a:rPr lang="en-US" sz="5400" dirty="0" smtClean="0"/>
              <a:t>18</a:t>
            </a:r>
            <a:endParaRPr lang="en-US" sz="5400" dirty="0"/>
          </a:p>
          <a:p>
            <a:endParaRPr lang="en-US" dirty="0"/>
          </a:p>
        </p:txBody>
      </p:sp>
    </p:spTree>
    <p:extLst>
      <p:ext uri="{BB962C8B-B14F-4D97-AF65-F5344CB8AC3E}">
        <p14:creationId xmlns:p14="http://schemas.microsoft.com/office/powerpoint/2010/main" val="1897333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s://craigmanderson.files.wordpress.com/2013/02/ark-of-the-coven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23" y="365126"/>
            <a:ext cx="8804954" cy="60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447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3" y="152400"/>
            <a:ext cx="8904515" cy="6574971"/>
          </a:xfrm>
        </p:spPr>
        <p:txBody>
          <a:bodyPr>
            <a:normAutofit/>
          </a:bodyPr>
          <a:lstStyle/>
          <a:p>
            <a:r>
              <a:rPr lang="en-US" dirty="0"/>
              <a:t> </a:t>
            </a:r>
            <a:endParaRPr lang="en-US" sz="2800" dirty="0"/>
          </a:p>
        </p:txBody>
      </p:sp>
      <p:pic>
        <p:nvPicPr>
          <p:cNvPr id="5122" name="Picture 2" descr="http://www.lindseywilliams.org/pix/Priests%20Carry%20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66" y="234042"/>
            <a:ext cx="8743208" cy="641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199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bibleencyclopedia.com/gs400px/stdas07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2" y="0"/>
            <a:ext cx="5743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3552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st-takla.org/Gallery/var/albums/Bible/Illustrations/Bible-Slides/OT/06-Joshua/www-St-Takla-org--Bible-Slides-joshua-5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54" y="539298"/>
            <a:ext cx="8557092" cy="578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209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http://3.bp.blogspot.com/-hAZ1rr8fUjY/UTVSmcYdzrI/AAAAAAAACXo/dZCU6-l_i7w/s1600/Jo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5943"/>
            <a:ext cx="84328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364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crystalinks.com/JerichoJosh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13" y="365126"/>
            <a:ext cx="9030787" cy="633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7047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descr="http://2.bp.blogspot.com/-UsbkB7ZCJ5c/UXiFvxTmu0I/AAAAAAAADY8/OSPDC1m6u_0/s1600/800-Joshua-06-Rahab%2520Rescue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964" y="127452"/>
            <a:ext cx="8582177" cy="643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7073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2.bp.blogspot.com/-FmQky5c7Xcs/UbHgB7dbFYI/AAAAAAAACDQ/0O-fPZkQgDk/s1600/Capture1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5940" y="365126"/>
            <a:ext cx="8072119" cy="578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9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mudpreacher.wordpress.com/files/2009/06/joshua-reacted-to-defeat-of-ai1.jpg?w=3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0792" y="919050"/>
            <a:ext cx="7026693" cy="45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06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94164" y="1978025"/>
            <a:ext cx="23018919" cy="11918196"/>
          </a:xfrm>
        </p:spPr>
        <p:txBody>
          <a:bodyPr/>
          <a:lstStyle/>
          <a:p>
            <a:endParaRPr lang="en-US" dirty="0"/>
          </a:p>
        </p:txBody>
      </p:sp>
      <p:pic>
        <p:nvPicPr>
          <p:cNvPr id="1026" name="Picture 1" descr="http://3.bp.blogspot.com/-z_hIsEZcn5Q/UzhBJ3SvV8I/AAAAAAAAAdU/jqpKrlX8dys/s1600/achan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893" y="0"/>
            <a:ext cx="6071057" cy="6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0336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http://www.freebibleimages.org/storydata/illustrations/FB_Joshua_Rahab_Spies/overview_images/001-joshua-rahab-spies.jpg?1354096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19" y="222477"/>
            <a:ext cx="8208735" cy="615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231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www.pitts.emory.edu/woodcuts/1700MartAV1/0002882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229" y="261257"/>
            <a:ext cx="8973771" cy="625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10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bibleencyclopedia.com/picturesjpeg/joshua_and_the_battle_of_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531" y="114753"/>
            <a:ext cx="5484812" cy="656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626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www.lds.org/bc/content/shared/content/images/gospel-library/manual/00001/moses-ten-commandments-harston-law_1209768_in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56268"/>
            <a:ext cx="7914658" cy="619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9313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4.bp.blogspot.com/-i1S1ksb67uE/U8P-N93CvGI/AAAAAAAAC-U/koZCE6QmWJI/s1600/bpsorim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04" y="365126"/>
            <a:ext cx="8340824" cy="631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20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4.bp.blogspot.com/-MxPvY9I_C14/Ue1Q1AbVcJI/AAAAAAAArjI/I0AwQKiF2kE/s1600/rey+david,+gabaonitas+samuel+dios+jesus+biblia+religion+ateismo++muerte+saul+cristianism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88" y="1027907"/>
            <a:ext cx="8488275" cy="438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9519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coloringpagesjos.net/wp-content/uploads/2015/142499-wilderness-taberna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387" y="601662"/>
            <a:ext cx="8437225" cy="552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364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upload.wikimedia.org/wikipedia/commons/6/6b/Book_of_Joshua_Chapter_10-4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90" y="269649"/>
            <a:ext cx="8444914" cy="635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833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artbible.net/1T/Jos_01_24_Jos_inCanaan/images/19%20JOSHUA%2010%2025%20-%20ISRAEL%20TRAMPLES%20ON%20THE%20KINGS%20-%20TISS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03" y="365126"/>
            <a:ext cx="8462593"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8925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hookedonthebook.com/wp-content/uploads/2012/05/06010013-rlw-joshua-10-13-and-the-sun-stood-still-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49" y="365126"/>
            <a:ext cx="8803230" cy="5890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2829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thefirstpremise.files.wordpress.com/2013/04/ari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099" y="28575"/>
            <a:ext cx="4762500"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554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crosswalknapa.org/wp-content/uploads/Joshua-Co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71" y="124349"/>
            <a:ext cx="8773885" cy="658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54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upload.wikimedia.org/wikipedia/commons/8/8c/Book_of_Joshua_Chapter_8-8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287790"/>
            <a:ext cx="8509454" cy="624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3250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image.slidesharecdn.com/thestoryweek7nov5-62011-111104091845-phpapp02/95/the-store-week-7-let-the-battle-begin-8-728.jpg?cb=13204165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03" y="174171"/>
            <a:ext cx="8689217" cy="6516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5856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3.bp.blogspot.com/-FrAt6P6oRiE/TZFsdI5_-3I/AAAAAAAAACk/9Da-udUBThU/s1600/twelve%2Btribes%2B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248" y="-1"/>
            <a:ext cx="4435341" cy="706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1886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002"/>
          <p:cNvPicPr>
            <a:picLocks noChangeAspect="1" noChangeArrowheads="1"/>
          </p:cNvPicPr>
          <p:nvPr/>
        </p:nvPicPr>
        <p:blipFill rotWithShape="1">
          <a:blip r:embed="rId2">
            <a:extLst>
              <a:ext uri="{28A0092B-C50C-407E-A947-70E740481C1C}">
                <a14:useLocalDpi xmlns:a14="http://schemas.microsoft.com/office/drawing/2010/main" val="0"/>
              </a:ext>
            </a:extLst>
          </a:blip>
          <a:srcRect t="12693"/>
          <a:stretch/>
        </p:blipFill>
        <p:spPr bwMode="auto">
          <a:xfrm>
            <a:off x="2310946" y="0"/>
            <a:ext cx="4057196" cy="68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0532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s://mudpreacher.files.wordpress.com/2012/08/jesus-high-priest-sympath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4046" y="-1"/>
            <a:ext cx="4052454" cy="6991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0822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i0.wp.com/www.naijabang.com.ng/wp-content/uploads/2015/01/Bloch-SermonOnTheMount4364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553" y="0"/>
            <a:ext cx="6010893" cy="674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4667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ww.ieet.org/images/uploads/tarico2015012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21" y="206828"/>
            <a:ext cx="8581277" cy="6259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6909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ibleencyclopedia.com/gs400px/stdas07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0131" y="167425"/>
            <a:ext cx="5343702" cy="651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1219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ww.bibleodyssey.org/en/tools/map-gallery/t/~/media/1B4B34E0C0B54ADFAD6C942161656D02.ash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349"/>
            <a:ext cx="9164506" cy="644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9000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myimages.bravenet.com/403/356/575/0/lion_of_Judah_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91" y="92074"/>
            <a:ext cx="8647161" cy="6485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144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www.ebdweb.com.br/imagens/gilg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14" y="133254"/>
            <a:ext cx="8793432" cy="632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6968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upload.wikimedia.org/wikipedia/commons/0/0d/Joshua_and_Ca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806" y="159064"/>
            <a:ext cx="5814387" cy="6560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0812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cache2.asset-cache.net/gc/498874687-religion-the-holy-bible-the-book-of-joshua-gettyimages.jpg?v=1&amp;c=IWSAsset&amp;k=2&amp;d=X7WJLa88Cweo9HktRLaNXhlWAq%2F0sQqg5uXi0vOhWkEOyvxc0EfEBK92gBWoWY%2B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67" y="365126"/>
            <a:ext cx="8564820" cy="618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8804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1.bp.blogspot.com/-AEXMPVtIBl4/US0y6KjnW9I/AAAAAAAABLc/jdUWCpqAXV4/s1600/ArtBook__036_036__JesusAndTheSamaritanWoman__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47" y="0"/>
            <a:ext cx="8243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6498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heiscomingblog.files.wordpress.com/2014/09/baptism-holy-spir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421" y="0"/>
            <a:ext cx="76676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6935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rapturewatcher.files.wordpress.com/2013/11/the-magnificent-new-jerusalem.jpg?w=6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339" y="0"/>
            <a:ext cx="5486688" cy="688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5801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in1.ccio.co/G5/fB/Q2/7a1fdb3766c0d82f178f14bc045185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49" y="282576"/>
            <a:ext cx="8297665" cy="6292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3995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beyondchristianplatitudes.files.wordpress.com/2013/11/names-of-god-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1" y="476986"/>
            <a:ext cx="8903337" cy="556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846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othl.com/wp-content/uploads/2012/12/Abraham-Isaac-and-Jacob-610x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60" y="702582"/>
            <a:ext cx="8906680" cy="511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4120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upload.wikimedia.org/wikipedia/commons/e/e1/Book_of_Joshua_Chapter_19-1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04" y="157162"/>
            <a:ext cx="8686520" cy="636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031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s://angelicencounters.files.wordpress.com/2009/04/moses10commandm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451" y="0"/>
            <a:ext cx="6042921" cy="682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2248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114755"/>
            <a:ext cx="6591301" cy="6580315"/>
          </a:xfrm>
          <a:prstGeom prst="rect">
            <a:avLst/>
          </a:prstGeom>
        </p:spPr>
      </p:pic>
    </p:spTree>
    <p:extLst>
      <p:ext uri="{BB962C8B-B14F-4D97-AF65-F5344CB8AC3E}">
        <p14:creationId xmlns:p14="http://schemas.microsoft.com/office/powerpoint/2010/main" val="6567966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www.keyway.ca/jpg/joshua5.jpg"/>
          <p:cNvPicPr>
            <a:picLocks noChangeAspect="1" noChangeArrowheads="1"/>
          </p:cNvPicPr>
          <p:nvPr/>
        </p:nvPicPr>
        <p:blipFill rotWithShape="1">
          <a:blip r:embed="rId2">
            <a:extLst>
              <a:ext uri="{28A0092B-C50C-407E-A947-70E740481C1C}">
                <a14:useLocalDpi xmlns:a14="http://schemas.microsoft.com/office/drawing/2010/main" val="0"/>
              </a:ext>
            </a:extLst>
          </a:blip>
          <a:srcRect b="8762"/>
          <a:stretch/>
        </p:blipFill>
        <p:spPr bwMode="auto">
          <a:xfrm>
            <a:off x="1518556" y="88494"/>
            <a:ext cx="6106887" cy="667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0280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saltlakebiblecollege.org/images/high-pri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233" y="0"/>
            <a:ext cx="46805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438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4.bp.blogspot.com/-i8KDirsA5ic/VBi8ufXtknI/AAAAAAAAE-s/om3uXEcMqvM/s1600/12%2BTribes%2Bof%2BIsrael--territory%2B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828" y="0"/>
            <a:ext cx="50899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198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vultus.stblogs.org/pre_v_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57" y="0"/>
            <a:ext cx="7053944" cy="678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0756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141514"/>
            <a:ext cx="8512629" cy="6411686"/>
          </a:xfrm>
        </p:spPr>
        <p:txBody>
          <a:bodyPr>
            <a:noAutofit/>
          </a:bodyPr>
          <a:lstStyle/>
          <a:p>
            <a:pPr marL="342900" marR="0" lvl="0" indent="-342900">
              <a:spcBef>
                <a:spcPts val="0"/>
              </a:spcBef>
              <a:spcAft>
                <a:spcPts val="0"/>
              </a:spcAft>
              <a:buFont typeface="+mj-lt"/>
              <a:buAutoNum type="alphaUcPeriod"/>
            </a:pPr>
            <a:r>
              <a:rPr lang="en-US" sz="2400" b="1" u="sng" dirty="0">
                <a:latin typeface="Calibri" panose="020F0502020204030204" pitchFamily="34" charset="0"/>
                <a:ea typeface="Calibri" panose="020F0502020204030204" pitchFamily="34" charset="0"/>
                <a:cs typeface="Times New Roman" panose="02020603050405020304" pitchFamily="18" charset="0"/>
              </a:rPr>
              <a:t>TEXT: Chapter 20</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1) Then </a:t>
            </a:r>
            <a:r>
              <a:rPr lang="en-US" sz="2400" b="1" dirty="0">
                <a:latin typeface="Times New Roman" panose="02020603050405020304" pitchFamily="18" charset="0"/>
                <a:ea typeface="Calibri" panose="020F0502020204030204" pitchFamily="34" charset="0"/>
                <a:cs typeface="Times New Roman" panose="02020603050405020304" pitchFamily="18" charset="0"/>
              </a:rPr>
              <a:t>the Lord</a:t>
            </a:r>
            <a:r>
              <a:rPr lang="en-US" sz="2400" dirty="0">
                <a:latin typeface="Times New Roman" panose="02020603050405020304" pitchFamily="18" charset="0"/>
                <a:ea typeface="Calibri" panose="020F0502020204030204" pitchFamily="34" charset="0"/>
                <a:cs typeface="Times New Roman" panose="02020603050405020304" pitchFamily="18" charset="0"/>
              </a:rPr>
              <a:t> said </a:t>
            </a:r>
            <a:r>
              <a:rPr lang="en-US" sz="2400" u="sng" dirty="0">
                <a:latin typeface="Times New Roman" panose="02020603050405020304" pitchFamily="18" charset="0"/>
                <a:ea typeface="Calibri" panose="020F0502020204030204" pitchFamily="34" charset="0"/>
                <a:cs typeface="Times New Roman" panose="02020603050405020304" pitchFamily="18" charset="0"/>
              </a:rPr>
              <a:t>to Joshua,</a:t>
            </a:r>
            <a:r>
              <a:rPr lang="en-US" sz="2400" dirty="0">
                <a:latin typeface="Times New Roman" panose="02020603050405020304" pitchFamily="18" charset="0"/>
                <a:ea typeface="Calibri" panose="020F0502020204030204" pitchFamily="34" charset="0"/>
                <a:cs typeface="Times New Roman" panose="02020603050405020304" pitchFamily="18" charset="0"/>
              </a:rPr>
              <a:t> (2) "Say to </a:t>
            </a:r>
            <a:r>
              <a:rPr lang="en-US" sz="2400" u="sng" dirty="0">
                <a:latin typeface="Times New Roman" panose="02020603050405020304" pitchFamily="18" charset="0"/>
                <a:ea typeface="Calibri" panose="020F0502020204030204" pitchFamily="34" charset="0"/>
                <a:cs typeface="Times New Roman" panose="02020603050405020304" pitchFamily="18" charset="0"/>
              </a:rPr>
              <a:t>the people of Israel,</a:t>
            </a:r>
            <a:r>
              <a:rPr lang="en-US" sz="2400" dirty="0">
                <a:latin typeface="Times New Roman" panose="02020603050405020304" pitchFamily="18" charset="0"/>
                <a:ea typeface="Calibri" panose="020F0502020204030204" pitchFamily="34" charset="0"/>
                <a:cs typeface="Times New Roman" panose="02020603050405020304" pitchFamily="18" charset="0"/>
              </a:rPr>
              <a:t> 'Appoint the cities of refuge, of which </a:t>
            </a:r>
            <a:r>
              <a:rPr lang="en-US" sz="2400" b="1" dirty="0">
                <a:latin typeface="Times New Roman" panose="02020603050405020304" pitchFamily="18" charset="0"/>
                <a:ea typeface="Calibri" panose="020F0502020204030204" pitchFamily="34" charset="0"/>
                <a:cs typeface="Times New Roman" panose="02020603050405020304" pitchFamily="18" charset="0"/>
              </a:rPr>
              <a:t>I spoke </a:t>
            </a:r>
            <a:r>
              <a:rPr lang="en-US" sz="2400" dirty="0">
                <a:latin typeface="Times New Roman" panose="02020603050405020304" pitchFamily="18" charset="0"/>
                <a:ea typeface="Calibri" panose="020F0502020204030204" pitchFamily="34" charset="0"/>
                <a:cs typeface="Times New Roman" panose="02020603050405020304" pitchFamily="18" charset="0"/>
              </a:rPr>
              <a:t>to </a:t>
            </a:r>
            <a:r>
              <a:rPr lang="en-US" sz="2400" u="sng" dirty="0">
                <a:latin typeface="Times New Roman" panose="02020603050405020304" pitchFamily="18" charset="0"/>
                <a:ea typeface="Calibri" panose="020F0502020204030204" pitchFamily="34" charset="0"/>
                <a:cs typeface="Times New Roman" panose="02020603050405020304" pitchFamily="18" charset="0"/>
              </a:rPr>
              <a:t>you</a:t>
            </a:r>
            <a:r>
              <a:rPr lang="en-US" sz="2400" dirty="0">
                <a:latin typeface="Times New Roman" panose="02020603050405020304" pitchFamily="18" charset="0"/>
                <a:ea typeface="Calibri" panose="020F0502020204030204" pitchFamily="34" charset="0"/>
                <a:cs typeface="Times New Roman" panose="02020603050405020304" pitchFamily="18" charset="0"/>
              </a:rPr>
              <a:t> through </a:t>
            </a:r>
            <a:r>
              <a:rPr lang="en-US" sz="2400" u="sng" dirty="0">
                <a:latin typeface="Times New Roman" panose="02020603050405020304" pitchFamily="18" charset="0"/>
                <a:ea typeface="Calibri" panose="020F0502020204030204" pitchFamily="34" charset="0"/>
                <a:cs typeface="Times New Roman" panose="02020603050405020304" pitchFamily="18" charset="0"/>
              </a:rPr>
              <a:t>Moses, </a:t>
            </a:r>
            <a:r>
              <a:rPr lang="en-US" sz="2400" dirty="0">
                <a:latin typeface="Times New Roman" panose="02020603050405020304" pitchFamily="18" charset="0"/>
                <a:ea typeface="Calibri" panose="020F0502020204030204" pitchFamily="34" charset="0"/>
                <a:cs typeface="Times New Roman" panose="02020603050405020304" pitchFamily="18" charset="0"/>
              </a:rPr>
              <a:t>(3) that </a:t>
            </a:r>
            <a:r>
              <a:rPr lang="en-US" sz="2400" u="sng" dirty="0">
                <a:latin typeface="Times New Roman" panose="02020603050405020304" pitchFamily="18" charset="0"/>
                <a:ea typeface="Calibri" panose="020F0502020204030204" pitchFamily="34" charset="0"/>
                <a:cs typeface="Times New Roman" panose="02020603050405020304" pitchFamily="18" charset="0"/>
              </a:rPr>
              <a:t>the manslayer</a:t>
            </a:r>
            <a:r>
              <a:rPr lang="en-US" sz="2400" dirty="0">
                <a:latin typeface="Times New Roman" panose="02020603050405020304" pitchFamily="18" charset="0"/>
                <a:ea typeface="Calibri" panose="020F0502020204030204" pitchFamily="34" charset="0"/>
                <a:cs typeface="Times New Roman" panose="02020603050405020304" pitchFamily="18" charset="0"/>
              </a:rPr>
              <a:t> who strikes </a:t>
            </a:r>
            <a:r>
              <a:rPr lang="en-US" sz="2400" u="sng" dirty="0">
                <a:latin typeface="Times New Roman" panose="02020603050405020304" pitchFamily="18" charset="0"/>
                <a:ea typeface="Calibri" panose="020F0502020204030204" pitchFamily="34" charset="0"/>
                <a:cs typeface="Times New Roman" panose="02020603050405020304" pitchFamily="18" charset="0"/>
              </a:rPr>
              <a:t>any person</a:t>
            </a:r>
            <a:r>
              <a:rPr lang="en-US" sz="2400" dirty="0">
                <a:latin typeface="Times New Roman" panose="02020603050405020304" pitchFamily="18" charset="0"/>
                <a:ea typeface="Calibri" panose="020F0502020204030204" pitchFamily="34" charset="0"/>
                <a:cs typeface="Times New Roman" panose="02020603050405020304" pitchFamily="18" charset="0"/>
              </a:rPr>
              <a:t> without intent or unknowingly may flee there. </a:t>
            </a:r>
            <a:r>
              <a:rPr lang="en-US" sz="2400" u="sng" dirty="0">
                <a:latin typeface="Times New Roman" panose="02020603050405020304" pitchFamily="18" charset="0"/>
                <a:ea typeface="Calibri" panose="020F0502020204030204" pitchFamily="34" charset="0"/>
                <a:cs typeface="Times New Roman" panose="02020603050405020304" pitchFamily="18" charset="0"/>
              </a:rPr>
              <a:t>They</a:t>
            </a:r>
            <a:r>
              <a:rPr lang="en-US" sz="2400" dirty="0">
                <a:latin typeface="Times New Roman" panose="02020603050405020304" pitchFamily="18" charset="0"/>
                <a:ea typeface="Calibri" panose="020F0502020204030204" pitchFamily="34" charset="0"/>
                <a:cs typeface="Times New Roman" panose="02020603050405020304" pitchFamily="18" charset="0"/>
              </a:rPr>
              <a:t> shall be for </a:t>
            </a:r>
            <a:r>
              <a:rPr lang="en-US" sz="2400" u="sng" dirty="0">
                <a:latin typeface="Times New Roman" panose="02020603050405020304" pitchFamily="18" charset="0"/>
                <a:ea typeface="Calibri" panose="020F0502020204030204" pitchFamily="34" charset="0"/>
                <a:cs typeface="Times New Roman" panose="02020603050405020304" pitchFamily="18" charset="0"/>
              </a:rPr>
              <a:t>you</a:t>
            </a:r>
            <a:r>
              <a:rPr lang="en-US" sz="2400" dirty="0">
                <a:latin typeface="Times New Roman" panose="02020603050405020304" pitchFamily="18" charset="0"/>
                <a:ea typeface="Calibri" panose="020F0502020204030204" pitchFamily="34" charset="0"/>
                <a:cs typeface="Times New Roman" panose="02020603050405020304" pitchFamily="18" charset="0"/>
              </a:rPr>
              <a:t> a refuge from </a:t>
            </a:r>
            <a:r>
              <a:rPr lang="en-US" sz="2400" u="sng" dirty="0">
                <a:latin typeface="Times New Roman" panose="02020603050405020304" pitchFamily="18" charset="0"/>
                <a:ea typeface="Calibri" panose="020F0502020204030204" pitchFamily="34" charset="0"/>
                <a:cs typeface="Times New Roman" panose="02020603050405020304" pitchFamily="18" charset="0"/>
              </a:rPr>
              <a:t>the avenger of blood.</a:t>
            </a:r>
            <a:r>
              <a:rPr lang="en-US" sz="2400" dirty="0">
                <a:latin typeface="Times New Roman" panose="02020603050405020304" pitchFamily="18" charset="0"/>
                <a:ea typeface="Calibri" panose="020F0502020204030204" pitchFamily="34" charset="0"/>
                <a:cs typeface="Times New Roman" panose="02020603050405020304" pitchFamily="18" charset="0"/>
              </a:rPr>
              <a:t> (4) </a:t>
            </a:r>
            <a:r>
              <a:rPr lang="en-US" sz="2400" u="sng" dirty="0">
                <a:latin typeface="Times New Roman" panose="02020603050405020304" pitchFamily="18" charset="0"/>
                <a:ea typeface="Calibri" panose="020F0502020204030204" pitchFamily="34" charset="0"/>
                <a:cs typeface="Times New Roman" panose="02020603050405020304" pitchFamily="18" charset="0"/>
              </a:rPr>
              <a:t>He</a:t>
            </a:r>
            <a:r>
              <a:rPr lang="en-US" sz="2400" dirty="0">
                <a:latin typeface="Times New Roman" panose="02020603050405020304" pitchFamily="18" charset="0"/>
                <a:ea typeface="Calibri" panose="020F0502020204030204" pitchFamily="34" charset="0"/>
                <a:cs typeface="Times New Roman" panose="02020603050405020304" pitchFamily="18" charset="0"/>
              </a:rPr>
              <a:t> shall flee to one of these cities and shall stand at the entrance of the gate of the city and explain his case to </a:t>
            </a:r>
            <a:r>
              <a:rPr lang="en-US" sz="2400" u="sng" dirty="0">
                <a:latin typeface="Times New Roman" panose="02020603050405020304" pitchFamily="18" charset="0"/>
                <a:ea typeface="Calibri" panose="020F0502020204030204" pitchFamily="34" charset="0"/>
                <a:cs typeface="Times New Roman" panose="02020603050405020304" pitchFamily="18" charset="0"/>
              </a:rPr>
              <a:t>the elders</a:t>
            </a:r>
            <a:r>
              <a:rPr lang="en-US" sz="2400" dirty="0">
                <a:latin typeface="Times New Roman" panose="02020603050405020304" pitchFamily="18" charset="0"/>
                <a:ea typeface="Calibri" panose="020F0502020204030204" pitchFamily="34" charset="0"/>
                <a:cs typeface="Times New Roman" panose="02020603050405020304" pitchFamily="18" charset="0"/>
              </a:rPr>
              <a:t> of that city. Then </a:t>
            </a:r>
            <a:r>
              <a:rPr lang="en-US" sz="2400" u="sng" dirty="0">
                <a:latin typeface="Times New Roman" panose="02020603050405020304" pitchFamily="18" charset="0"/>
                <a:ea typeface="Calibri" panose="020F0502020204030204" pitchFamily="34" charset="0"/>
                <a:cs typeface="Times New Roman" panose="02020603050405020304" pitchFamily="18" charset="0"/>
              </a:rPr>
              <a:t>they </a:t>
            </a:r>
            <a:r>
              <a:rPr lang="en-US" sz="2400" dirty="0">
                <a:latin typeface="Times New Roman" panose="02020603050405020304" pitchFamily="18" charset="0"/>
                <a:ea typeface="Calibri" panose="020F0502020204030204" pitchFamily="34" charset="0"/>
                <a:cs typeface="Times New Roman" panose="02020603050405020304" pitchFamily="18" charset="0"/>
              </a:rPr>
              <a:t>shall take </a:t>
            </a:r>
            <a:r>
              <a:rPr lang="en-US" sz="2400" u="sng" dirty="0">
                <a:latin typeface="Times New Roman" panose="02020603050405020304" pitchFamily="18" charset="0"/>
                <a:ea typeface="Calibri" panose="020F0502020204030204" pitchFamily="34" charset="0"/>
                <a:cs typeface="Times New Roman" panose="02020603050405020304" pitchFamily="18" charset="0"/>
              </a:rPr>
              <a:t>him</a:t>
            </a:r>
            <a:r>
              <a:rPr lang="en-US" sz="2400" dirty="0">
                <a:latin typeface="Times New Roman" panose="02020603050405020304" pitchFamily="18" charset="0"/>
                <a:ea typeface="Calibri" panose="020F0502020204030204" pitchFamily="34" charset="0"/>
                <a:cs typeface="Times New Roman" panose="02020603050405020304" pitchFamily="18" charset="0"/>
              </a:rPr>
              <a:t> into the city and give</a:t>
            </a:r>
            <a:r>
              <a:rPr lang="en-US" sz="2400" u="sng" dirty="0">
                <a:latin typeface="Times New Roman" panose="02020603050405020304" pitchFamily="18" charset="0"/>
                <a:ea typeface="Calibri" panose="020F0502020204030204" pitchFamily="34" charset="0"/>
                <a:cs typeface="Times New Roman" panose="02020603050405020304" pitchFamily="18" charset="0"/>
              </a:rPr>
              <a:t> him</a:t>
            </a:r>
            <a:r>
              <a:rPr lang="en-US" sz="2400" dirty="0">
                <a:latin typeface="Times New Roman" panose="02020603050405020304" pitchFamily="18" charset="0"/>
                <a:ea typeface="Calibri" panose="020F0502020204030204" pitchFamily="34" charset="0"/>
                <a:cs typeface="Times New Roman" panose="02020603050405020304" pitchFamily="18" charset="0"/>
              </a:rPr>
              <a:t> a place, and </a:t>
            </a:r>
            <a:r>
              <a:rPr lang="en-US" sz="2400" u="sng" dirty="0">
                <a:latin typeface="Times New Roman" panose="02020603050405020304" pitchFamily="18" charset="0"/>
                <a:ea typeface="Calibri" panose="020F0502020204030204" pitchFamily="34" charset="0"/>
                <a:cs typeface="Times New Roman" panose="02020603050405020304" pitchFamily="18" charset="0"/>
              </a:rPr>
              <a:t>he </a:t>
            </a:r>
            <a:r>
              <a:rPr lang="en-US" sz="2400" dirty="0">
                <a:latin typeface="Times New Roman" panose="02020603050405020304" pitchFamily="18" charset="0"/>
                <a:ea typeface="Calibri" panose="020F0502020204030204" pitchFamily="34" charset="0"/>
                <a:cs typeface="Times New Roman" panose="02020603050405020304" pitchFamily="18" charset="0"/>
              </a:rPr>
              <a:t>shall remain with</a:t>
            </a:r>
            <a:r>
              <a:rPr lang="en-US" sz="2400" u="sng" dirty="0">
                <a:latin typeface="Times New Roman" panose="02020603050405020304" pitchFamily="18" charset="0"/>
                <a:ea typeface="Calibri" panose="020F0502020204030204" pitchFamily="34" charset="0"/>
                <a:cs typeface="Times New Roman" panose="02020603050405020304" pitchFamily="18" charset="0"/>
              </a:rPr>
              <a:t> them</a:t>
            </a:r>
            <a:r>
              <a:rPr lang="en-US" sz="2400" dirty="0">
                <a:latin typeface="Times New Roman" panose="02020603050405020304" pitchFamily="18" charset="0"/>
                <a:ea typeface="Calibri" panose="020F0502020204030204" pitchFamily="34" charset="0"/>
                <a:cs typeface="Times New Roman" panose="02020603050405020304" pitchFamily="18" charset="0"/>
              </a:rPr>
              <a:t>. (5) And if </a:t>
            </a:r>
            <a:r>
              <a:rPr lang="en-US" sz="2400" u="sng" dirty="0">
                <a:latin typeface="Times New Roman" panose="02020603050405020304" pitchFamily="18" charset="0"/>
                <a:ea typeface="Calibri" panose="020F0502020204030204" pitchFamily="34" charset="0"/>
                <a:cs typeface="Times New Roman" panose="02020603050405020304" pitchFamily="18" charset="0"/>
              </a:rPr>
              <a:t>the avenger of blood</a:t>
            </a:r>
            <a:r>
              <a:rPr lang="en-US" sz="2400" dirty="0">
                <a:latin typeface="Times New Roman" panose="02020603050405020304" pitchFamily="18" charset="0"/>
                <a:ea typeface="Calibri" panose="020F0502020204030204" pitchFamily="34" charset="0"/>
                <a:cs typeface="Times New Roman" panose="02020603050405020304" pitchFamily="18" charset="0"/>
              </a:rPr>
              <a:t> pursues </a:t>
            </a:r>
            <a:r>
              <a:rPr lang="en-US" sz="2400" u="sng" dirty="0">
                <a:latin typeface="Times New Roman" panose="02020603050405020304" pitchFamily="18" charset="0"/>
                <a:ea typeface="Calibri" panose="020F0502020204030204" pitchFamily="34" charset="0"/>
                <a:cs typeface="Times New Roman" panose="02020603050405020304" pitchFamily="18" charset="0"/>
              </a:rPr>
              <a:t>him, they</a:t>
            </a:r>
            <a:r>
              <a:rPr lang="en-US" sz="2400" dirty="0">
                <a:latin typeface="Times New Roman" panose="02020603050405020304" pitchFamily="18" charset="0"/>
                <a:ea typeface="Calibri" panose="020F0502020204030204" pitchFamily="34" charset="0"/>
                <a:cs typeface="Times New Roman" panose="02020603050405020304" pitchFamily="18" charset="0"/>
              </a:rPr>
              <a:t> shall not give up </a:t>
            </a:r>
            <a:r>
              <a:rPr lang="en-US" sz="2400" u="sng" dirty="0">
                <a:latin typeface="Times New Roman" panose="02020603050405020304" pitchFamily="18" charset="0"/>
                <a:ea typeface="Calibri" panose="020F0502020204030204" pitchFamily="34" charset="0"/>
                <a:cs typeface="Times New Roman" panose="02020603050405020304" pitchFamily="18" charset="0"/>
              </a:rPr>
              <a:t>the manslayer</a:t>
            </a:r>
            <a:r>
              <a:rPr lang="en-US" sz="2400" dirty="0">
                <a:latin typeface="Times New Roman" panose="02020603050405020304" pitchFamily="18" charset="0"/>
                <a:ea typeface="Calibri" panose="020F0502020204030204" pitchFamily="34" charset="0"/>
                <a:cs typeface="Times New Roman" panose="02020603050405020304" pitchFamily="18" charset="0"/>
              </a:rPr>
              <a:t> into </a:t>
            </a:r>
            <a:r>
              <a:rPr lang="en-US" sz="2400" u="sng" dirty="0">
                <a:latin typeface="Times New Roman" panose="02020603050405020304" pitchFamily="18" charset="0"/>
                <a:ea typeface="Calibri" panose="020F0502020204030204" pitchFamily="34" charset="0"/>
                <a:cs typeface="Times New Roman" panose="02020603050405020304" pitchFamily="18" charset="0"/>
              </a:rPr>
              <a:t>his hand,</a:t>
            </a:r>
            <a:r>
              <a:rPr lang="en-US" sz="2400" dirty="0">
                <a:latin typeface="Times New Roman" panose="02020603050405020304" pitchFamily="18" charset="0"/>
                <a:ea typeface="Calibri" panose="020F0502020204030204" pitchFamily="34" charset="0"/>
                <a:cs typeface="Times New Roman" panose="02020603050405020304" pitchFamily="18" charset="0"/>
              </a:rPr>
              <a:t> because</a:t>
            </a:r>
            <a:r>
              <a:rPr lang="en-US" sz="2400" u="sng" dirty="0">
                <a:latin typeface="Times New Roman" panose="02020603050405020304" pitchFamily="18" charset="0"/>
                <a:ea typeface="Calibri" panose="020F0502020204030204" pitchFamily="34" charset="0"/>
                <a:cs typeface="Times New Roman" panose="02020603050405020304" pitchFamily="18" charset="0"/>
              </a:rPr>
              <a:t> he </a:t>
            </a:r>
            <a:r>
              <a:rPr lang="en-US" sz="2400" dirty="0">
                <a:latin typeface="Times New Roman" panose="02020603050405020304" pitchFamily="18" charset="0"/>
                <a:ea typeface="Calibri" panose="020F0502020204030204" pitchFamily="34" charset="0"/>
                <a:cs typeface="Times New Roman" panose="02020603050405020304" pitchFamily="18" charset="0"/>
              </a:rPr>
              <a:t>struck </a:t>
            </a:r>
            <a:r>
              <a:rPr lang="en-US" sz="2400" u="sng" dirty="0">
                <a:latin typeface="Times New Roman" panose="02020603050405020304" pitchFamily="18" charset="0"/>
                <a:ea typeface="Calibri" panose="020F0502020204030204" pitchFamily="34" charset="0"/>
                <a:cs typeface="Times New Roman" panose="02020603050405020304" pitchFamily="18" charset="0"/>
              </a:rPr>
              <a:t>his neighbor</a:t>
            </a:r>
            <a:r>
              <a:rPr lang="en-US" sz="2400" dirty="0">
                <a:latin typeface="Times New Roman" panose="02020603050405020304" pitchFamily="18" charset="0"/>
                <a:ea typeface="Calibri" panose="020F0502020204030204" pitchFamily="34" charset="0"/>
                <a:cs typeface="Times New Roman" panose="02020603050405020304" pitchFamily="18" charset="0"/>
              </a:rPr>
              <a:t> unknowingly, and did not hate </a:t>
            </a:r>
            <a:r>
              <a:rPr lang="en-US" sz="2400" u="sng" dirty="0">
                <a:latin typeface="Times New Roman" panose="02020603050405020304" pitchFamily="18" charset="0"/>
                <a:ea typeface="Calibri" panose="020F0502020204030204" pitchFamily="34" charset="0"/>
                <a:cs typeface="Times New Roman" panose="02020603050405020304" pitchFamily="18" charset="0"/>
              </a:rPr>
              <a:t>him</a:t>
            </a:r>
            <a:r>
              <a:rPr lang="en-US" sz="2400" dirty="0">
                <a:latin typeface="Times New Roman" panose="02020603050405020304" pitchFamily="18" charset="0"/>
                <a:ea typeface="Calibri" panose="020F0502020204030204" pitchFamily="34" charset="0"/>
                <a:cs typeface="Times New Roman" panose="02020603050405020304" pitchFamily="18" charset="0"/>
              </a:rPr>
              <a:t> in the past. (6) And</a:t>
            </a:r>
            <a:r>
              <a:rPr lang="en-US" sz="2400" u="sng" dirty="0">
                <a:latin typeface="Times New Roman" panose="02020603050405020304" pitchFamily="18" charset="0"/>
                <a:ea typeface="Calibri" panose="020F0502020204030204" pitchFamily="34" charset="0"/>
                <a:cs typeface="Times New Roman" panose="02020603050405020304" pitchFamily="18" charset="0"/>
              </a:rPr>
              <a:t> he</a:t>
            </a:r>
            <a:r>
              <a:rPr lang="en-US" sz="2400" dirty="0">
                <a:latin typeface="Times New Roman" panose="02020603050405020304" pitchFamily="18" charset="0"/>
                <a:ea typeface="Calibri" panose="020F0502020204030204" pitchFamily="34" charset="0"/>
                <a:cs typeface="Times New Roman" panose="02020603050405020304" pitchFamily="18" charset="0"/>
              </a:rPr>
              <a:t> shall remain in that city until </a:t>
            </a:r>
            <a:r>
              <a:rPr lang="en-US" sz="2400" u="sng" dirty="0">
                <a:latin typeface="Times New Roman" panose="02020603050405020304" pitchFamily="18" charset="0"/>
                <a:ea typeface="Calibri" panose="020F0502020204030204" pitchFamily="34" charset="0"/>
                <a:cs typeface="Times New Roman" panose="02020603050405020304" pitchFamily="18" charset="0"/>
              </a:rPr>
              <a:t>he has stood before the congregation for judgment</a:t>
            </a:r>
            <a:r>
              <a:rPr lang="en-US" sz="2400" dirty="0">
                <a:latin typeface="Times New Roman" panose="02020603050405020304" pitchFamily="18" charset="0"/>
                <a:ea typeface="Calibri" panose="020F0502020204030204" pitchFamily="34" charset="0"/>
                <a:cs typeface="Times New Roman" panose="02020603050405020304" pitchFamily="18" charset="0"/>
              </a:rPr>
              <a:t>, until </a:t>
            </a:r>
            <a:r>
              <a:rPr lang="en-US" sz="2400" u="sng" dirty="0">
                <a:latin typeface="Times New Roman" panose="02020603050405020304" pitchFamily="18" charset="0"/>
                <a:ea typeface="Calibri" panose="020F0502020204030204" pitchFamily="34" charset="0"/>
                <a:cs typeface="Times New Roman" panose="02020603050405020304" pitchFamily="18" charset="0"/>
              </a:rPr>
              <a:t>the death of him</a:t>
            </a:r>
            <a:r>
              <a:rPr lang="en-US" sz="2400" dirty="0">
                <a:latin typeface="Times New Roman" panose="02020603050405020304" pitchFamily="18" charset="0"/>
                <a:ea typeface="Calibri" panose="020F0502020204030204" pitchFamily="34" charset="0"/>
                <a:cs typeface="Times New Roman" panose="02020603050405020304" pitchFamily="18" charset="0"/>
              </a:rPr>
              <a:t> who is </a:t>
            </a:r>
            <a:r>
              <a:rPr lang="en-US" sz="2400" u="sng" dirty="0">
                <a:latin typeface="Times New Roman" panose="02020603050405020304" pitchFamily="18" charset="0"/>
                <a:ea typeface="Calibri" panose="020F0502020204030204" pitchFamily="34" charset="0"/>
                <a:cs typeface="Times New Roman" panose="02020603050405020304" pitchFamily="18" charset="0"/>
              </a:rPr>
              <a:t>high priest</a:t>
            </a:r>
            <a:r>
              <a:rPr lang="en-US" sz="2400" dirty="0">
                <a:latin typeface="Times New Roman" panose="02020603050405020304" pitchFamily="18" charset="0"/>
                <a:ea typeface="Calibri" panose="020F0502020204030204" pitchFamily="34" charset="0"/>
                <a:cs typeface="Times New Roman" panose="02020603050405020304" pitchFamily="18" charset="0"/>
              </a:rPr>
              <a:t> at the time. Then </a:t>
            </a:r>
            <a:r>
              <a:rPr lang="en-US" sz="2400" u="sng" dirty="0">
                <a:latin typeface="Times New Roman" panose="02020603050405020304" pitchFamily="18" charset="0"/>
                <a:ea typeface="Calibri" panose="020F0502020204030204" pitchFamily="34" charset="0"/>
                <a:cs typeface="Times New Roman" panose="02020603050405020304" pitchFamily="18" charset="0"/>
              </a:rPr>
              <a:t>the manslayer</a:t>
            </a:r>
            <a:r>
              <a:rPr lang="en-US" sz="2400" dirty="0">
                <a:latin typeface="Times New Roman" panose="02020603050405020304" pitchFamily="18" charset="0"/>
                <a:ea typeface="Calibri" panose="020F0502020204030204" pitchFamily="34" charset="0"/>
                <a:cs typeface="Times New Roman" panose="02020603050405020304" pitchFamily="18" charset="0"/>
              </a:rPr>
              <a:t> may return to </a:t>
            </a:r>
            <a:r>
              <a:rPr lang="en-US" sz="2400" u="sng" dirty="0">
                <a:latin typeface="Times New Roman" panose="02020603050405020304" pitchFamily="18" charset="0"/>
                <a:ea typeface="Calibri" panose="020F0502020204030204" pitchFamily="34" charset="0"/>
                <a:cs typeface="Times New Roman" panose="02020603050405020304" pitchFamily="18" charset="0"/>
              </a:rPr>
              <a:t>his own town and his own home, to the town</a:t>
            </a:r>
            <a:r>
              <a:rPr lang="en-US" sz="2400" dirty="0">
                <a:latin typeface="Times New Roman" panose="02020603050405020304" pitchFamily="18" charset="0"/>
                <a:ea typeface="Calibri" panose="020F0502020204030204" pitchFamily="34" charset="0"/>
                <a:cs typeface="Times New Roman" panose="02020603050405020304" pitchFamily="18" charset="0"/>
              </a:rPr>
              <a:t> from which </a:t>
            </a:r>
            <a:r>
              <a:rPr lang="en-US" sz="2400" u="sng" dirty="0">
                <a:latin typeface="Times New Roman" panose="02020603050405020304" pitchFamily="18" charset="0"/>
                <a:ea typeface="Calibri" panose="020F0502020204030204" pitchFamily="34" charset="0"/>
                <a:cs typeface="Times New Roman" panose="02020603050405020304" pitchFamily="18" charset="0"/>
              </a:rPr>
              <a:t>he</a:t>
            </a:r>
            <a:r>
              <a:rPr lang="en-US" sz="2400" dirty="0">
                <a:latin typeface="Times New Roman" panose="02020603050405020304" pitchFamily="18" charset="0"/>
                <a:ea typeface="Calibri" panose="020F0502020204030204" pitchFamily="34" charset="0"/>
                <a:cs typeface="Times New Roman" panose="02020603050405020304" pitchFamily="18" charset="0"/>
              </a:rPr>
              <a:t> fled.'"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57943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29" y="365126"/>
            <a:ext cx="8523514" cy="6253388"/>
          </a:xfrm>
        </p:spPr>
        <p:txBody>
          <a:bodyPr>
            <a:normAutofit fontScale="90000"/>
          </a:bodyPr>
          <a:lstStyle/>
          <a:p>
            <a:pPr marL="0" marR="0" indent="457200">
              <a:spcBef>
                <a:spcPts val="0"/>
              </a:spcBef>
              <a:spcAft>
                <a:spcPts val="0"/>
              </a:spcAft>
            </a:pPr>
            <a:r>
              <a:rPr lang="en-US" sz="2400" b="1" u="sng" dirty="0">
                <a:latin typeface="Times New Roman" panose="02020603050405020304" pitchFamily="18" charset="0"/>
                <a:ea typeface="Calibri" panose="020F0502020204030204" pitchFamily="34" charset="0"/>
                <a:cs typeface="Times New Roman" panose="02020603050405020304" pitchFamily="18" charset="0"/>
              </a:rPr>
              <a:t> </a:t>
            </a:r>
            <a: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b="1" u="sng" dirty="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a:latin typeface="Times New Roman" panose="02020603050405020304" pitchFamily="18" charset="0"/>
                <a:ea typeface="Calibri" panose="020F0502020204030204" pitchFamily="34" charset="0"/>
                <a:cs typeface="Times New Roman" panose="02020603050405020304" pitchFamily="18" charset="0"/>
              </a:rPr>
            </a:br>
            <a: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b="1" u="sng" dirty="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a:latin typeface="Times New Roman" panose="02020603050405020304" pitchFamily="18" charset="0"/>
                <a:ea typeface="Calibri" panose="020F0502020204030204" pitchFamily="34" charset="0"/>
                <a:cs typeface="Times New Roman" panose="02020603050405020304" pitchFamily="18" charset="0"/>
              </a:rPr>
            </a:br>
            <a:r>
              <a:rPr lang="en-US" sz="2800" dirty="0">
                <a:latin typeface="Times New Roman" panose="02020603050405020304" pitchFamily="18" charset="0"/>
                <a:ea typeface="Calibri" panose="020F0502020204030204" pitchFamily="34" charset="0"/>
                <a:cs typeface="Times New Roman" panose="02020603050405020304" pitchFamily="18" charset="0"/>
              </a:rPr>
              <a:t>(7) So</a:t>
            </a:r>
            <a:r>
              <a:rPr lang="en-US" sz="2800" u="sng" dirty="0">
                <a:latin typeface="Times New Roman" panose="02020603050405020304" pitchFamily="18" charset="0"/>
                <a:ea typeface="Calibri" panose="020F0502020204030204" pitchFamily="34" charset="0"/>
                <a:cs typeface="Times New Roman" panose="02020603050405020304" pitchFamily="18" charset="0"/>
              </a:rPr>
              <a:t> they</a:t>
            </a:r>
            <a:r>
              <a:rPr lang="en-US" sz="2800" dirty="0">
                <a:latin typeface="Times New Roman" panose="02020603050405020304" pitchFamily="18" charset="0"/>
                <a:ea typeface="Calibri" panose="020F0502020204030204" pitchFamily="34" charset="0"/>
                <a:cs typeface="Times New Roman" panose="02020603050405020304" pitchFamily="18" charset="0"/>
              </a:rPr>
              <a:t> set apart </a:t>
            </a:r>
            <a:r>
              <a:rPr lang="en-US" sz="2800" u="sng" dirty="0" err="1">
                <a:latin typeface="Times New Roman" panose="02020603050405020304" pitchFamily="18" charset="0"/>
                <a:ea typeface="Calibri" panose="020F0502020204030204" pitchFamily="34" charset="0"/>
                <a:cs typeface="Times New Roman" panose="02020603050405020304" pitchFamily="18" charset="0"/>
              </a:rPr>
              <a:t>Kedesh</a:t>
            </a:r>
            <a:r>
              <a:rPr lang="en-US" sz="2800" u="sng" dirty="0">
                <a:latin typeface="Times New Roman" panose="02020603050405020304" pitchFamily="18" charset="0"/>
                <a:ea typeface="Calibri" panose="020F0502020204030204" pitchFamily="34" charset="0"/>
                <a:cs typeface="Times New Roman" panose="02020603050405020304" pitchFamily="18" charset="0"/>
              </a:rPr>
              <a:t> in Galilee in the hill country of Naphtali, and </a:t>
            </a:r>
            <a:r>
              <a:rPr lang="en-US" sz="2800" u="sng" dirty="0" err="1">
                <a:latin typeface="Times New Roman" panose="02020603050405020304" pitchFamily="18" charset="0"/>
                <a:ea typeface="Calibri" panose="020F0502020204030204" pitchFamily="34" charset="0"/>
                <a:cs typeface="Times New Roman" panose="02020603050405020304" pitchFamily="18" charset="0"/>
              </a:rPr>
              <a:t>Shechem</a:t>
            </a:r>
            <a:r>
              <a:rPr lang="en-US" sz="2800" u="sng" dirty="0">
                <a:latin typeface="Times New Roman" panose="02020603050405020304" pitchFamily="18" charset="0"/>
                <a:ea typeface="Calibri" panose="020F0502020204030204" pitchFamily="34" charset="0"/>
                <a:cs typeface="Times New Roman" panose="02020603050405020304" pitchFamily="18" charset="0"/>
              </a:rPr>
              <a:t> in the hill country of Ephraim, and </a:t>
            </a:r>
            <a:r>
              <a:rPr lang="en-US" sz="2800" u="sng" dirty="0" err="1">
                <a:latin typeface="Times New Roman" panose="02020603050405020304" pitchFamily="18" charset="0"/>
                <a:ea typeface="Calibri" panose="020F0502020204030204" pitchFamily="34" charset="0"/>
                <a:cs typeface="Times New Roman" panose="02020603050405020304" pitchFamily="18" charset="0"/>
              </a:rPr>
              <a:t>Kiriath-arba</a:t>
            </a:r>
            <a:r>
              <a:rPr lang="en-US" sz="2800" u="sng" dirty="0">
                <a:latin typeface="Times New Roman" panose="02020603050405020304" pitchFamily="18" charset="0"/>
                <a:ea typeface="Calibri" panose="020F0502020204030204" pitchFamily="34" charset="0"/>
                <a:cs typeface="Times New Roman" panose="02020603050405020304" pitchFamily="18" charset="0"/>
              </a:rPr>
              <a:t> (that is, Hebron) in the hill country of Judah</a:t>
            </a:r>
            <a:r>
              <a:rPr lang="en-US" sz="2800" dirty="0">
                <a:latin typeface="Times New Roman" panose="02020603050405020304" pitchFamily="18" charset="0"/>
                <a:ea typeface="Calibri" panose="020F0502020204030204" pitchFamily="34" charset="0"/>
                <a:cs typeface="Times New Roman" panose="02020603050405020304" pitchFamily="18" charset="0"/>
              </a:rPr>
              <a:t>. (8) And </a:t>
            </a:r>
            <a:r>
              <a:rPr lang="en-US" sz="2800" u="sng" dirty="0">
                <a:latin typeface="Times New Roman" panose="02020603050405020304" pitchFamily="18" charset="0"/>
                <a:ea typeface="Calibri" panose="020F0502020204030204" pitchFamily="34" charset="0"/>
                <a:cs typeface="Times New Roman" panose="02020603050405020304" pitchFamily="18" charset="0"/>
              </a:rPr>
              <a:t>beyond the Jordan east of Jericho,</a:t>
            </a:r>
            <a:r>
              <a:rPr lang="en-US" sz="2800" dirty="0">
                <a:latin typeface="Times New Roman" panose="02020603050405020304" pitchFamily="18" charset="0"/>
                <a:ea typeface="Calibri" panose="020F0502020204030204" pitchFamily="34" charset="0"/>
                <a:cs typeface="Times New Roman" panose="02020603050405020304" pitchFamily="18" charset="0"/>
              </a:rPr>
              <a:t> they appointed </a:t>
            </a:r>
            <a:r>
              <a:rPr lang="en-US" sz="2800" u="sng" dirty="0" err="1">
                <a:latin typeface="Times New Roman" panose="02020603050405020304" pitchFamily="18" charset="0"/>
                <a:ea typeface="Calibri" panose="020F0502020204030204" pitchFamily="34" charset="0"/>
                <a:cs typeface="Times New Roman" panose="02020603050405020304" pitchFamily="18" charset="0"/>
              </a:rPr>
              <a:t>Bezer</a:t>
            </a:r>
            <a:r>
              <a:rPr lang="en-US" sz="2800" u="sng" dirty="0">
                <a:latin typeface="Times New Roman" panose="02020603050405020304" pitchFamily="18" charset="0"/>
                <a:ea typeface="Calibri" panose="020F0502020204030204" pitchFamily="34" charset="0"/>
                <a:cs typeface="Times New Roman" panose="02020603050405020304" pitchFamily="18" charset="0"/>
              </a:rPr>
              <a:t> in the wilderness on the tableland, from the tribe of Reuben, and </a:t>
            </a:r>
            <a:r>
              <a:rPr lang="en-US" sz="2800" u="sng" dirty="0" err="1">
                <a:latin typeface="Times New Roman" panose="02020603050405020304" pitchFamily="18" charset="0"/>
                <a:ea typeface="Calibri" panose="020F0502020204030204" pitchFamily="34" charset="0"/>
                <a:cs typeface="Times New Roman" panose="02020603050405020304" pitchFamily="18" charset="0"/>
              </a:rPr>
              <a:t>Ramoth</a:t>
            </a:r>
            <a:r>
              <a:rPr lang="en-US" sz="2800" u="sng" dirty="0">
                <a:latin typeface="Times New Roman" panose="02020603050405020304" pitchFamily="18" charset="0"/>
                <a:ea typeface="Calibri" panose="020F0502020204030204" pitchFamily="34" charset="0"/>
                <a:cs typeface="Times New Roman" panose="02020603050405020304" pitchFamily="18" charset="0"/>
              </a:rPr>
              <a:t> in Gilead, from the tribe of Gad, and Golan in Bashan, from the tribe of Manasseh. </a:t>
            </a:r>
            <a:r>
              <a:rPr lang="en-US" sz="2800" dirty="0">
                <a:latin typeface="Times New Roman" panose="02020603050405020304" pitchFamily="18" charset="0"/>
                <a:ea typeface="Calibri" panose="020F0502020204030204" pitchFamily="34" charset="0"/>
                <a:cs typeface="Times New Roman" panose="02020603050405020304" pitchFamily="18" charset="0"/>
              </a:rPr>
              <a:t>(9) These were the cities designated for all </a:t>
            </a:r>
            <a:r>
              <a:rPr lang="en-US" sz="2800" u="sng" dirty="0">
                <a:latin typeface="Times New Roman" panose="02020603050405020304" pitchFamily="18" charset="0"/>
                <a:ea typeface="Calibri" panose="020F0502020204030204" pitchFamily="34" charset="0"/>
                <a:cs typeface="Times New Roman" panose="02020603050405020304" pitchFamily="18" charset="0"/>
              </a:rPr>
              <a:t>the people of Israel</a:t>
            </a:r>
            <a:r>
              <a:rPr lang="en-US" sz="2800" dirty="0">
                <a:latin typeface="Times New Roman" panose="02020603050405020304" pitchFamily="18" charset="0"/>
                <a:ea typeface="Calibri" panose="020F0502020204030204" pitchFamily="34" charset="0"/>
                <a:cs typeface="Times New Roman" panose="02020603050405020304" pitchFamily="18" charset="0"/>
              </a:rPr>
              <a:t> and </a:t>
            </a:r>
            <a:r>
              <a:rPr lang="en-US" sz="2800" u="sng" dirty="0">
                <a:latin typeface="Times New Roman" panose="02020603050405020304" pitchFamily="18" charset="0"/>
                <a:ea typeface="Calibri" panose="020F0502020204030204" pitchFamily="34" charset="0"/>
                <a:cs typeface="Times New Roman" panose="02020603050405020304" pitchFamily="18" charset="0"/>
              </a:rPr>
              <a:t>for the stranger</a:t>
            </a:r>
            <a:r>
              <a:rPr lang="en-US" sz="2800" dirty="0">
                <a:latin typeface="Times New Roman" panose="02020603050405020304" pitchFamily="18" charset="0"/>
                <a:ea typeface="Calibri" panose="020F0502020204030204" pitchFamily="34" charset="0"/>
                <a:cs typeface="Times New Roman" panose="02020603050405020304" pitchFamily="18" charset="0"/>
              </a:rPr>
              <a:t> sojourning among </a:t>
            </a:r>
            <a:r>
              <a:rPr lang="en-US" sz="2800" u="sng" dirty="0">
                <a:latin typeface="Times New Roman" panose="02020603050405020304" pitchFamily="18" charset="0"/>
                <a:ea typeface="Calibri" panose="020F0502020204030204" pitchFamily="34" charset="0"/>
                <a:cs typeface="Times New Roman" panose="02020603050405020304" pitchFamily="18" charset="0"/>
              </a:rPr>
              <a:t>them</a:t>
            </a:r>
            <a:r>
              <a:rPr lang="en-US" sz="2800" dirty="0">
                <a:latin typeface="Times New Roman" panose="02020603050405020304" pitchFamily="18" charset="0"/>
                <a:ea typeface="Calibri" panose="020F0502020204030204" pitchFamily="34" charset="0"/>
                <a:cs typeface="Times New Roman" panose="02020603050405020304" pitchFamily="18" charset="0"/>
              </a:rPr>
              <a:t>, that </a:t>
            </a:r>
            <a:r>
              <a:rPr lang="en-US" sz="2800" u="sng" dirty="0">
                <a:latin typeface="Times New Roman" panose="02020603050405020304" pitchFamily="18" charset="0"/>
                <a:ea typeface="Calibri" panose="020F0502020204030204" pitchFamily="34" charset="0"/>
                <a:cs typeface="Times New Roman" panose="02020603050405020304" pitchFamily="18" charset="0"/>
              </a:rPr>
              <a:t>anyone </a:t>
            </a:r>
            <a:r>
              <a:rPr lang="en-US" sz="2800" dirty="0">
                <a:latin typeface="Times New Roman" panose="02020603050405020304" pitchFamily="18" charset="0"/>
                <a:ea typeface="Calibri" panose="020F0502020204030204" pitchFamily="34" charset="0"/>
                <a:cs typeface="Times New Roman" panose="02020603050405020304" pitchFamily="18" charset="0"/>
              </a:rPr>
              <a:t>who killed </a:t>
            </a:r>
            <a:r>
              <a:rPr lang="en-US" sz="2800" u="sng" dirty="0">
                <a:latin typeface="Times New Roman" panose="02020603050405020304" pitchFamily="18" charset="0"/>
                <a:ea typeface="Calibri" panose="020F0502020204030204" pitchFamily="34" charset="0"/>
                <a:cs typeface="Times New Roman" panose="02020603050405020304" pitchFamily="18" charset="0"/>
              </a:rPr>
              <a:t>a person</a:t>
            </a:r>
            <a:r>
              <a:rPr lang="en-US" sz="2800" dirty="0">
                <a:latin typeface="Times New Roman" panose="02020603050405020304" pitchFamily="18" charset="0"/>
                <a:ea typeface="Calibri" panose="020F0502020204030204" pitchFamily="34" charset="0"/>
                <a:cs typeface="Times New Roman" panose="02020603050405020304" pitchFamily="18" charset="0"/>
              </a:rPr>
              <a:t> without intent could flee there, so that</a:t>
            </a:r>
            <a:r>
              <a:rPr lang="en-US" sz="2800" u="sng" dirty="0">
                <a:latin typeface="Times New Roman" panose="02020603050405020304" pitchFamily="18" charset="0"/>
                <a:ea typeface="Calibri" panose="020F0502020204030204" pitchFamily="34" charset="0"/>
                <a:cs typeface="Times New Roman" panose="02020603050405020304" pitchFamily="18" charset="0"/>
              </a:rPr>
              <a:t> he</a:t>
            </a:r>
            <a:r>
              <a:rPr lang="en-US" sz="2800" dirty="0">
                <a:latin typeface="Times New Roman" panose="02020603050405020304" pitchFamily="18" charset="0"/>
                <a:ea typeface="Calibri" panose="020F0502020204030204" pitchFamily="34" charset="0"/>
                <a:cs typeface="Times New Roman" panose="02020603050405020304" pitchFamily="18" charset="0"/>
              </a:rPr>
              <a:t> might not die by </a:t>
            </a:r>
            <a:r>
              <a:rPr lang="en-US" sz="2800" u="sng" dirty="0">
                <a:latin typeface="Times New Roman" panose="02020603050405020304" pitchFamily="18" charset="0"/>
                <a:ea typeface="Calibri" panose="020F0502020204030204" pitchFamily="34" charset="0"/>
                <a:cs typeface="Times New Roman" panose="02020603050405020304" pitchFamily="18" charset="0"/>
              </a:rPr>
              <a:t>the hand of the avenger of blood</a:t>
            </a:r>
            <a:r>
              <a:rPr lang="en-US" sz="2800" dirty="0">
                <a:latin typeface="Times New Roman" panose="02020603050405020304" pitchFamily="18" charset="0"/>
                <a:ea typeface="Calibri" panose="020F0502020204030204" pitchFamily="34" charset="0"/>
                <a:cs typeface="Times New Roman" panose="02020603050405020304" pitchFamily="18" charset="0"/>
              </a:rPr>
              <a:t>, till</a:t>
            </a:r>
            <a:r>
              <a:rPr lang="en-US" sz="2800" u="sng" dirty="0">
                <a:latin typeface="Times New Roman" panose="02020603050405020304" pitchFamily="18" charset="0"/>
                <a:ea typeface="Calibri" panose="020F0502020204030204" pitchFamily="34" charset="0"/>
                <a:cs typeface="Times New Roman" panose="02020603050405020304" pitchFamily="18" charset="0"/>
              </a:rPr>
              <a:t> he</a:t>
            </a:r>
            <a:r>
              <a:rPr lang="en-US" sz="2800" dirty="0">
                <a:latin typeface="Times New Roman" panose="02020603050405020304" pitchFamily="18" charset="0"/>
                <a:ea typeface="Calibri" panose="020F0502020204030204" pitchFamily="34" charset="0"/>
                <a:cs typeface="Times New Roman" panose="02020603050405020304" pitchFamily="18" charset="0"/>
              </a:rPr>
              <a:t> stood before </a:t>
            </a:r>
            <a:r>
              <a:rPr lang="en-US" sz="2800" u="sng" dirty="0">
                <a:latin typeface="Times New Roman" panose="02020603050405020304" pitchFamily="18" charset="0"/>
                <a:ea typeface="Calibri" panose="020F0502020204030204" pitchFamily="34" charset="0"/>
                <a:cs typeface="Times New Roman" panose="02020603050405020304" pitchFamily="18" charset="0"/>
              </a:rPr>
              <a:t>the congregation.</a:t>
            </a: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800" b="1" u="sng"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a:ea typeface="Calibri"/>
                <a:cs typeface="Times New Roman"/>
              </a:rPr>
              <a:t/>
            </a:r>
            <a:br>
              <a:rPr lang="en-US" sz="3200" dirty="0">
                <a:latin typeface="Calibri"/>
                <a:ea typeface="Calibri"/>
                <a:cs typeface="Times New Roman"/>
              </a:rPr>
            </a:br>
            <a:r>
              <a:rPr lang="en-US" sz="1800" dirty="0">
                <a:latin typeface="Calibri"/>
                <a:ea typeface="Calibri"/>
                <a:cs typeface="Times New Roman"/>
              </a:rPr>
              <a:t/>
            </a:r>
            <a:br>
              <a:rPr lang="en-US" sz="1800" dirty="0">
                <a:latin typeface="Calibri"/>
                <a:ea typeface="Calibri"/>
                <a:cs typeface="Times New Roman"/>
              </a:rPr>
            </a:b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Calibri"/>
                <a:ea typeface="Calibri"/>
                <a:cs typeface="Times New Roman"/>
              </a:rPr>
              <a:t/>
            </a:r>
            <a:br>
              <a:rPr lang="en-US" sz="2300" dirty="0">
                <a:latin typeface="Calibri"/>
                <a:ea typeface="Calibri"/>
                <a:cs typeface="Times New Roman"/>
              </a:rPr>
            </a:br>
            <a:endParaRPr lang="en-US" sz="2300" dirty="0"/>
          </a:p>
        </p:txBody>
      </p:sp>
    </p:spTree>
    <p:extLst>
      <p:ext uri="{BB962C8B-B14F-4D97-AF65-F5344CB8AC3E}">
        <p14:creationId xmlns:p14="http://schemas.microsoft.com/office/powerpoint/2010/main" val="25515940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76200"/>
            <a:ext cx="8403771" cy="6466114"/>
          </a:xfrm>
        </p:spPr>
        <p:txBody>
          <a:bodyPr>
            <a:noAutofit/>
          </a:bodyPr>
          <a:lstStyle/>
          <a:p>
            <a:pPr marR="0" lvl="0" algn="ctr">
              <a:spcBef>
                <a:spcPts val="0"/>
              </a:spcBef>
              <a:spcAft>
                <a:spcPts val="0"/>
              </a:spcAft>
            </a:pPr>
            <a:r>
              <a:rPr lang="en-US" sz="2600" dirty="0" smtClean="0">
                <a:latin typeface="Times New Roman"/>
                <a:ea typeface="Calibri"/>
                <a:cs typeface="Times New Roman"/>
              </a:rPr>
              <a:t/>
            </a:r>
            <a:br>
              <a:rPr lang="en-US" sz="2600" dirty="0" smtClean="0">
                <a:latin typeface="Times New Roman"/>
                <a:ea typeface="Calibri"/>
                <a:cs typeface="Times New Roman"/>
              </a:rPr>
            </a:br>
            <a:r>
              <a:rPr lang="en-US" sz="2600" dirty="0">
                <a:latin typeface="Calibri"/>
                <a:ea typeface="Calibri"/>
                <a:cs typeface="Times New Roman"/>
              </a:rPr>
              <a:t/>
            </a:r>
            <a:br>
              <a:rPr lang="en-US" sz="2600" dirty="0">
                <a:latin typeface="Calibri"/>
                <a:ea typeface="Calibri"/>
                <a:cs typeface="Times New Roman"/>
              </a:rPr>
            </a:br>
            <a:r>
              <a:rPr lang="en-US" sz="2300" dirty="0" smtClean="0">
                <a:latin typeface="Calibri"/>
                <a:ea typeface="Calibri"/>
                <a:cs typeface="Times New Roman"/>
              </a:rPr>
              <a:t>B. </a:t>
            </a:r>
            <a:r>
              <a:rPr lang="en-US" sz="2300" b="1" u="sng" dirty="0" smtClean="0">
                <a:latin typeface="Times New Roman" panose="02020603050405020304" pitchFamily="18" charset="0"/>
                <a:ea typeface="Calibri" panose="020F0502020204030204" pitchFamily="34" charset="0"/>
                <a:cs typeface="Times New Roman" panose="02020603050405020304" pitchFamily="18" charset="0"/>
              </a:rPr>
              <a:t>STUDY </a:t>
            </a:r>
            <a:r>
              <a:rPr lang="en-US" sz="2300" b="1" u="sng" dirty="0">
                <a:latin typeface="Times New Roman" panose="02020603050405020304" pitchFamily="18" charset="0"/>
                <a:ea typeface="Calibri" panose="020F0502020204030204" pitchFamily="34" charset="0"/>
                <a:cs typeface="Times New Roman" panose="02020603050405020304" pitchFamily="18" charset="0"/>
              </a:rPr>
              <a:t>NOTES:</a:t>
            </a: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Times New Roman" panose="02020603050405020304" pitchFamily="18" charset="0"/>
                <a:ea typeface="Calibri" panose="020F0502020204030204" pitchFamily="34" charset="0"/>
                <a:cs typeface="Times New Roman" panose="02020603050405020304" pitchFamily="18" charset="0"/>
              </a:rPr>
              <a:t>1. In the theocratic state of Israel, when someone was guilty of manslaughter or an accidental killing, it could easily have turned into endless blood feuds between tribes. In order to avoid this, a regional system of governmental courts was set up in Levitical cities, where the law of Moses was honored. This was a safeguard against local retribution by family members which could have turned into a miscarriage of justice.</a:t>
            </a: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Times New Roman" panose="02020603050405020304" pitchFamily="18" charset="0"/>
                <a:ea typeface="Calibri" panose="020F0502020204030204" pitchFamily="34" charset="0"/>
                <a:cs typeface="Times New Roman" panose="02020603050405020304" pitchFamily="18" charset="0"/>
              </a:rPr>
              <a:t>2. Moses had told them about the Lord’s plan to set up cities of refuge in these cases </a:t>
            </a:r>
            <a:r>
              <a:rPr lang="en-US" sz="23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300" dirty="0" smtClean="0">
                <a:latin typeface="Times New Roman" panose="02020603050405020304" pitchFamily="18" charset="0"/>
                <a:ea typeface="Calibri" panose="020F0502020204030204" pitchFamily="34" charset="0"/>
                <a:cs typeface="Times New Roman" panose="02020603050405020304" pitchFamily="18" charset="0"/>
              </a:rPr>
            </a:br>
            <a:r>
              <a:rPr lang="en-US" sz="23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300" b="1" dirty="0">
                <a:latin typeface="Times New Roman" panose="02020603050405020304" pitchFamily="18" charset="0"/>
                <a:ea typeface="Calibri" panose="020F0502020204030204" pitchFamily="34" charset="0"/>
                <a:cs typeface="Times New Roman" panose="02020603050405020304" pitchFamily="18" charset="0"/>
              </a:rPr>
              <a:t>Nu 35:6-34)</a:t>
            </a: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Times New Roman" panose="02020603050405020304" pitchFamily="18" charset="0"/>
                <a:ea typeface="Calibri" panose="020F0502020204030204" pitchFamily="34" charset="0"/>
                <a:cs typeface="Times New Roman" panose="02020603050405020304" pitchFamily="18" charset="0"/>
              </a:rPr>
              <a:t>3. The avenger of blood was a near relative whose job was to extract retribution and revenge when a family member had been injured. They were avengers – kinsman- redeemers                                                                            </a:t>
            </a: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b="1" dirty="0">
                <a:latin typeface="Times New Roman" panose="02020603050405020304" pitchFamily="18" charset="0"/>
                <a:ea typeface="Calibri" panose="020F0502020204030204" pitchFamily="34" charset="0"/>
                <a:cs typeface="Times New Roman" panose="02020603050405020304" pitchFamily="18" charset="0"/>
              </a:rPr>
              <a:t>(Gen 4:10;  9:6;  Dt 32:35;  Lev 24:17;  Nu 35:16-28;  Ruth 3:9;  </a:t>
            </a:r>
            <a:r>
              <a:rPr lang="en-US" sz="2300" b="1" dirty="0" smtClean="0">
                <a:latin typeface="Times New Roman" panose="02020603050405020304" pitchFamily="18" charset="0"/>
                <a:ea typeface="Calibri" panose="020F0502020204030204" pitchFamily="34" charset="0"/>
                <a:cs typeface="Times New Roman" panose="02020603050405020304" pitchFamily="18" charset="0"/>
              </a:rPr>
              <a:t>   Ps </a:t>
            </a:r>
            <a:r>
              <a:rPr lang="en-US" sz="2300" b="1" dirty="0">
                <a:latin typeface="Times New Roman" panose="02020603050405020304" pitchFamily="18" charset="0"/>
                <a:ea typeface="Calibri" panose="020F0502020204030204" pitchFamily="34" charset="0"/>
                <a:cs typeface="Times New Roman" panose="02020603050405020304" pitchFamily="18" charset="0"/>
              </a:rPr>
              <a:t>19:14)</a:t>
            </a: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1700" dirty="0">
                <a:latin typeface="Calibri"/>
                <a:ea typeface="Calibri"/>
                <a:cs typeface="Times New Roman"/>
              </a:rPr>
              <a:t/>
            </a:r>
            <a:br>
              <a:rPr lang="en-US" sz="1700" dirty="0">
                <a:latin typeface="Calibri"/>
                <a:ea typeface="Calibri"/>
                <a:cs typeface="Times New Roman"/>
              </a:rPr>
            </a:br>
            <a:r>
              <a:rPr lang="en-US" sz="1700" dirty="0">
                <a:latin typeface="Calibri" panose="020F0502020204030204" pitchFamily="34" charset="0"/>
                <a:ea typeface="Calibri" panose="020F0502020204030204" pitchFamily="34" charset="0"/>
                <a:cs typeface="Times New Roman" panose="02020603050405020304" pitchFamily="18" charset="0"/>
              </a:rPr>
              <a:t/>
            </a:r>
            <a:br>
              <a:rPr lang="en-US" sz="1700" dirty="0">
                <a:latin typeface="Calibri" panose="020F0502020204030204" pitchFamily="34" charset="0"/>
                <a:ea typeface="Calibri" panose="020F0502020204030204" pitchFamily="34" charset="0"/>
                <a:cs typeface="Times New Roman" panose="02020603050405020304" pitchFamily="18" charset="0"/>
              </a:rPr>
            </a:br>
            <a:endParaRPr lang="en-US" sz="1700" dirty="0"/>
          </a:p>
        </p:txBody>
      </p:sp>
    </p:spTree>
    <p:extLst>
      <p:ext uri="{BB962C8B-B14F-4D97-AF65-F5344CB8AC3E}">
        <p14:creationId xmlns:p14="http://schemas.microsoft.com/office/powerpoint/2010/main" val="37526635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261258"/>
            <a:ext cx="8469085" cy="6379028"/>
          </a:xfrm>
        </p:spPr>
        <p:txBody>
          <a:bodyPr>
            <a:noAutofit/>
          </a:bodyPr>
          <a:lstStyle/>
          <a:p>
            <a:pPr marL="0" marR="0" algn="ctr">
              <a:spcBef>
                <a:spcPts val="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4. The city gate was the place for trials where the city elders sat to hold court </a:t>
            </a:r>
            <a:r>
              <a:rPr lang="en-US" sz="2300" b="1" dirty="0">
                <a:latin typeface="Times New Roman" panose="02020603050405020304" pitchFamily="18" charset="0"/>
                <a:ea typeface="Calibri" panose="020F0502020204030204" pitchFamily="34" charset="0"/>
                <a:cs typeface="Times New Roman" panose="02020603050405020304" pitchFamily="18" charset="0"/>
              </a:rPr>
              <a:t>(Ruth 2:12; 4:1;  Job 29:7)</a:t>
            </a: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Times New Roman" panose="02020603050405020304" pitchFamily="18" charset="0"/>
                <a:ea typeface="Calibri" panose="020F0502020204030204" pitchFamily="34" charset="0"/>
                <a:cs typeface="Times New Roman" panose="02020603050405020304" pitchFamily="18" charset="0"/>
              </a:rPr>
              <a:t>5. A congregation was the assembly of the men in the city who were witnesses to the trial. </a:t>
            </a: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Times New Roman" panose="02020603050405020304" pitchFamily="18" charset="0"/>
                <a:ea typeface="Calibri" panose="020F0502020204030204" pitchFamily="34" charset="0"/>
                <a:cs typeface="Times New Roman" panose="02020603050405020304" pitchFamily="18" charset="0"/>
              </a:rPr>
              <a:t>6. After the death of the high priest there came a form of atonement or amnesty </a:t>
            </a:r>
            <a:r>
              <a:rPr lang="en-US" sz="2300" b="1" dirty="0">
                <a:latin typeface="Times New Roman" panose="02020603050405020304" pitchFamily="18" charset="0"/>
                <a:ea typeface="Calibri" panose="020F0502020204030204" pitchFamily="34" charset="0"/>
                <a:cs typeface="Times New Roman" panose="02020603050405020304" pitchFamily="18" charset="0"/>
              </a:rPr>
              <a:t>(Nu 35:25-28).</a:t>
            </a: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b="1"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a:latin typeface="Times New Roman" panose="02020603050405020304" pitchFamily="18" charset="0"/>
                <a:ea typeface="Calibri" panose="020F0502020204030204" pitchFamily="34" charset="0"/>
                <a:cs typeface="Times New Roman" panose="02020603050405020304" pitchFamily="18" charset="0"/>
              </a:rPr>
              <a:t>The death of the high priest, the intercessor of Israel, anticipated the death of the great High Priest Jesus  </a:t>
            </a: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Times New Roman" panose="02020603050405020304" pitchFamily="18" charset="0"/>
                <a:ea typeface="Calibri" panose="020F0502020204030204" pitchFamily="34" charset="0"/>
                <a:cs typeface="Times New Roman" panose="02020603050405020304" pitchFamily="18" charset="0"/>
              </a:rPr>
              <a:t> Christ, whose blood makes full atonement for the sins of mankind</a:t>
            </a:r>
            <a:r>
              <a:rPr lang="en-US" sz="2300"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300" dirty="0" smtClean="0">
                <a:latin typeface="Times New Roman" panose="02020603050405020304" pitchFamily="18" charset="0"/>
                <a:ea typeface="Calibri" panose="020F0502020204030204" pitchFamily="34" charset="0"/>
                <a:cs typeface="Times New Roman" panose="02020603050405020304" pitchFamily="18" charset="0"/>
              </a:rPr>
            </a:br>
            <a:r>
              <a:rPr lang="en-US" sz="23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300" b="1" dirty="0">
                <a:latin typeface="Times New Roman" panose="02020603050405020304" pitchFamily="18" charset="0"/>
                <a:ea typeface="Calibri" panose="020F0502020204030204" pitchFamily="34" charset="0"/>
                <a:cs typeface="Times New Roman" panose="02020603050405020304" pitchFamily="18" charset="0"/>
              </a:rPr>
              <a:t>Rom 3:25;  </a:t>
            </a:r>
            <a:r>
              <a:rPr lang="en-US" sz="2300" b="1" dirty="0" err="1">
                <a:latin typeface="Times New Roman" panose="02020603050405020304" pitchFamily="18" charset="0"/>
                <a:ea typeface="Calibri" panose="020F0502020204030204" pitchFamily="34" charset="0"/>
                <a:cs typeface="Times New Roman" panose="02020603050405020304" pitchFamily="18" charset="0"/>
              </a:rPr>
              <a:t>Heb</a:t>
            </a:r>
            <a:r>
              <a:rPr lang="en-US" sz="2300" b="1" dirty="0">
                <a:latin typeface="Times New Roman" panose="02020603050405020304" pitchFamily="18" charset="0"/>
                <a:ea typeface="Calibri" panose="020F0502020204030204" pitchFamily="34" charset="0"/>
                <a:cs typeface="Times New Roman" panose="02020603050405020304" pitchFamily="18" charset="0"/>
              </a:rPr>
              <a:t> 2:17;  1 </a:t>
            </a:r>
            <a:r>
              <a:rPr lang="en-US" sz="2300" b="1" dirty="0" err="1">
                <a:latin typeface="Times New Roman" panose="02020603050405020304" pitchFamily="18" charset="0"/>
                <a:ea typeface="Calibri" panose="020F0502020204030204" pitchFamily="34" charset="0"/>
                <a:cs typeface="Times New Roman" panose="02020603050405020304" pitchFamily="18" charset="0"/>
              </a:rPr>
              <a:t>Jn</a:t>
            </a:r>
            <a:r>
              <a:rPr lang="en-US" sz="2300" b="1" dirty="0">
                <a:latin typeface="Times New Roman" panose="02020603050405020304" pitchFamily="18" charset="0"/>
                <a:ea typeface="Calibri" panose="020F0502020204030204" pitchFamily="34" charset="0"/>
                <a:cs typeface="Times New Roman" panose="02020603050405020304" pitchFamily="18" charset="0"/>
              </a:rPr>
              <a:t> 2:2; 4:10)</a:t>
            </a: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Times New Roman" panose="02020603050405020304" pitchFamily="18" charset="0"/>
                <a:ea typeface="Calibri" panose="020F0502020204030204" pitchFamily="34" charset="0"/>
                <a:cs typeface="Times New Roman" panose="02020603050405020304" pitchFamily="18" charset="0"/>
              </a:rPr>
              <a:t>7. These regional cities were all from the tribe of Levi, the priests, and they were spread from the north to  </a:t>
            </a: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Times New Roman" panose="02020603050405020304" pitchFamily="18" charset="0"/>
                <a:ea typeface="Calibri" panose="020F0502020204030204" pitchFamily="34" charset="0"/>
                <a:cs typeface="Times New Roman" panose="02020603050405020304" pitchFamily="18" charset="0"/>
              </a:rPr>
              <a:t>     the midlands to the south so anyone could flee to them. God is the true owner of these cities and thus his   </a:t>
            </a: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Times New Roman" panose="02020603050405020304" pitchFamily="18" charset="0"/>
                <a:ea typeface="Calibri" panose="020F0502020204030204" pitchFamily="34" charset="0"/>
                <a:cs typeface="Times New Roman" panose="02020603050405020304" pitchFamily="18" charset="0"/>
              </a:rPr>
              <a:t>    justice would prevail </a:t>
            </a:r>
            <a:r>
              <a:rPr lang="en-US" sz="2300" b="1" dirty="0">
                <a:latin typeface="Times New Roman" panose="02020603050405020304" pitchFamily="18" charset="0"/>
                <a:ea typeface="Calibri" panose="020F0502020204030204" pitchFamily="34" charset="0"/>
                <a:cs typeface="Times New Roman" panose="02020603050405020304" pitchFamily="18" charset="0"/>
              </a:rPr>
              <a:t>(Lev 25:23)</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69324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21485" cy="6858000"/>
          </a:xfrm>
        </p:spPr>
        <p:txBody>
          <a:bodyPr>
            <a:noAutofit/>
          </a:bodyPr>
          <a:lstStyle/>
          <a:p>
            <a:pPr marL="0" marR="0" algn="ctr">
              <a:spcBef>
                <a:spcPts val="0"/>
              </a:spcBef>
              <a:spcAft>
                <a:spcPts val="0"/>
              </a:spcAft>
            </a:pPr>
            <a:r>
              <a:rPr lang="en-US" sz="2200" dirty="0" smtClean="0">
                <a:latin typeface="Calibri"/>
                <a:ea typeface="Calibri"/>
                <a:cs typeface="Times New Roman"/>
              </a:rPr>
              <a:t/>
            </a:r>
            <a:br>
              <a:rPr lang="en-US" sz="2200" dirty="0" smtClean="0">
                <a:latin typeface="Calibri"/>
                <a:ea typeface="Calibri"/>
                <a:cs typeface="Times New Roman"/>
              </a:rPr>
            </a:br>
            <a:r>
              <a:rPr lang="en-US" sz="2200" dirty="0">
                <a:latin typeface="Calibri"/>
                <a:ea typeface="Calibri"/>
                <a:cs typeface="Times New Roman"/>
              </a:rPr>
              <a:t/>
            </a:r>
            <a:br>
              <a:rPr lang="en-US" sz="2200" dirty="0">
                <a:latin typeface="Calibri"/>
                <a:ea typeface="Calibri"/>
                <a:cs typeface="Times New Roman"/>
              </a:rPr>
            </a:br>
            <a:r>
              <a:rPr lang="en-US" sz="2200" dirty="0" smtClean="0">
                <a:latin typeface="Calibri"/>
                <a:ea typeface="Calibri"/>
                <a:cs typeface="Times New Roman"/>
              </a:rPr>
              <a:t/>
            </a:r>
            <a:br>
              <a:rPr lang="en-US" sz="2200" dirty="0" smtClean="0">
                <a:latin typeface="Calibri"/>
                <a:ea typeface="Calibri"/>
                <a:cs typeface="Times New Roman"/>
              </a:rPr>
            </a:br>
            <a:r>
              <a:rPr lang="en-US" sz="2200" dirty="0">
                <a:latin typeface="Calibri"/>
                <a:ea typeface="Calibri"/>
                <a:cs typeface="Times New Roman"/>
              </a:rPr>
              <a:t/>
            </a:r>
            <a:br>
              <a:rPr lang="en-US" sz="2200" dirty="0">
                <a:latin typeface="Calibri"/>
                <a:ea typeface="Calibri"/>
                <a:cs typeface="Times New Roman"/>
              </a:rPr>
            </a:br>
            <a:r>
              <a:rPr lang="en-US" sz="2200" dirty="0" smtClean="0">
                <a:latin typeface="Calibri"/>
                <a:ea typeface="Calibri"/>
                <a:cs typeface="Times New Roman"/>
              </a:rPr>
              <a:t/>
            </a:r>
            <a:br>
              <a:rPr lang="en-US" sz="2200" dirty="0" smtClean="0">
                <a:latin typeface="Calibri"/>
                <a:ea typeface="Calibri"/>
                <a:cs typeface="Times New Roman"/>
              </a:rPr>
            </a:br>
            <a:r>
              <a:rPr lang="en-US" sz="2200" dirty="0" smtClean="0">
                <a:latin typeface="Times New Roman" panose="02020603050405020304" pitchFamily="18" charset="0"/>
                <a:ea typeface="Calibri" panose="020F0502020204030204" pitchFamily="34" charset="0"/>
                <a:cs typeface="Times New Roman" panose="02020603050405020304" pitchFamily="18" charset="0"/>
              </a:rPr>
              <a:t>8</a:t>
            </a:r>
            <a:r>
              <a:rPr lang="en-US" sz="2200" dirty="0">
                <a:latin typeface="Times New Roman" panose="02020603050405020304" pitchFamily="18" charset="0"/>
                <a:ea typeface="Calibri" panose="020F0502020204030204" pitchFamily="34" charset="0"/>
                <a:cs typeface="Times New Roman" panose="02020603050405020304" pitchFamily="18" charset="0"/>
              </a:rPr>
              <a:t>. Even aliens among them had these rights – equal protection for foreigners</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200" b="1" dirty="0">
                <a:latin typeface="Times New Roman" panose="02020603050405020304" pitchFamily="18" charset="0"/>
                <a:ea typeface="Calibri" panose="020F0502020204030204" pitchFamily="34" charset="0"/>
                <a:cs typeface="Times New Roman" panose="02020603050405020304" pitchFamily="18" charset="0"/>
              </a:rPr>
              <a:t>(Ex 22:21;  23:9; Lev 19:33,34;  Dt 10:17-19). </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a:latin typeface="Times New Roman" panose="02020603050405020304" pitchFamily="18" charset="0"/>
                <a:ea typeface="Calibri" panose="020F0502020204030204" pitchFamily="34" charset="0"/>
                <a:cs typeface="Times New Roman" panose="02020603050405020304" pitchFamily="18" charset="0"/>
              </a:rPr>
              <a:t>This was also a type of the coming reality that in the new Israel, the Church, there were equal rights for  </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both </a:t>
            </a:r>
            <a:r>
              <a:rPr lang="en-US" sz="2200" dirty="0">
                <a:latin typeface="Times New Roman" panose="02020603050405020304" pitchFamily="18" charset="0"/>
                <a:ea typeface="Calibri" panose="020F0502020204030204" pitchFamily="34" charset="0"/>
                <a:cs typeface="Times New Roman" panose="02020603050405020304" pitchFamily="18" charset="0"/>
              </a:rPr>
              <a:t>Jews and Gentiles </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200" dirty="0" smtClean="0">
                <a:latin typeface="Times New Roman" panose="02020603050405020304" pitchFamily="18" charset="0"/>
                <a:ea typeface="Calibri" panose="020F0502020204030204" pitchFamily="34" charset="0"/>
                <a:cs typeface="Times New Roman" panose="02020603050405020304" pitchFamily="18" charset="0"/>
              </a:rPr>
            </a:br>
            <a:r>
              <a:rPr lang="en-US" sz="22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200" b="1" dirty="0">
                <a:latin typeface="Times New Roman" panose="02020603050405020304" pitchFamily="18" charset="0"/>
                <a:ea typeface="Calibri" panose="020F0502020204030204" pitchFamily="34" charset="0"/>
                <a:cs typeface="Times New Roman" panose="02020603050405020304" pitchFamily="18" charset="0"/>
              </a:rPr>
              <a:t>1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Cor</a:t>
            </a:r>
            <a:r>
              <a:rPr lang="en-US" sz="2200" b="1" dirty="0">
                <a:latin typeface="Times New Roman" panose="02020603050405020304" pitchFamily="18" charset="0"/>
                <a:ea typeface="Calibri" panose="020F0502020204030204" pitchFamily="34" charset="0"/>
                <a:cs typeface="Times New Roman" panose="02020603050405020304" pitchFamily="18" charset="0"/>
              </a:rPr>
              <a:t> 1:20-24;</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a:latin typeface="Times New Roman" panose="02020603050405020304" pitchFamily="18" charset="0"/>
                <a:ea typeface="Calibri" panose="020F0502020204030204" pitchFamily="34" charset="0"/>
                <a:cs typeface="Times New Roman" panose="02020603050405020304" pitchFamily="18" charset="0"/>
              </a:rPr>
              <a:t>Gal 3:8-15;</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Eph</a:t>
            </a:r>
            <a:r>
              <a:rPr lang="en-US" sz="2200" b="1" dirty="0">
                <a:latin typeface="Times New Roman" panose="02020603050405020304" pitchFamily="18" charset="0"/>
                <a:ea typeface="Calibri" panose="020F0502020204030204" pitchFamily="34" charset="0"/>
                <a:cs typeface="Times New Roman" panose="02020603050405020304" pitchFamily="18" charset="0"/>
              </a:rPr>
              <a:t> 3:1-6;  Col 1:24-28)</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Times New Roman" panose="02020603050405020304" pitchFamily="18" charset="0"/>
                <a:ea typeface="Calibri" panose="020F0502020204030204" pitchFamily="34" charset="0"/>
                <a:cs typeface="Times New Roman" panose="02020603050405020304" pitchFamily="18" charset="0"/>
              </a:rPr>
              <a:t>9. Note the advanced character of Jewish law, the rights of all are protected for both justice and mercy. People are allowed to have their case heard in an objective and fair court setting. Even Gentiles were accorded this benefit. This is a precursor of the whole Judeo-Christian legal system which we enjoy in the U.S.A.</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Times New Roman" panose="02020603050405020304" pitchFamily="18" charset="0"/>
                <a:ea typeface="Calibri" panose="020F0502020204030204" pitchFamily="34" charset="0"/>
                <a:cs typeface="Times New Roman" panose="02020603050405020304" pitchFamily="18" charset="0"/>
              </a:rPr>
              <a:t>10. Therefore the whole concept of cities of refuge are a type of all places of refuge we have </a:t>
            </a:r>
            <a:r>
              <a:rPr lang="en-US" sz="2200" dirty="0" err="1" smtClean="0">
                <a:latin typeface="Times New Roman" panose="02020603050405020304" pitchFamily="18" charset="0"/>
                <a:ea typeface="Calibri" panose="020F0502020204030204" pitchFamily="34" charset="0"/>
                <a:cs typeface="Times New Roman" panose="02020603050405020304" pitchFamily="18" charset="0"/>
              </a:rPr>
              <a:t>todayin</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200" dirty="0">
                <a:latin typeface="Times New Roman" panose="02020603050405020304" pitchFamily="18" charset="0"/>
                <a:ea typeface="Calibri" panose="020F0502020204030204" pitchFamily="34" charset="0"/>
                <a:cs typeface="Times New Roman" panose="02020603050405020304" pitchFamily="18" charset="0"/>
              </a:rPr>
              <a:t>God, in Jesus, in his Word, in our baptism, absolution and holy communion, in the holy Christian church, in prayers and supplications, in the “rock of ages cleft for, let me hide myself in Thee.”</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Times New Roman" panose="02020603050405020304" pitchFamily="18" charset="0"/>
                <a:ea typeface="Calibri" panose="020F0502020204030204" pitchFamily="34" charset="0"/>
                <a:cs typeface="Times New Roman" panose="02020603050405020304" pitchFamily="18" charset="0"/>
              </a:rPr>
              <a:t>     See: </a:t>
            </a:r>
            <a:r>
              <a:rPr lang="en-US" sz="2200" b="1" dirty="0">
                <a:latin typeface="Times New Roman" panose="02020603050405020304" pitchFamily="18" charset="0"/>
                <a:ea typeface="Calibri" panose="020F0502020204030204" pitchFamily="34" charset="0"/>
                <a:cs typeface="Times New Roman" panose="02020603050405020304" pitchFamily="18" charset="0"/>
              </a:rPr>
              <a:t> (2 Sam 22:1-3,31-33;  </a:t>
            </a:r>
            <a:r>
              <a:rPr lang="en-US" sz="2200" b="1" dirty="0" smtClean="0">
                <a:latin typeface="Times New Roman" panose="02020603050405020304" pitchFamily="18" charset="0"/>
                <a:ea typeface="Calibri" panose="020F0502020204030204" pitchFamily="34" charset="0"/>
                <a:cs typeface="Times New Roman" panose="02020603050405020304" pitchFamily="18" charset="0"/>
              </a:rPr>
              <a:t/>
            </a:r>
            <a:br>
              <a:rPr lang="en-US" sz="22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200" b="1" dirty="0" smtClean="0">
                <a:latin typeface="Times New Roman" panose="02020603050405020304" pitchFamily="18" charset="0"/>
                <a:ea typeface="Calibri" panose="020F0502020204030204" pitchFamily="34" charset="0"/>
                <a:cs typeface="Times New Roman" panose="02020603050405020304" pitchFamily="18" charset="0"/>
              </a:rPr>
              <a:t>Ps </a:t>
            </a:r>
            <a:r>
              <a:rPr lang="en-US" sz="2200" b="1" dirty="0">
                <a:latin typeface="Times New Roman" panose="02020603050405020304" pitchFamily="18" charset="0"/>
                <a:ea typeface="Calibri" panose="020F0502020204030204" pitchFamily="34" charset="0"/>
                <a:cs typeface="Times New Roman" panose="02020603050405020304" pitchFamily="18" charset="0"/>
              </a:rPr>
              <a:t>2:12;  5:11;  7:1;  18:2;  31:1-4;  46:1;  62:7,8;  91:1-4;  142:4,5;                                </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Prov</a:t>
            </a:r>
            <a:r>
              <a:rPr lang="en-US" sz="2200" b="1" dirty="0">
                <a:latin typeface="Times New Roman" panose="02020603050405020304" pitchFamily="18" charset="0"/>
                <a:ea typeface="Calibri" panose="020F0502020204030204" pitchFamily="34" charset="0"/>
                <a:cs typeface="Times New Roman" panose="02020603050405020304" pitchFamily="18" charset="0"/>
              </a:rPr>
              <a:t> 30:5;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Jerem</a:t>
            </a:r>
            <a:r>
              <a:rPr lang="en-US" sz="2200" b="1" dirty="0">
                <a:latin typeface="Times New Roman" panose="02020603050405020304" pitchFamily="18" charset="0"/>
                <a:ea typeface="Calibri" panose="020F0502020204030204" pitchFamily="34" charset="0"/>
                <a:cs typeface="Times New Roman" panose="02020603050405020304" pitchFamily="18" charset="0"/>
              </a:rPr>
              <a:t> 16:19;  Joel 3:16;  Nahum 1:7; </a:t>
            </a:r>
            <a:r>
              <a:rPr lang="en-US" sz="2200" b="1" dirty="0" smtClean="0">
                <a:latin typeface="Times New Roman" panose="02020603050405020304" pitchFamily="18" charset="0"/>
                <a:ea typeface="Calibri" panose="020F0502020204030204" pitchFamily="34" charset="0"/>
                <a:cs typeface="Times New Roman" panose="02020603050405020304" pitchFamily="18" charset="0"/>
              </a:rPr>
              <a:t/>
            </a:r>
            <a:br>
              <a:rPr lang="en-US" sz="22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200" b="1" dirty="0" smtClean="0">
                <a:latin typeface="Times New Roman" panose="02020603050405020304" pitchFamily="18" charset="0"/>
                <a:ea typeface="Calibri" panose="020F0502020204030204" pitchFamily="34" charset="0"/>
                <a:cs typeface="Times New Roman" panose="02020603050405020304" pitchFamily="18" charset="0"/>
              </a:rPr>
              <a:t> Hebrews </a:t>
            </a:r>
            <a:r>
              <a:rPr lang="en-US" sz="2200" b="1" dirty="0">
                <a:latin typeface="Times New Roman" panose="02020603050405020304" pitchFamily="18" charset="0"/>
                <a:ea typeface="Calibri" panose="020F0502020204030204" pitchFamily="34" charset="0"/>
                <a:cs typeface="Times New Roman" panose="02020603050405020304" pitchFamily="18" charset="0"/>
              </a:rPr>
              <a:t>6:17-20) </a:t>
            </a: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panose="020F0502020204030204" pitchFamily="34" charset="0"/>
                <a:ea typeface="Calibri" panose="020F0502020204030204" pitchFamily="34" charset="0"/>
                <a:cs typeface="Times New Roman" panose="02020603050405020304" pitchFamily="18" charset="0"/>
              </a:rPr>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a:ea typeface="Calibri"/>
                <a:cs typeface="Times New Roman"/>
              </a:rPr>
              <a:t/>
            </a:r>
            <a:br>
              <a:rPr lang="en-US" sz="2400" dirty="0">
                <a:latin typeface="Calibri"/>
                <a:ea typeface="Calibri"/>
                <a:cs typeface="Times New Roman"/>
              </a:rPr>
            </a:br>
            <a:r>
              <a:rPr lang="en-US" sz="2400" dirty="0">
                <a:latin typeface="Calibri"/>
                <a:ea typeface="Calibri"/>
                <a:cs typeface="Times New Roman"/>
              </a:rPr>
              <a:t/>
            </a:r>
            <a:br>
              <a:rPr lang="en-US" sz="2400" dirty="0">
                <a:latin typeface="Calibri"/>
                <a:ea typeface="Calibri"/>
                <a:cs typeface="Times New Roman"/>
              </a:rPr>
            </a:b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57486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85" y="190955"/>
            <a:ext cx="8567057" cy="6416674"/>
          </a:xfrm>
        </p:spPr>
        <p:txBody>
          <a:bodyPr>
            <a:noAutofit/>
          </a:bodyPr>
          <a:lstStyle/>
          <a:p>
            <a:pPr marR="0" lvl="0" algn="ctr">
              <a:spcBef>
                <a:spcPts val="0"/>
              </a:spcBef>
              <a:spcAft>
                <a:spcPts val="0"/>
              </a:spcAft>
            </a:pPr>
            <a:r>
              <a:rPr lang="en-US" sz="2600" b="1" u="sng" dirty="0" smtClean="0">
                <a:latin typeface="Times New Roman" panose="02020603050405020304" pitchFamily="18" charset="0"/>
                <a:ea typeface="Calibri" panose="020F0502020204030204" pitchFamily="34" charset="0"/>
                <a:cs typeface="Times New Roman" panose="02020603050405020304" pitchFamily="18" charset="0"/>
              </a:rPr>
              <a:t>C. LIFE </a:t>
            </a:r>
            <a:r>
              <a:rPr lang="en-US" sz="2600" b="1" u="sng" dirty="0">
                <a:latin typeface="Times New Roman" panose="02020603050405020304" pitchFamily="18" charset="0"/>
                <a:ea typeface="Calibri" panose="020F0502020204030204" pitchFamily="34" charset="0"/>
                <a:cs typeface="Times New Roman" panose="02020603050405020304" pitchFamily="18" charset="0"/>
              </a:rPr>
              <a:t>APPLICATION</a:t>
            </a:r>
            <a:r>
              <a:rPr lang="en-US" sz="2600" b="1" u="sng"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600" b="1" u="sng"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a:latin typeface="Calibri" panose="020F0502020204030204" pitchFamily="34" charset="0"/>
                <a:ea typeface="Calibri" panose="020F0502020204030204" pitchFamily="34" charset="0"/>
                <a:cs typeface="Times New Roman" panose="02020603050405020304" pitchFamily="18" charset="0"/>
              </a:rPr>
              <a:t/>
            </a:r>
            <a:br>
              <a:rPr lang="en-US" sz="2600" dirty="0">
                <a:latin typeface="Calibri" panose="020F0502020204030204" pitchFamily="34" charset="0"/>
                <a:ea typeface="Calibri" panose="020F0502020204030204" pitchFamily="34" charset="0"/>
                <a:cs typeface="Times New Roman" panose="02020603050405020304" pitchFamily="18" charset="0"/>
              </a:rPr>
            </a:br>
            <a:r>
              <a:rPr lang="en-US" sz="2600" dirty="0" smtClean="0">
                <a:latin typeface="Calibri" panose="020F0502020204030204" pitchFamily="34" charset="0"/>
                <a:ea typeface="Calibri" panose="020F0502020204030204" pitchFamily="34" charset="0"/>
                <a:cs typeface="Times New Roman" panose="02020603050405020304" pitchFamily="18" charset="0"/>
              </a:rPr>
              <a:t>1. </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How </a:t>
            </a:r>
            <a:r>
              <a:rPr lang="en-US" sz="2600" dirty="0">
                <a:latin typeface="Times New Roman" panose="02020603050405020304" pitchFamily="18" charset="0"/>
                <a:ea typeface="Calibri" panose="020F0502020204030204" pitchFamily="34" charset="0"/>
                <a:cs typeface="Times New Roman" panose="02020603050405020304" pitchFamily="18" charset="0"/>
              </a:rPr>
              <a:t>do we see both justice and mercy in the government – the kingdom of the left</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600"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a:latin typeface="Calibri" panose="020F0502020204030204" pitchFamily="34" charset="0"/>
                <a:ea typeface="Calibri" panose="020F0502020204030204" pitchFamily="34" charset="0"/>
                <a:cs typeface="Times New Roman" panose="02020603050405020304" pitchFamily="18" charset="0"/>
              </a:rPr>
              <a:t/>
            </a:r>
            <a:br>
              <a:rPr lang="en-US" sz="2600" dirty="0">
                <a:latin typeface="Calibri" panose="020F0502020204030204" pitchFamily="34" charset="0"/>
                <a:ea typeface="Calibri" panose="020F0502020204030204" pitchFamily="34" charset="0"/>
                <a:cs typeface="Times New Roman" panose="02020603050405020304" pitchFamily="18" charset="0"/>
              </a:rPr>
            </a:br>
            <a:r>
              <a:rPr lang="en-US" sz="2600" dirty="0" smtClean="0">
                <a:latin typeface="Calibri" panose="020F0502020204030204" pitchFamily="34" charset="0"/>
                <a:ea typeface="Calibri" panose="020F0502020204030204" pitchFamily="34" charset="0"/>
                <a:cs typeface="Times New Roman" panose="02020603050405020304" pitchFamily="18" charset="0"/>
              </a:rPr>
              <a:t>2. </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How </a:t>
            </a:r>
            <a:r>
              <a:rPr lang="en-US" sz="2600" dirty="0">
                <a:latin typeface="Times New Roman" panose="02020603050405020304" pitchFamily="18" charset="0"/>
                <a:ea typeface="Calibri" panose="020F0502020204030204" pitchFamily="34" charset="0"/>
                <a:cs typeface="Times New Roman" panose="02020603050405020304" pitchFamily="18" charset="0"/>
              </a:rPr>
              <a:t>do we see both justice and mercy in the church – the kingdom of the right</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600"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a:latin typeface="Calibri" panose="020F0502020204030204" pitchFamily="34" charset="0"/>
                <a:ea typeface="Calibri" panose="020F0502020204030204" pitchFamily="34" charset="0"/>
                <a:cs typeface="Times New Roman" panose="02020603050405020304" pitchFamily="18" charset="0"/>
              </a:rPr>
              <a:t/>
            </a:r>
            <a:br>
              <a:rPr lang="en-US" sz="2600" dirty="0">
                <a:latin typeface="Calibri" panose="020F0502020204030204" pitchFamily="34" charset="0"/>
                <a:ea typeface="Calibri" panose="020F0502020204030204" pitchFamily="34" charset="0"/>
                <a:cs typeface="Times New Roman" panose="02020603050405020304" pitchFamily="18" charset="0"/>
              </a:rPr>
            </a:br>
            <a:r>
              <a:rPr lang="en-US" sz="2600" dirty="0" smtClean="0">
                <a:latin typeface="Calibri" panose="020F0502020204030204" pitchFamily="34" charset="0"/>
                <a:ea typeface="Calibri" panose="020F0502020204030204" pitchFamily="34" charset="0"/>
                <a:cs typeface="Times New Roman" panose="02020603050405020304" pitchFamily="18" charset="0"/>
              </a:rPr>
              <a:t>3. </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In </a:t>
            </a:r>
            <a:r>
              <a:rPr lang="en-US" sz="2600" dirty="0">
                <a:latin typeface="Times New Roman" panose="02020603050405020304" pitchFamily="18" charset="0"/>
                <a:ea typeface="Calibri" panose="020F0502020204030204" pitchFamily="34" charset="0"/>
                <a:cs typeface="Times New Roman" panose="02020603050405020304" pitchFamily="18" charset="0"/>
              </a:rPr>
              <a:t>what ways does our own legal system handle charges of manslaughter</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600"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a:latin typeface="Calibri" panose="020F0502020204030204" pitchFamily="34" charset="0"/>
                <a:ea typeface="Calibri" panose="020F0502020204030204" pitchFamily="34" charset="0"/>
                <a:cs typeface="Times New Roman" panose="02020603050405020304" pitchFamily="18" charset="0"/>
              </a:rPr>
              <a:t/>
            </a:r>
            <a:br>
              <a:rPr lang="en-US" sz="2600" dirty="0">
                <a:latin typeface="Calibri" panose="020F0502020204030204" pitchFamily="34" charset="0"/>
                <a:ea typeface="Calibri" panose="020F0502020204030204" pitchFamily="34" charset="0"/>
                <a:cs typeface="Times New Roman" panose="02020603050405020304" pitchFamily="18" charset="0"/>
              </a:rPr>
            </a:br>
            <a:r>
              <a:rPr lang="en-US" sz="2600" dirty="0" smtClean="0">
                <a:latin typeface="Calibri" panose="020F0502020204030204" pitchFamily="34" charset="0"/>
                <a:ea typeface="Calibri" panose="020F0502020204030204" pitchFamily="34" charset="0"/>
                <a:cs typeface="Times New Roman" panose="02020603050405020304" pitchFamily="18" charset="0"/>
              </a:rPr>
              <a:t>4. </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Why </a:t>
            </a:r>
            <a:r>
              <a:rPr lang="en-US" sz="2600" dirty="0">
                <a:latin typeface="Times New Roman" panose="02020603050405020304" pitchFamily="18" charset="0"/>
                <a:ea typeface="Calibri" panose="020F0502020204030204" pitchFamily="34" charset="0"/>
                <a:cs typeface="Times New Roman" panose="02020603050405020304" pitchFamily="18" charset="0"/>
              </a:rPr>
              <a:t>do we constantly have to seek refuge in our Lord God through His Son Jesus Christ</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600"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a:latin typeface="Calibri" panose="020F0502020204030204" pitchFamily="34" charset="0"/>
                <a:ea typeface="Calibri" panose="020F0502020204030204" pitchFamily="34" charset="0"/>
                <a:cs typeface="Times New Roman" panose="02020603050405020304" pitchFamily="18" charset="0"/>
              </a:rPr>
              <a:t/>
            </a:r>
            <a:br>
              <a:rPr lang="en-US" sz="2600" dirty="0">
                <a:latin typeface="Calibri" panose="020F0502020204030204" pitchFamily="34" charset="0"/>
                <a:ea typeface="Calibri" panose="020F0502020204030204" pitchFamily="34" charset="0"/>
                <a:cs typeface="Times New Roman" panose="02020603050405020304" pitchFamily="18" charset="0"/>
              </a:rPr>
            </a:br>
            <a:r>
              <a:rPr lang="en-US" sz="2600" dirty="0" smtClean="0">
                <a:latin typeface="Calibri" panose="020F0502020204030204" pitchFamily="34" charset="0"/>
                <a:ea typeface="Calibri" panose="020F0502020204030204" pitchFamily="34" charset="0"/>
                <a:cs typeface="Times New Roman" panose="02020603050405020304" pitchFamily="18" charset="0"/>
              </a:rPr>
              <a:t>5. </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When </a:t>
            </a:r>
            <a:r>
              <a:rPr lang="en-US" sz="2600" dirty="0">
                <a:latin typeface="Times New Roman" panose="02020603050405020304" pitchFamily="18" charset="0"/>
                <a:ea typeface="Calibri" panose="020F0502020204030204" pitchFamily="34" charset="0"/>
                <a:cs typeface="Times New Roman" panose="02020603050405020304" pitchFamily="18" charset="0"/>
              </a:rPr>
              <a:t>are the times that we become places of refuge for other people?</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3055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descr="http://cielotech.files.wordpress.com/2013/01/godfreyjerich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61" y="114300"/>
            <a:ext cx="8098518" cy="662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4235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1" descr="http://www.tikkun.org/tikkundaily/wp-content/uploads/Cities_of_refu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068" y="191356"/>
            <a:ext cx="5831864" cy="657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1925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descr="https://regenerationandrepentance.files.wordpress.com/2014/04/0212_josh_2001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14" y="508244"/>
            <a:ext cx="8909172" cy="5939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9487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image.slidesharecdn.com/100919godisourrefuge-100919151848-phpapp01/95/100919-god-is-our-refuge-4-728.jpg?cb=12849149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27" y="693372"/>
            <a:ext cx="8405533" cy="525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3320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8" name="Picture 4" descr="http://www.christian-comments.com/comments/God-is-our-refuge-and-strength-a-very-present-help-in-trou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695692"/>
            <a:ext cx="7309825" cy="5482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7650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www.greenwichworkshop.com/images/gallery/images/open/MW00069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653" y="190627"/>
            <a:ext cx="6456240" cy="6667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6614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4.bp.blogspot.com/--52Zteik9I8/T921rKnHbiI/AAAAAAAAATg/eTaCwW4tHoA/s1600/psalm46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07" y="890531"/>
            <a:ext cx="8753985" cy="492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8814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ww.graceandthought.com/wp-content/uploads/2013/10/Leans-on-Jes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767" y="0"/>
            <a:ext cx="3801712" cy="6756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2138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www.mvcm.org/images/do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620" y="0"/>
            <a:ext cx="5834917" cy="6868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4735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s://encrypted-tbn1.gstatic.com/images?q=tbn:ANd9GcQctECL4y17iwtJbNMDhHmJvmUXUZ_vBcDvqcbaog4maWD6JWUUkA"/>
          <p:cNvPicPr>
            <a:picLocks noChangeAspect="1" noChangeArrowheads="1"/>
          </p:cNvPicPr>
          <p:nvPr/>
        </p:nvPicPr>
        <p:blipFill rotWithShape="1">
          <a:blip r:embed="rId2">
            <a:extLst>
              <a:ext uri="{28A0092B-C50C-407E-A947-70E740481C1C}">
                <a14:useLocalDpi xmlns:a14="http://schemas.microsoft.com/office/drawing/2010/main" val="0"/>
              </a:ext>
            </a:extLst>
          </a:blip>
          <a:srcRect l="1849" t="12209" r="-1849" b="12894"/>
          <a:stretch/>
        </p:blipFill>
        <p:spPr bwMode="auto">
          <a:xfrm>
            <a:off x="103844" y="927833"/>
            <a:ext cx="8936312" cy="4593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732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s://www.lds.org/bc/content/areas/canada/High%20River%20Flooding/High%20River%20Flooding.photo.helpinghands_lg.jpg?lang=eng&amp;country=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241" y="904387"/>
            <a:ext cx="8683518" cy="4476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306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ordsofgrace.files.wordpress.com/2013/04/joshua-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02" y="149541"/>
            <a:ext cx="8710958" cy="656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3815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cdn2-b.examiner.com/sites/default/files/styles/image_content_width/hash/53/42/534243e181b9c4e2f835834b6f385cdf.jpg?itok=L3mmtZy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929" y="111370"/>
            <a:ext cx="8442926" cy="6746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6492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lifeasahuman.com/files/2013/11/IMG_7374_75_76_77_78_79_80_tonemapped-production-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46" y="365126"/>
            <a:ext cx="8802346" cy="5872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740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www.bible-history.com/maps/Map-of-Canaanite-N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749" y="76201"/>
            <a:ext cx="3486508" cy="670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4834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Map of Twelve Tribes of Israel in Cana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456" y="0"/>
            <a:ext cx="5221257" cy="693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735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646</TotalTime>
  <Words>66</Words>
  <Application>Microsoft Office PowerPoint</Application>
  <PresentationFormat>On-screen Show (4:3)</PresentationFormat>
  <Paragraphs>12</Paragraphs>
  <Slides>71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TEXT: Chapter 20 (1) Then the Lord said to Joshua, (2) "Say to the people of Israel, 'Appoint the cities of refuge, of which I spoke to you through Moses, (3) that the manslayer who strikes any person without intent or unknowingly may flee there. They shall be for you a refuge from the avenger of blood. (4) He shall flee to one of these cities and shall stand at the entrance of the gate of the city and explain his case to the elders of that city. Then they shall take him into the city and give him a place, and he shall remain with them. (5) And if the avenger of blood pursues him, they shall not give up the manslayer into his hand, because he struck his neighbor unknowingly, and did not hate him in the past. (6) And he shall remain in that city until he has stood before the congregation for judgment, until the death of him who is high priest at the time. Then the manslayer may return to his own town and his own home, to the town from which he fled.'" </vt:lpstr>
      <vt:lpstr>     (7) So they set apart Kedesh in Galilee in the hill country of Naphtali, and Shechem in the hill country of Ephraim, and Kiriath-arba (that is, Hebron) in the hill country of Judah. (8) And beyond the Jordan east of Jericho, they appointed Bezer in the wilderness on the tableland, from the tribe of Reuben, and Ramoth in Gilead, from the tribe of Gad, and Golan in Bashan, from the tribe of Manasseh. (9) These were the cities designated for all the people of Israel and for the stranger sojourning among them, that anyone who killed a person without intent could flee there, so that he might not die by the hand of the avenger of blood, till he stood before the congregation. .     </vt:lpstr>
      <vt:lpstr>  B. STUDY NOTES:   1. In the theocratic state of Israel, when someone was guilty of manslaughter or an accidental killing, it could easily have turned into endless blood feuds between tribes. In order to avoid this, a regional system of governmental courts was set up in Levitical cities, where the law of Moses was honored. This was a safeguard against local retribution by family members which could have turned into a miscarriage of justice.   2. Moses had told them about the Lord’s plan to set up cities of refuge in these cases  (Nu 35:6-34)   3. The avenger of blood was a near relative whose job was to extract retribution and revenge when a family member had been injured. They were avengers – kinsman- redeemers                                                                                (Gen 4:10;  9:6;  Dt 32:35;  Lev 24:17;  Nu 35:16-28;  Ruth 3:9;     Ps 19:14)    </vt:lpstr>
      <vt:lpstr>4. The city gate was the place for trials where the city elders sat to hold court (Ruth 2:12; 4:1;  Job 29:7)   5. A congregation was the assembly of the men in the city who were witnesses to the trial.    6. After the death of the high priest there came a form of atonement or amnesty (Nu 35:25-28).      The death of the high priest, the intercessor of Israel, anticipated the death of the great High Priest Jesus    Christ, whose blood makes full atonement for the sins of mankind. (Rom 3:25;  Heb 2:17;  1 Jn 2:2; 4:10)   7. These regional cities were all from the tribe of Levi, the priests, and they were spread from the north to        the midlands to the south so anyone could flee to them. God is the true owner of these cities and thus his        justice would prevail (Lev 25:23)</vt:lpstr>
      <vt:lpstr>     8. Even aliens among them had these rights – equal protection for foreigners                                                                                      (Ex 22:21;  23:9; Lev 19:33,34;  Dt 10:17-19).     This was also a type of the coming reality that in the new Israel, the Church, there were equal rights for  both Jews and Gentiles  (1 Cor 1:20-24;  Gal 3:8-15;  Eph 3:1-6;  Col 1:24-28)   9. Note the advanced character of Jewish law, the rights of all are protected for both justice and mercy. People are allowed to have their case heard in an objective and fair court setting. Even Gentiles were accorded this benefit. This is a precursor of the whole Judeo-Christian legal system which we enjoy in the U.S.A.   10. Therefore the whole concept of cities of refuge are a type of all places of refuge we have todayin God, in Jesus, in his Word, in our baptism, absolution and holy communion, in the holy Christian church, in prayers and supplications, in the “rock of ages cleft for, let me hide myself in Thee.”      See:  (2 Sam 22:1-3,31-33;   Ps 2:12;  5:11;  7:1;  18:2;  31:1-4;  46:1;  62:7,8;  91:1-4;  142:4,5;                                                             Prov 30:5;  Jerem 16:19;  Joel 3:16;  Nahum 1:7;   Hebrews 6:17-20)      </vt:lpstr>
      <vt:lpstr>C. LIFE APPLICATION:  1. How do we see both justice and mercy in the government – the kingdom of the left?  2. How do we see both justice and mercy in the church – the kingdom of the right?  3. In what ways does our own legal system handle charges of manslaughter?  4. Why do we constantly have to seek refuge in our Lord God through His Son Jesus Christ?  5. When are the times that we become places of refuge for other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399</cp:revision>
  <dcterms:created xsi:type="dcterms:W3CDTF">2015-01-29T18:42:59Z</dcterms:created>
  <dcterms:modified xsi:type="dcterms:W3CDTF">2015-06-24T23:47:35Z</dcterms:modified>
</cp:coreProperties>
</file>