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329" r:id="rId5"/>
    <p:sldId id="299" r:id="rId6"/>
    <p:sldId id="330" r:id="rId7"/>
    <p:sldId id="281" r:id="rId8"/>
    <p:sldId id="303" r:id="rId9"/>
    <p:sldId id="304" r:id="rId10"/>
    <p:sldId id="306" r:id="rId11"/>
    <p:sldId id="296" r:id="rId12"/>
    <p:sldId id="315" r:id="rId13"/>
    <p:sldId id="313" r:id="rId14"/>
    <p:sldId id="325" r:id="rId15"/>
    <p:sldId id="328" r:id="rId16"/>
    <p:sldId id="322" r:id="rId17"/>
    <p:sldId id="332" r:id="rId18"/>
    <p:sldId id="336" r:id="rId19"/>
    <p:sldId id="337" r:id="rId20"/>
    <p:sldId id="339" r:id="rId21"/>
    <p:sldId id="340" r:id="rId22"/>
    <p:sldId id="341" r:id="rId23"/>
    <p:sldId id="351" r:id="rId24"/>
    <p:sldId id="371" r:id="rId25"/>
    <p:sldId id="373" r:id="rId26"/>
    <p:sldId id="374" r:id="rId27"/>
    <p:sldId id="361" r:id="rId28"/>
    <p:sldId id="360" r:id="rId29"/>
    <p:sldId id="364" r:id="rId30"/>
    <p:sldId id="366" r:id="rId31"/>
    <p:sldId id="377" r:id="rId32"/>
    <p:sldId id="376" r:id="rId33"/>
    <p:sldId id="378" r:id="rId34"/>
    <p:sldId id="379" r:id="rId35"/>
    <p:sldId id="380" r:id="rId36"/>
    <p:sldId id="389" r:id="rId37"/>
    <p:sldId id="390" r:id="rId38"/>
    <p:sldId id="391" r:id="rId39"/>
    <p:sldId id="392" r:id="rId40"/>
    <p:sldId id="393" r:id="rId41"/>
    <p:sldId id="396" r:id="rId42"/>
    <p:sldId id="397" r:id="rId43"/>
    <p:sldId id="402" r:id="rId44"/>
    <p:sldId id="411" r:id="rId45"/>
    <p:sldId id="412" r:id="rId46"/>
    <p:sldId id="414" r:id="rId47"/>
    <p:sldId id="415" r:id="rId48"/>
    <p:sldId id="416" r:id="rId49"/>
    <p:sldId id="417" r:id="rId50"/>
    <p:sldId id="420" r:id="rId51"/>
    <p:sldId id="413" r:id="rId52"/>
    <p:sldId id="264" r:id="rId53"/>
    <p:sldId id="403" r:id="rId54"/>
    <p:sldId id="404" r:id="rId55"/>
    <p:sldId id="405" r:id="rId56"/>
    <p:sldId id="406" r:id="rId57"/>
    <p:sldId id="407" r:id="rId58"/>
    <p:sldId id="408" r:id="rId59"/>
    <p:sldId id="409" r:id="rId60"/>
    <p:sldId id="41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6" d="100"/>
          <a:sy n="66" d="100"/>
        </p:scale>
        <p:origin x="-2124" y="-666"/>
      </p:cViewPr>
      <p:guideLst>
        <p:guide orient="horz" pos="2160"/>
        <p:guide pos="2880"/>
      </p:guideLst>
    </p:cSldViewPr>
  </p:slideViewPr>
  <p:notesTextViewPr>
    <p:cViewPr>
      <p:scale>
        <a:sx n="1" d="1"/>
        <a:sy n="1" d="1"/>
      </p:scale>
      <p:origin x="0" y="0"/>
    </p:cViewPr>
  </p:notesTextViewPr>
  <p:sorterViewPr>
    <p:cViewPr>
      <p:scale>
        <a:sx n="32" d="100"/>
        <a:sy n="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5/8/2015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5/8/2015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5/8/2015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5/8/2015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5/8/2015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5/8/2015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5/8/2015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5/8/2015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5/8/2015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5/8/2015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5/8/2015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5/8/2015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5-10-15   </a:t>
            </a:r>
            <a:r>
              <a:rPr lang="en-US" sz="5400" b="1" dirty="0"/>
              <a:t>Lesson:</a:t>
            </a:r>
            <a:r>
              <a:rPr lang="en-US" sz="5400" dirty="0"/>
              <a:t> </a:t>
            </a:r>
            <a:r>
              <a:rPr lang="en-US" sz="5400" dirty="0" smtClean="0"/>
              <a:t>13</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pastormackenstein.files.wordpress.com/2012/06/judges-gilgal-stone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5" y="671512"/>
            <a:ext cx="8291410" cy="527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034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8" name="Picture 4" descr="http://2.bp.blogspot.com/-g2_hZd7aqTc/UciQ2irgPwI/AAAAAAAAAZg/59jIZHqAwP8/s1600/GilgalArgaman1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42" y="615496"/>
            <a:ext cx="8438715" cy="557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38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s://i.vimeocdn.com/video/490105327_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131" t="2913" r="6598" b="12066"/>
          <a:stretch/>
        </p:blipFill>
        <p:spPr bwMode="auto">
          <a:xfrm>
            <a:off x="310773" y="1027907"/>
            <a:ext cx="8522453"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36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encrypted-tbn3.gstatic.com/images?q=tbn:ANd9GcS5yo50Ll9e50kFC7kcEtSkNtY4CsFkcWzDaqA9cu4N0kCBeo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37" y="472849"/>
            <a:ext cx="7430326" cy="561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783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generationword.com/images/israel_pictures/jericho/wall_diagra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802" y="146957"/>
            <a:ext cx="5363483" cy="659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97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pload.wikimedia.org/wikipedia/commons/6/63/Tissot_The_Taking_of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00467"/>
            <a:ext cx="5472339" cy="665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78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arcasm.net/wp-content/uploads/2013/03/jericho-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0"/>
            <a:ext cx="6781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05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waynestiles.com/images/beitzelmap3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153" y="813254"/>
            <a:ext cx="8833694" cy="496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56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www.godsacres.org/img.Ach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79" y="797492"/>
            <a:ext cx="8624688" cy="492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03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revonator.files.wordpress.com/2013/04/ston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699" y="519340"/>
            <a:ext cx="8482602" cy="565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75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keyway.ca/jpg/joshu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9" y="452212"/>
            <a:ext cx="8389122" cy="587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514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encrypted-tbn1.gstatic.com/images?q=tbn:ANd9GcS8Rg-5JJCpMOPe1Z0rhux2wxmlHt_LWmcCt1zYOk8NYnaahW5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3" y="565264"/>
            <a:ext cx="7992833" cy="536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1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i1.wp.com/freebibleimages.org/storydata/illustrations/FB_Moses_Spies/overview_thumbnails/004-moses-spies.jpg?resize=350%2C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85" y="865868"/>
            <a:ext cx="8283630" cy="474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001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t-takla.org/Gallery/var/albums/Bible/Illustrations/Bible-Slides/OT/06-Joshua/www-St-Takla-org--Bible-Slides-joshua-5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8" y="556082"/>
            <a:ext cx="8338610" cy="561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0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believersmagazine.com/images/2009/b200911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6" y="109405"/>
            <a:ext cx="4996544" cy="666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076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placesjpeg/Kiriath_Jearim_from_east,_tb_n03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03" y="490538"/>
            <a:ext cx="7154633" cy="536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159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t-takla.org/Gallery/var/albums/Bible/Illustrations/Holman-Bible/02-Black-and-White-Biblical-Cliparts/www-St-Takla-org--Joshua-and-the-Gibeonites.jpg?m=14194254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58" y="473983"/>
            <a:ext cx="8630102" cy="588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744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www.city-data.com/forum/members/mangodog-962582-albums-north-kohala-pic74201-illustration-solomons-temple-scholarly-rend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24" y="511629"/>
            <a:ext cx="8629951" cy="562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17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bethanybible.org/new/wp-content/uploads/2013/11/1106am.Joshua-10-Southern-Campaig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28" t="7895" r="5356" b="8830"/>
          <a:stretch/>
        </p:blipFill>
        <p:spPr bwMode="auto">
          <a:xfrm>
            <a:off x="149961" y="700792"/>
            <a:ext cx="8844077" cy="532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268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www.testimoniesofheavenandhell.com/Pictures-Of-Jesus/wp-content/uploads/2013/04/Jesus-Picture-In-Heaven-On-The-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82" y="563038"/>
            <a:ext cx="8733435" cy="546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97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www.lds.org/bc/content/shared/content/images/gospel-library/manual/34189/08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461" y="95022"/>
            <a:ext cx="4557939" cy="663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19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marL="0" marR="0">
              <a:spcBef>
                <a:spcPts val="0"/>
              </a:spcBef>
              <a:spcAft>
                <a:spcPts val="0"/>
              </a:spcAft>
            </a:pPr>
            <a:r>
              <a:rPr lang="en-US" sz="2200" b="1" u="sng" dirty="0">
                <a:latin typeface="Calibri"/>
                <a:ea typeface="Calibri"/>
                <a:cs typeface="Times New Roman"/>
              </a:rPr>
              <a:t>A.TEXT – Chapter 11</a:t>
            </a:r>
            <a:r>
              <a:rPr lang="en-US" sz="2200" dirty="0">
                <a:latin typeface="Calibri"/>
                <a:ea typeface="Calibri"/>
                <a:cs typeface="Times New Roman"/>
              </a:rPr>
              <a:t/>
            </a:r>
            <a:br>
              <a:rPr lang="en-US" sz="2200" dirty="0">
                <a:latin typeface="Calibri"/>
                <a:ea typeface="Calibri"/>
                <a:cs typeface="Times New Roman"/>
              </a:rPr>
            </a:br>
            <a:r>
              <a:rPr lang="en-US" sz="2200" dirty="0">
                <a:latin typeface="Times New Roman"/>
                <a:ea typeface="Calibri"/>
                <a:cs typeface="Times New Roman"/>
              </a:rPr>
              <a:t>(1)  When </a:t>
            </a:r>
            <a:r>
              <a:rPr lang="en-US" sz="2200" u="sng" dirty="0" err="1">
                <a:latin typeface="Times New Roman"/>
                <a:ea typeface="Calibri"/>
                <a:cs typeface="Times New Roman"/>
              </a:rPr>
              <a:t>Jabin</a:t>
            </a:r>
            <a:r>
              <a:rPr lang="en-US" sz="2200" u="sng" dirty="0">
                <a:latin typeface="Times New Roman"/>
                <a:ea typeface="Calibri"/>
                <a:cs typeface="Times New Roman"/>
              </a:rPr>
              <a:t>, king of </a:t>
            </a:r>
            <a:r>
              <a:rPr lang="en-US" sz="2200" u="sng" dirty="0" err="1">
                <a:latin typeface="Times New Roman"/>
                <a:ea typeface="Calibri"/>
                <a:cs typeface="Times New Roman"/>
              </a:rPr>
              <a:t>Hazor</a:t>
            </a:r>
            <a:r>
              <a:rPr lang="en-US" sz="2200" u="sng" dirty="0">
                <a:latin typeface="Times New Roman"/>
                <a:ea typeface="Calibri"/>
                <a:cs typeface="Times New Roman"/>
              </a:rPr>
              <a:t>, heard of this, he sent to </a:t>
            </a:r>
            <a:r>
              <a:rPr lang="en-US" sz="2200" u="sng" dirty="0" err="1">
                <a:latin typeface="Times New Roman"/>
                <a:ea typeface="Calibri"/>
                <a:cs typeface="Times New Roman"/>
              </a:rPr>
              <a:t>Jobab</a:t>
            </a:r>
            <a:r>
              <a:rPr lang="en-US" sz="2200" u="sng" dirty="0">
                <a:latin typeface="Times New Roman"/>
                <a:ea typeface="Calibri"/>
                <a:cs typeface="Times New Roman"/>
              </a:rPr>
              <a:t> king of </a:t>
            </a:r>
            <a:r>
              <a:rPr lang="en-US" sz="2200" u="sng" dirty="0" err="1">
                <a:latin typeface="Times New Roman"/>
                <a:ea typeface="Calibri"/>
                <a:cs typeface="Times New Roman"/>
              </a:rPr>
              <a:t>Madon</a:t>
            </a:r>
            <a:r>
              <a:rPr lang="en-US" sz="2200" u="sng" dirty="0">
                <a:latin typeface="Times New Roman"/>
                <a:ea typeface="Calibri"/>
                <a:cs typeface="Times New Roman"/>
              </a:rPr>
              <a:t>, and to the king of </a:t>
            </a:r>
            <a:r>
              <a:rPr lang="en-US" sz="2200" u="sng" dirty="0" err="1">
                <a:latin typeface="Times New Roman"/>
                <a:ea typeface="Calibri"/>
                <a:cs typeface="Times New Roman"/>
              </a:rPr>
              <a:t>Shimron</a:t>
            </a:r>
            <a:r>
              <a:rPr lang="en-US" sz="2200" u="sng" dirty="0">
                <a:latin typeface="Times New Roman"/>
                <a:ea typeface="Calibri"/>
                <a:cs typeface="Times New Roman"/>
              </a:rPr>
              <a:t>, and to the king of </a:t>
            </a:r>
            <a:r>
              <a:rPr lang="en-US" sz="2200" u="sng" dirty="0" err="1">
                <a:latin typeface="Times New Roman"/>
                <a:ea typeface="Calibri"/>
                <a:cs typeface="Times New Roman"/>
              </a:rPr>
              <a:t>Achshaph</a:t>
            </a:r>
            <a:r>
              <a:rPr lang="en-US" sz="2200" u="sng" dirty="0">
                <a:latin typeface="Times New Roman"/>
                <a:ea typeface="Calibri"/>
                <a:cs typeface="Times New Roman"/>
              </a:rPr>
              <a:t>, (2) and to the kings who were in the northern hill country, and in the </a:t>
            </a:r>
            <a:r>
              <a:rPr lang="en-US" sz="2200" u="sng" dirty="0" err="1">
                <a:latin typeface="Times New Roman"/>
                <a:ea typeface="Calibri"/>
                <a:cs typeface="Times New Roman"/>
              </a:rPr>
              <a:t>Arabah</a:t>
            </a:r>
            <a:r>
              <a:rPr lang="en-US" sz="2200" u="sng" dirty="0">
                <a:latin typeface="Times New Roman"/>
                <a:ea typeface="Calibri"/>
                <a:cs typeface="Times New Roman"/>
              </a:rPr>
              <a:t> south of </a:t>
            </a:r>
            <a:r>
              <a:rPr lang="en-US" sz="2200" u="sng" dirty="0" err="1">
                <a:latin typeface="Times New Roman"/>
                <a:ea typeface="Calibri"/>
                <a:cs typeface="Times New Roman"/>
              </a:rPr>
              <a:t>Chinneroth</a:t>
            </a:r>
            <a:r>
              <a:rPr lang="en-US" sz="2200" u="sng" dirty="0">
                <a:latin typeface="Times New Roman"/>
                <a:ea typeface="Calibri"/>
                <a:cs typeface="Times New Roman"/>
              </a:rPr>
              <a:t>, and in the lowland, and in </a:t>
            </a:r>
            <a:r>
              <a:rPr lang="en-US" sz="2200" u="sng" dirty="0" err="1">
                <a:latin typeface="Times New Roman"/>
                <a:ea typeface="Calibri"/>
                <a:cs typeface="Times New Roman"/>
              </a:rPr>
              <a:t>Naphoth-dor</a:t>
            </a:r>
            <a:r>
              <a:rPr lang="en-US" sz="2200" u="sng" dirty="0">
                <a:latin typeface="Times New Roman"/>
                <a:ea typeface="Calibri"/>
                <a:cs typeface="Times New Roman"/>
              </a:rPr>
              <a:t> on the west, (3) to the Canaanites in the east and the west, the Amorites, the Hittites, the </a:t>
            </a:r>
            <a:r>
              <a:rPr lang="en-US" sz="2200" u="sng" dirty="0" err="1">
                <a:latin typeface="Times New Roman"/>
                <a:ea typeface="Calibri"/>
                <a:cs typeface="Times New Roman"/>
              </a:rPr>
              <a:t>Perizzites</a:t>
            </a:r>
            <a:r>
              <a:rPr lang="en-US" sz="2200" u="sng" dirty="0">
                <a:latin typeface="Times New Roman"/>
                <a:ea typeface="Calibri"/>
                <a:cs typeface="Times New Roman"/>
              </a:rPr>
              <a:t>, and the </a:t>
            </a:r>
            <a:r>
              <a:rPr lang="en-US" sz="2200" u="sng" dirty="0" err="1">
                <a:latin typeface="Times New Roman"/>
                <a:ea typeface="Calibri"/>
                <a:cs typeface="Times New Roman"/>
              </a:rPr>
              <a:t>Jebusites</a:t>
            </a:r>
            <a:r>
              <a:rPr lang="en-US" sz="2200" u="sng" dirty="0">
                <a:latin typeface="Times New Roman"/>
                <a:ea typeface="Calibri"/>
                <a:cs typeface="Times New Roman"/>
              </a:rPr>
              <a:t> in the hill country, and the </a:t>
            </a:r>
            <a:r>
              <a:rPr lang="en-US" sz="2200" u="sng" dirty="0" err="1">
                <a:latin typeface="Times New Roman"/>
                <a:ea typeface="Calibri"/>
                <a:cs typeface="Times New Roman"/>
              </a:rPr>
              <a:t>Hivites</a:t>
            </a:r>
            <a:r>
              <a:rPr lang="en-US" sz="2200" u="sng" dirty="0">
                <a:latin typeface="Times New Roman"/>
                <a:ea typeface="Calibri"/>
                <a:cs typeface="Times New Roman"/>
              </a:rPr>
              <a:t> under Hermon in the land of </a:t>
            </a:r>
            <a:r>
              <a:rPr lang="en-US" sz="2200" u="sng" dirty="0" err="1">
                <a:latin typeface="Times New Roman"/>
                <a:ea typeface="Calibri"/>
                <a:cs typeface="Times New Roman"/>
              </a:rPr>
              <a:t>Mizpah</a:t>
            </a:r>
            <a:r>
              <a:rPr lang="en-US" sz="2200" u="sng" dirty="0">
                <a:latin typeface="Times New Roman"/>
                <a:ea typeface="Calibri"/>
                <a:cs typeface="Times New Roman"/>
              </a:rPr>
              <a:t>. </a:t>
            </a:r>
            <a:r>
              <a:rPr lang="en-US" sz="2200" dirty="0">
                <a:latin typeface="Times New Roman"/>
                <a:ea typeface="Calibri"/>
                <a:cs typeface="Times New Roman"/>
              </a:rPr>
              <a:t>(4) And </a:t>
            </a:r>
            <a:r>
              <a:rPr lang="en-US" sz="2200" u="sng" dirty="0">
                <a:latin typeface="Times New Roman"/>
                <a:ea typeface="Calibri"/>
                <a:cs typeface="Times New Roman"/>
              </a:rPr>
              <a:t>they</a:t>
            </a:r>
            <a:r>
              <a:rPr lang="en-US" sz="2200" dirty="0">
                <a:latin typeface="Times New Roman"/>
                <a:ea typeface="Calibri"/>
                <a:cs typeface="Times New Roman"/>
              </a:rPr>
              <a:t> </a:t>
            </a:r>
            <a:r>
              <a:rPr lang="en-US" sz="2200" u="sng" dirty="0">
                <a:latin typeface="Times New Roman"/>
                <a:ea typeface="Calibri"/>
                <a:cs typeface="Times New Roman"/>
              </a:rPr>
              <a:t>came out with all their troops, a great horde, in number like the sand that is on the seashore, with very many horses and chariots.</a:t>
            </a:r>
            <a:r>
              <a:rPr lang="en-US" sz="2200" dirty="0">
                <a:latin typeface="Times New Roman"/>
                <a:ea typeface="Calibri"/>
                <a:cs typeface="Times New Roman"/>
              </a:rPr>
              <a:t> (5) And </a:t>
            </a:r>
            <a:r>
              <a:rPr lang="en-US" sz="2200" u="sng" dirty="0">
                <a:latin typeface="Times New Roman"/>
                <a:ea typeface="Calibri"/>
                <a:cs typeface="Times New Roman"/>
              </a:rPr>
              <a:t>all these kings</a:t>
            </a:r>
            <a:r>
              <a:rPr lang="en-US" sz="2200" dirty="0">
                <a:latin typeface="Times New Roman"/>
                <a:ea typeface="Calibri"/>
                <a:cs typeface="Times New Roman"/>
              </a:rPr>
              <a:t> joined </a:t>
            </a:r>
            <a:r>
              <a:rPr lang="en-US" sz="2200" u="sng" dirty="0">
                <a:latin typeface="Times New Roman"/>
                <a:ea typeface="Calibri"/>
                <a:cs typeface="Times New Roman"/>
              </a:rPr>
              <a:t>their forces</a:t>
            </a:r>
            <a:r>
              <a:rPr lang="en-US" sz="2200" dirty="0">
                <a:latin typeface="Times New Roman"/>
                <a:ea typeface="Calibri"/>
                <a:cs typeface="Times New Roman"/>
              </a:rPr>
              <a:t> and came and encamped together at the waters of </a:t>
            </a:r>
            <a:r>
              <a:rPr lang="en-US" sz="2200" dirty="0" err="1">
                <a:latin typeface="Times New Roman"/>
                <a:ea typeface="Calibri"/>
                <a:cs typeface="Times New Roman"/>
              </a:rPr>
              <a:t>Merom</a:t>
            </a:r>
            <a:r>
              <a:rPr lang="en-US" sz="2200" dirty="0">
                <a:latin typeface="Times New Roman"/>
                <a:ea typeface="Calibri"/>
                <a:cs typeface="Times New Roman"/>
              </a:rPr>
              <a:t> to fight with </a:t>
            </a:r>
            <a:r>
              <a:rPr lang="en-US" sz="2200" u="sng" dirty="0">
                <a:latin typeface="Times New Roman"/>
                <a:ea typeface="Calibri"/>
                <a:cs typeface="Times New Roman"/>
              </a:rPr>
              <a:t>Israel.</a:t>
            </a:r>
            <a:r>
              <a:rPr lang="en-US" sz="2200" dirty="0">
                <a:latin typeface="Times New Roman"/>
                <a:ea typeface="Calibri"/>
                <a:cs typeface="Times New Roman"/>
              </a:rPr>
              <a:t> </a:t>
            </a:r>
            <a:r>
              <a:rPr lang="en-US" sz="2200" dirty="0">
                <a:latin typeface="Calibri"/>
                <a:ea typeface="Calibri"/>
                <a:cs typeface="Times New Roman"/>
              </a:rPr>
              <a:t/>
            </a:r>
            <a:br>
              <a:rPr lang="en-US" sz="2200" dirty="0">
                <a:latin typeface="Calibri"/>
                <a:ea typeface="Calibri"/>
                <a:cs typeface="Times New Roman"/>
              </a:rPr>
            </a:br>
            <a:r>
              <a:rPr lang="en-US" sz="2200" dirty="0">
                <a:latin typeface="Times New Roman"/>
                <a:ea typeface="Calibri"/>
                <a:cs typeface="Times New Roman"/>
              </a:rPr>
              <a:t>(6) And </a:t>
            </a:r>
            <a:r>
              <a:rPr lang="en-US" sz="2200" b="1" u="sng" dirty="0">
                <a:latin typeface="Times New Roman"/>
                <a:ea typeface="Calibri"/>
                <a:cs typeface="Times New Roman"/>
              </a:rPr>
              <a:t>the Lord</a:t>
            </a:r>
            <a:r>
              <a:rPr lang="en-US" sz="2200" dirty="0">
                <a:latin typeface="Times New Roman"/>
                <a:ea typeface="Calibri"/>
                <a:cs typeface="Times New Roman"/>
              </a:rPr>
              <a:t> said to </a:t>
            </a:r>
            <a:r>
              <a:rPr lang="en-US" sz="2200" u="sng" dirty="0">
                <a:latin typeface="Times New Roman"/>
                <a:ea typeface="Calibri"/>
                <a:cs typeface="Times New Roman"/>
              </a:rPr>
              <a:t>Joshua,</a:t>
            </a:r>
            <a:r>
              <a:rPr lang="en-US" sz="2200" dirty="0">
                <a:latin typeface="Times New Roman"/>
                <a:ea typeface="Calibri"/>
                <a:cs typeface="Times New Roman"/>
              </a:rPr>
              <a:t> "Do not be afraid of </a:t>
            </a:r>
            <a:r>
              <a:rPr lang="en-US" sz="2200" u="sng" dirty="0">
                <a:latin typeface="Times New Roman"/>
                <a:ea typeface="Calibri"/>
                <a:cs typeface="Times New Roman"/>
              </a:rPr>
              <a:t>them</a:t>
            </a:r>
            <a:r>
              <a:rPr lang="en-US" sz="2200" dirty="0">
                <a:latin typeface="Times New Roman"/>
                <a:ea typeface="Calibri"/>
                <a:cs typeface="Times New Roman"/>
              </a:rPr>
              <a:t>, for tomorrow at this time </a:t>
            </a:r>
            <a:r>
              <a:rPr lang="en-US" sz="2200" b="1" u="sng" dirty="0">
                <a:latin typeface="Times New Roman"/>
                <a:ea typeface="Calibri"/>
                <a:cs typeface="Times New Roman"/>
              </a:rPr>
              <a:t>I will give over all of them,</a:t>
            </a:r>
            <a:r>
              <a:rPr lang="en-US" sz="2200" dirty="0">
                <a:latin typeface="Times New Roman"/>
                <a:ea typeface="Calibri"/>
                <a:cs typeface="Times New Roman"/>
              </a:rPr>
              <a:t> slain, to </a:t>
            </a:r>
            <a:r>
              <a:rPr lang="en-US" sz="2200" u="sng" dirty="0">
                <a:latin typeface="Times New Roman"/>
                <a:ea typeface="Calibri"/>
                <a:cs typeface="Times New Roman"/>
              </a:rPr>
              <a:t>Israel.</a:t>
            </a:r>
            <a:r>
              <a:rPr lang="en-US" sz="2200" dirty="0">
                <a:latin typeface="Times New Roman"/>
                <a:ea typeface="Calibri"/>
                <a:cs typeface="Times New Roman"/>
              </a:rPr>
              <a:t> You shall hamstring their horses and burn their chariots with fire." (7) So </a:t>
            </a:r>
            <a:r>
              <a:rPr lang="en-US" sz="2200" u="sng" dirty="0">
                <a:latin typeface="Times New Roman"/>
                <a:ea typeface="Calibri"/>
                <a:cs typeface="Times New Roman"/>
              </a:rPr>
              <a:t>Joshua and all his warriors</a:t>
            </a:r>
            <a:r>
              <a:rPr lang="en-US" sz="2200" dirty="0">
                <a:latin typeface="Times New Roman"/>
                <a:ea typeface="Calibri"/>
                <a:cs typeface="Times New Roman"/>
              </a:rPr>
              <a:t> came suddenly against them by the waters of </a:t>
            </a:r>
            <a:r>
              <a:rPr lang="en-US" sz="2200" dirty="0" err="1">
                <a:latin typeface="Times New Roman"/>
                <a:ea typeface="Calibri"/>
                <a:cs typeface="Times New Roman"/>
              </a:rPr>
              <a:t>Merom</a:t>
            </a:r>
            <a:r>
              <a:rPr lang="en-US" sz="2200" dirty="0">
                <a:latin typeface="Times New Roman"/>
                <a:ea typeface="Calibri"/>
                <a:cs typeface="Times New Roman"/>
              </a:rPr>
              <a:t> and fell upon t</a:t>
            </a:r>
            <a:r>
              <a:rPr lang="en-US" sz="2200" u="sng" dirty="0">
                <a:latin typeface="Times New Roman"/>
                <a:ea typeface="Calibri"/>
                <a:cs typeface="Times New Roman"/>
              </a:rPr>
              <a:t>hem</a:t>
            </a:r>
            <a:r>
              <a:rPr lang="en-US" sz="2200" dirty="0">
                <a:latin typeface="Times New Roman"/>
                <a:ea typeface="Calibri"/>
                <a:cs typeface="Times New Roman"/>
              </a:rPr>
              <a:t>. (8) And </a:t>
            </a:r>
            <a:r>
              <a:rPr lang="en-US" sz="2200" b="1" u="sng" dirty="0">
                <a:latin typeface="Times New Roman"/>
                <a:ea typeface="Calibri"/>
                <a:cs typeface="Times New Roman"/>
              </a:rPr>
              <a:t>the Lord gave them</a:t>
            </a:r>
            <a:r>
              <a:rPr lang="en-US" sz="2200" dirty="0">
                <a:latin typeface="Times New Roman"/>
                <a:ea typeface="Calibri"/>
                <a:cs typeface="Times New Roman"/>
              </a:rPr>
              <a:t> into the </a:t>
            </a:r>
            <a:r>
              <a:rPr lang="en-US" sz="2200" u="sng" dirty="0">
                <a:latin typeface="Times New Roman"/>
                <a:ea typeface="Calibri"/>
                <a:cs typeface="Times New Roman"/>
              </a:rPr>
              <a:t>hand of Israel,</a:t>
            </a:r>
            <a:r>
              <a:rPr lang="en-US" sz="2200" dirty="0">
                <a:latin typeface="Times New Roman"/>
                <a:ea typeface="Calibri"/>
                <a:cs typeface="Times New Roman"/>
              </a:rPr>
              <a:t> who struck </a:t>
            </a:r>
            <a:r>
              <a:rPr lang="en-US" sz="2200" u="sng" dirty="0">
                <a:latin typeface="Times New Roman"/>
                <a:ea typeface="Calibri"/>
                <a:cs typeface="Times New Roman"/>
              </a:rPr>
              <a:t>them</a:t>
            </a:r>
            <a:r>
              <a:rPr lang="en-US" sz="2200" dirty="0">
                <a:latin typeface="Times New Roman"/>
                <a:ea typeface="Calibri"/>
                <a:cs typeface="Times New Roman"/>
              </a:rPr>
              <a:t> and chased t</a:t>
            </a:r>
            <a:r>
              <a:rPr lang="en-US" sz="2200" u="sng" dirty="0">
                <a:latin typeface="Times New Roman"/>
                <a:ea typeface="Calibri"/>
                <a:cs typeface="Times New Roman"/>
              </a:rPr>
              <a:t>hem </a:t>
            </a:r>
            <a:r>
              <a:rPr lang="en-US" sz="2200" dirty="0">
                <a:latin typeface="Times New Roman"/>
                <a:ea typeface="Calibri"/>
                <a:cs typeface="Times New Roman"/>
              </a:rPr>
              <a:t>as far as Great Sidon and </a:t>
            </a:r>
            <a:r>
              <a:rPr lang="en-US" sz="2200" dirty="0" err="1">
                <a:latin typeface="Times New Roman"/>
                <a:ea typeface="Calibri"/>
                <a:cs typeface="Times New Roman"/>
              </a:rPr>
              <a:t>Misrephoth</a:t>
            </a:r>
            <a:r>
              <a:rPr lang="en-US" sz="2200" dirty="0">
                <a:latin typeface="Times New Roman"/>
                <a:ea typeface="Calibri"/>
                <a:cs typeface="Times New Roman"/>
              </a:rPr>
              <a:t>-maim, and eastward as far as the Valley of </a:t>
            </a:r>
            <a:r>
              <a:rPr lang="en-US" sz="2200" dirty="0" err="1">
                <a:latin typeface="Times New Roman"/>
                <a:ea typeface="Calibri"/>
                <a:cs typeface="Times New Roman"/>
              </a:rPr>
              <a:t>Mizpeh</a:t>
            </a:r>
            <a:r>
              <a:rPr lang="en-US" sz="2200" dirty="0">
                <a:latin typeface="Times New Roman"/>
                <a:ea typeface="Calibri"/>
                <a:cs typeface="Times New Roman"/>
              </a:rPr>
              <a:t>. And </a:t>
            </a:r>
            <a:r>
              <a:rPr lang="en-US" sz="2200" u="sng" dirty="0">
                <a:latin typeface="Times New Roman"/>
                <a:ea typeface="Calibri"/>
                <a:cs typeface="Times New Roman"/>
              </a:rPr>
              <a:t>they</a:t>
            </a:r>
            <a:r>
              <a:rPr lang="en-US" sz="2200" dirty="0">
                <a:latin typeface="Times New Roman"/>
                <a:ea typeface="Calibri"/>
                <a:cs typeface="Times New Roman"/>
              </a:rPr>
              <a:t> struck </a:t>
            </a:r>
            <a:r>
              <a:rPr lang="en-US" sz="2200" u="sng" dirty="0">
                <a:latin typeface="Times New Roman"/>
                <a:ea typeface="Calibri"/>
                <a:cs typeface="Times New Roman"/>
              </a:rPr>
              <a:t>them </a:t>
            </a:r>
            <a:r>
              <a:rPr lang="en-US" sz="2200" dirty="0">
                <a:latin typeface="Times New Roman"/>
                <a:ea typeface="Calibri"/>
                <a:cs typeface="Times New Roman"/>
              </a:rPr>
              <a:t>until he left none remaining. </a:t>
            </a:r>
            <a:r>
              <a:rPr lang="en-US" sz="2200" dirty="0">
                <a:latin typeface="Calibri"/>
                <a:ea typeface="Calibri"/>
                <a:cs typeface="Times New Roman"/>
              </a:rPr>
              <a:t/>
            </a:r>
            <a:br>
              <a:rPr lang="en-US" sz="2200" dirty="0">
                <a:latin typeface="Calibri"/>
                <a:ea typeface="Calibri"/>
                <a:cs typeface="Times New Roman"/>
              </a:rPr>
            </a:br>
            <a:endParaRPr lang="en-US" sz="2200" dirty="0"/>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a:bodyPr>
          <a:lstStyle/>
          <a:p>
            <a:pPr marL="0" marR="0" indent="457200">
              <a:spcBef>
                <a:spcPts val="0"/>
              </a:spcBef>
              <a:spcAft>
                <a:spcPts val="0"/>
              </a:spcAft>
            </a:pPr>
            <a:r>
              <a:rPr lang="en-US" sz="2600" dirty="0">
                <a:latin typeface="Times New Roman"/>
                <a:ea typeface="Calibri"/>
                <a:cs typeface="Times New Roman"/>
              </a:rPr>
              <a:t>(9) And </a:t>
            </a:r>
            <a:r>
              <a:rPr lang="en-US" sz="2600" u="sng" dirty="0">
                <a:latin typeface="Times New Roman"/>
                <a:ea typeface="Calibri"/>
                <a:cs typeface="Times New Roman"/>
              </a:rPr>
              <a:t>Joshua</a:t>
            </a:r>
            <a:r>
              <a:rPr lang="en-US" sz="2600" dirty="0">
                <a:latin typeface="Times New Roman"/>
                <a:ea typeface="Calibri"/>
                <a:cs typeface="Times New Roman"/>
              </a:rPr>
              <a:t> did to them just as </a:t>
            </a:r>
            <a:r>
              <a:rPr lang="en-US" sz="2600" b="1" u="sng" dirty="0">
                <a:latin typeface="Times New Roman"/>
                <a:ea typeface="Calibri"/>
                <a:cs typeface="Times New Roman"/>
              </a:rPr>
              <a:t>the Lord said to him:</a:t>
            </a:r>
            <a:r>
              <a:rPr lang="en-US" sz="2600" dirty="0">
                <a:latin typeface="Times New Roman"/>
                <a:ea typeface="Calibri"/>
                <a:cs typeface="Times New Roman"/>
              </a:rPr>
              <a:t> he hamstrung their horses and burned their chariots with fire. (10) And </a:t>
            </a:r>
            <a:r>
              <a:rPr lang="en-US" sz="2600" u="sng" dirty="0">
                <a:latin typeface="Times New Roman"/>
                <a:ea typeface="Calibri"/>
                <a:cs typeface="Times New Roman"/>
              </a:rPr>
              <a:t>Joshua</a:t>
            </a:r>
            <a:r>
              <a:rPr lang="en-US" sz="2600" dirty="0">
                <a:latin typeface="Times New Roman"/>
                <a:ea typeface="Calibri"/>
                <a:cs typeface="Times New Roman"/>
              </a:rPr>
              <a:t> turned back at that time and captured</a:t>
            </a:r>
            <a:r>
              <a:rPr lang="en-US" sz="2600" u="sng" dirty="0">
                <a:latin typeface="Times New Roman"/>
                <a:ea typeface="Calibri"/>
                <a:cs typeface="Times New Roman"/>
              </a:rPr>
              <a:t> </a:t>
            </a:r>
            <a:r>
              <a:rPr lang="en-US" sz="2600" u="sng" dirty="0" err="1">
                <a:latin typeface="Times New Roman"/>
                <a:ea typeface="Calibri"/>
                <a:cs typeface="Times New Roman"/>
              </a:rPr>
              <a:t>Hazor</a:t>
            </a:r>
            <a:r>
              <a:rPr lang="en-US" sz="2600" u="sng" dirty="0">
                <a:latin typeface="Times New Roman"/>
                <a:ea typeface="Calibri"/>
                <a:cs typeface="Times New Roman"/>
              </a:rPr>
              <a:t> and struck its king</a:t>
            </a:r>
            <a:r>
              <a:rPr lang="en-US" sz="2600" dirty="0">
                <a:latin typeface="Times New Roman"/>
                <a:ea typeface="Calibri"/>
                <a:cs typeface="Times New Roman"/>
              </a:rPr>
              <a:t> with the sword, for </a:t>
            </a:r>
            <a:r>
              <a:rPr lang="en-US" sz="2600" dirty="0" err="1">
                <a:latin typeface="Times New Roman"/>
                <a:ea typeface="Calibri"/>
                <a:cs typeface="Times New Roman"/>
              </a:rPr>
              <a:t>Hazor</a:t>
            </a:r>
            <a:r>
              <a:rPr lang="en-US" sz="2600" dirty="0">
                <a:latin typeface="Times New Roman"/>
                <a:ea typeface="Calibri"/>
                <a:cs typeface="Times New Roman"/>
              </a:rPr>
              <a:t> formerly was the head of all those kingdoms. (11) And they struck with the sword all who were in it, devoting them to destruction; there was </a:t>
            </a:r>
            <a:r>
              <a:rPr lang="en-US" sz="2600" u="sng" dirty="0">
                <a:latin typeface="Times New Roman"/>
                <a:ea typeface="Calibri"/>
                <a:cs typeface="Times New Roman"/>
              </a:rPr>
              <a:t>none left that breathed</a:t>
            </a:r>
            <a:r>
              <a:rPr lang="en-US" sz="2600" dirty="0">
                <a:latin typeface="Times New Roman"/>
                <a:ea typeface="Calibri"/>
                <a:cs typeface="Times New Roman"/>
              </a:rPr>
              <a:t>. And </a:t>
            </a:r>
            <a:r>
              <a:rPr lang="en-US" sz="2600" u="sng" dirty="0">
                <a:latin typeface="Times New Roman"/>
                <a:ea typeface="Calibri"/>
                <a:cs typeface="Times New Roman"/>
              </a:rPr>
              <a:t>he</a:t>
            </a:r>
            <a:r>
              <a:rPr lang="en-US" sz="2600" dirty="0">
                <a:latin typeface="Times New Roman"/>
                <a:ea typeface="Calibri"/>
                <a:cs typeface="Times New Roman"/>
              </a:rPr>
              <a:t> burned </a:t>
            </a:r>
            <a:r>
              <a:rPr lang="en-US" sz="2600" dirty="0" err="1">
                <a:latin typeface="Times New Roman"/>
                <a:ea typeface="Calibri"/>
                <a:cs typeface="Times New Roman"/>
              </a:rPr>
              <a:t>Hazor</a:t>
            </a:r>
            <a:r>
              <a:rPr lang="en-US" sz="2600" dirty="0">
                <a:latin typeface="Times New Roman"/>
                <a:ea typeface="Calibri"/>
                <a:cs typeface="Times New Roman"/>
              </a:rPr>
              <a:t> with fire. (12) And all the cities of those kings, and all their kings, Joshua captured, and struck them with the edge of the sword, </a:t>
            </a:r>
            <a:r>
              <a:rPr lang="en-US" sz="2600" u="sng" dirty="0">
                <a:latin typeface="Times New Roman"/>
                <a:ea typeface="Calibri"/>
                <a:cs typeface="Times New Roman"/>
              </a:rPr>
              <a:t>devoting them to destruction,</a:t>
            </a:r>
            <a:r>
              <a:rPr lang="en-US" sz="2600" dirty="0">
                <a:latin typeface="Times New Roman"/>
                <a:ea typeface="Calibri"/>
                <a:cs typeface="Times New Roman"/>
              </a:rPr>
              <a:t> just as </a:t>
            </a:r>
            <a:r>
              <a:rPr lang="en-US" sz="2600" u="sng" dirty="0">
                <a:latin typeface="Times New Roman"/>
                <a:ea typeface="Calibri"/>
                <a:cs typeface="Times New Roman"/>
              </a:rPr>
              <a:t>Moses</a:t>
            </a:r>
            <a:r>
              <a:rPr lang="en-US" sz="2600" dirty="0">
                <a:latin typeface="Times New Roman"/>
                <a:ea typeface="Calibri"/>
                <a:cs typeface="Times New Roman"/>
              </a:rPr>
              <a:t> </a:t>
            </a:r>
            <a:r>
              <a:rPr lang="en-US" sz="2600" u="sng" dirty="0">
                <a:latin typeface="Times New Roman"/>
                <a:ea typeface="Calibri"/>
                <a:cs typeface="Times New Roman"/>
              </a:rPr>
              <a:t>the servant</a:t>
            </a:r>
            <a:r>
              <a:rPr lang="en-US" sz="2600" dirty="0">
                <a:latin typeface="Times New Roman"/>
                <a:ea typeface="Calibri"/>
                <a:cs typeface="Times New Roman"/>
              </a:rPr>
              <a:t> </a:t>
            </a:r>
            <a:r>
              <a:rPr lang="en-US" sz="2600" b="1" u="sng" dirty="0">
                <a:latin typeface="Times New Roman"/>
                <a:ea typeface="Calibri"/>
                <a:cs typeface="Times New Roman"/>
              </a:rPr>
              <a:t>of the Lord</a:t>
            </a:r>
            <a:r>
              <a:rPr lang="en-US" sz="2600" dirty="0">
                <a:latin typeface="Times New Roman"/>
                <a:ea typeface="Calibri"/>
                <a:cs typeface="Times New Roman"/>
              </a:rPr>
              <a:t> had commanded. (13) But </a:t>
            </a:r>
            <a:r>
              <a:rPr lang="en-US" sz="2600" u="sng" dirty="0">
                <a:latin typeface="Times New Roman"/>
                <a:ea typeface="Calibri"/>
                <a:cs typeface="Times New Roman"/>
              </a:rPr>
              <a:t>none of the cities that stood on mounds</a:t>
            </a:r>
            <a:r>
              <a:rPr lang="en-US" sz="2600" dirty="0">
                <a:latin typeface="Times New Roman"/>
                <a:ea typeface="Calibri"/>
                <a:cs typeface="Times New Roman"/>
              </a:rPr>
              <a:t> did </a:t>
            </a:r>
            <a:r>
              <a:rPr lang="en-US" sz="2600" u="sng" dirty="0">
                <a:latin typeface="Times New Roman"/>
                <a:ea typeface="Calibri"/>
                <a:cs typeface="Times New Roman"/>
              </a:rPr>
              <a:t>Israel</a:t>
            </a:r>
            <a:r>
              <a:rPr lang="en-US" sz="2600" dirty="0">
                <a:latin typeface="Times New Roman"/>
                <a:ea typeface="Calibri"/>
                <a:cs typeface="Times New Roman"/>
              </a:rPr>
              <a:t> burn, except </a:t>
            </a:r>
            <a:r>
              <a:rPr lang="en-US" sz="2600" dirty="0" err="1">
                <a:latin typeface="Times New Roman"/>
                <a:ea typeface="Calibri"/>
                <a:cs typeface="Times New Roman"/>
              </a:rPr>
              <a:t>Hazor</a:t>
            </a:r>
            <a:r>
              <a:rPr lang="en-US" sz="2600" dirty="0">
                <a:latin typeface="Times New Roman"/>
                <a:ea typeface="Calibri"/>
                <a:cs typeface="Times New Roman"/>
              </a:rPr>
              <a:t> alone; that </a:t>
            </a:r>
            <a:r>
              <a:rPr lang="en-US" sz="2600" u="sng" dirty="0">
                <a:latin typeface="Times New Roman"/>
                <a:ea typeface="Calibri"/>
                <a:cs typeface="Times New Roman"/>
              </a:rPr>
              <a:t>Joshua</a:t>
            </a:r>
            <a:r>
              <a:rPr lang="en-US" sz="2600" dirty="0">
                <a:latin typeface="Times New Roman"/>
                <a:ea typeface="Calibri"/>
                <a:cs typeface="Times New Roman"/>
              </a:rPr>
              <a:t> burned. (14) And </a:t>
            </a:r>
            <a:r>
              <a:rPr lang="en-US" sz="2600" u="sng" dirty="0">
                <a:latin typeface="Times New Roman"/>
                <a:ea typeface="Calibri"/>
                <a:cs typeface="Times New Roman"/>
              </a:rPr>
              <a:t>all the spoil of these cities and the livestock</a:t>
            </a:r>
            <a:r>
              <a:rPr lang="en-US" sz="2600" dirty="0">
                <a:latin typeface="Times New Roman"/>
                <a:ea typeface="Calibri"/>
                <a:cs typeface="Times New Roman"/>
              </a:rPr>
              <a:t>, </a:t>
            </a:r>
            <a:r>
              <a:rPr lang="en-US" sz="2600" u="sng" dirty="0">
                <a:latin typeface="Times New Roman"/>
                <a:ea typeface="Calibri"/>
                <a:cs typeface="Times New Roman"/>
              </a:rPr>
              <a:t>the people of Israel</a:t>
            </a:r>
            <a:r>
              <a:rPr lang="en-US" sz="2600" dirty="0">
                <a:latin typeface="Times New Roman"/>
                <a:ea typeface="Calibri"/>
                <a:cs typeface="Times New Roman"/>
              </a:rPr>
              <a:t> took for their plunder. But </a:t>
            </a:r>
            <a:r>
              <a:rPr lang="en-US" sz="2600" u="sng" dirty="0">
                <a:latin typeface="Times New Roman"/>
                <a:ea typeface="Calibri"/>
                <a:cs typeface="Times New Roman"/>
              </a:rPr>
              <a:t>every man they struck with the edge of the sword until they had destroyed them, and they did not leave any who breathed</a:t>
            </a:r>
            <a:r>
              <a:rPr lang="en-US" sz="26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endParaRPr lang="en-US" sz="24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L="0" marR="0" indent="457200">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smtClean="0">
                <a:latin typeface="Times New Roman"/>
                <a:ea typeface="Calibri"/>
                <a:cs typeface="Times New Roman"/>
              </a:rPr>
              <a:t>(</a:t>
            </a:r>
            <a:r>
              <a:rPr lang="en-US" sz="2600" dirty="0">
                <a:latin typeface="Times New Roman"/>
                <a:ea typeface="Calibri"/>
                <a:cs typeface="Times New Roman"/>
              </a:rPr>
              <a:t>15) Just as </a:t>
            </a:r>
            <a:r>
              <a:rPr lang="en-US" sz="2600" b="1" u="sng" dirty="0">
                <a:latin typeface="Times New Roman"/>
                <a:ea typeface="Calibri"/>
                <a:cs typeface="Times New Roman"/>
              </a:rPr>
              <a:t>the Lord</a:t>
            </a:r>
            <a:r>
              <a:rPr lang="en-US" sz="2600" dirty="0">
                <a:latin typeface="Times New Roman"/>
                <a:ea typeface="Calibri"/>
                <a:cs typeface="Times New Roman"/>
              </a:rPr>
              <a:t> </a:t>
            </a:r>
            <a:r>
              <a:rPr lang="en-US" sz="2600" b="1" u="sng" dirty="0">
                <a:latin typeface="Times New Roman"/>
                <a:ea typeface="Calibri"/>
                <a:cs typeface="Times New Roman"/>
              </a:rPr>
              <a:t>had commanded</a:t>
            </a:r>
            <a:r>
              <a:rPr lang="en-US" sz="2600" dirty="0">
                <a:latin typeface="Times New Roman"/>
                <a:ea typeface="Calibri"/>
                <a:cs typeface="Times New Roman"/>
              </a:rPr>
              <a:t> </a:t>
            </a:r>
            <a:r>
              <a:rPr lang="en-US" sz="2600" u="sng" dirty="0">
                <a:latin typeface="Times New Roman"/>
                <a:ea typeface="Calibri"/>
                <a:cs typeface="Times New Roman"/>
              </a:rPr>
              <a:t>Moses his servant, so Moses commanded Joshua</a:t>
            </a:r>
            <a:r>
              <a:rPr lang="en-US" sz="2600" dirty="0">
                <a:latin typeface="Times New Roman"/>
                <a:ea typeface="Calibri"/>
                <a:cs typeface="Times New Roman"/>
              </a:rPr>
              <a:t>, and so </a:t>
            </a:r>
            <a:r>
              <a:rPr lang="en-US" sz="2600" u="sng" dirty="0">
                <a:latin typeface="Times New Roman"/>
                <a:ea typeface="Calibri"/>
                <a:cs typeface="Times New Roman"/>
              </a:rPr>
              <a:t>Joshua</a:t>
            </a:r>
            <a:r>
              <a:rPr lang="en-US" sz="2600" dirty="0">
                <a:latin typeface="Times New Roman"/>
                <a:ea typeface="Calibri"/>
                <a:cs typeface="Times New Roman"/>
              </a:rPr>
              <a:t> did. He left nothing undone of all that </a:t>
            </a:r>
            <a:r>
              <a:rPr lang="en-US" sz="2600" b="1" u="sng" dirty="0">
                <a:latin typeface="Times New Roman"/>
                <a:ea typeface="Calibri"/>
                <a:cs typeface="Times New Roman"/>
              </a:rPr>
              <a:t>the Lord had commanded</a:t>
            </a:r>
            <a:r>
              <a:rPr lang="en-US" sz="2600" dirty="0">
                <a:latin typeface="Times New Roman"/>
                <a:ea typeface="Calibri"/>
                <a:cs typeface="Times New Roman"/>
              </a:rPr>
              <a:t> </a:t>
            </a:r>
            <a:r>
              <a:rPr lang="en-US" sz="2600" u="sng" dirty="0">
                <a:latin typeface="Times New Roman"/>
                <a:ea typeface="Calibri"/>
                <a:cs typeface="Times New Roman"/>
              </a:rPr>
              <a:t>Moses.</a:t>
            </a:r>
            <a:r>
              <a:rPr lang="en-US" sz="2600" dirty="0">
                <a:latin typeface="Times New Roman"/>
                <a:ea typeface="Calibri"/>
                <a:cs typeface="Times New Roman"/>
              </a:rPr>
              <a:t> (16) </a:t>
            </a:r>
            <a:r>
              <a:rPr lang="en-US" sz="2600" u="sng" dirty="0">
                <a:latin typeface="Times New Roman"/>
                <a:ea typeface="Calibri"/>
                <a:cs typeface="Times New Roman"/>
              </a:rPr>
              <a:t>So Joshua</a:t>
            </a:r>
            <a:r>
              <a:rPr lang="en-US" sz="2600" dirty="0">
                <a:latin typeface="Times New Roman"/>
                <a:ea typeface="Calibri"/>
                <a:cs typeface="Times New Roman"/>
              </a:rPr>
              <a:t> took all </a:t>
            </a:r>
            <a:r>
              <a:rPr lang="en-US" sz="2600" u="sng" dirty="0">
                <a:latin typeface="Times New Roman"/>
                <a:ea typeface="Calibri"/>
                <a:cs typeface="Times New Roman"/>
              </a:rPr>
              <a:t>that land, the hill country and all the </a:t>
            </a:r>
            <a:r>
              <a:rPr lang="en-US" sz="2600" u="sng" dirty="0" err="1">
                <a:latin typeface="Times New Roman"/>
                <a:ea typeface="Calibri"/>
                <a:cs typeface="Times New Roman"/>
              </a:rPr>
              <a:t>Negeb</a:t>
            </a:r>
            <a:r>
              <a:rPr lang="en-US" sz="2600" u="sng" dirty="0">
                <a:latin typeface="Times New Roman"/>
                <a:ea typeface="Calibri"/>
                <a:cs typeface="Times New Roman"/>
              </a:rPr>
              <a:t> and all the land of Goshen and the lowland and the </a:t>
            </a:r>
            <a:r>
              <a:rPr lang="en-US" sz="2600" u="sng" dirty="0" err="1">
                <a:latin typeface="Times New Roman"/>
                <a:ea typeface="Calibri"/>
                <a:cs typeface="Times New Roman"/>
              </a:rPr>
              <a:t>Arabah</a:t>
            </a:r>
            <a:r>
              <a:rPr lang="en-US" sz="2600" u="sng" dirty="0">
                <a:latin typeface="Times New Roman"/>
                <a:ea typeface="Calibri"/>
                <a:cs typeface="Times New Roman"/>
              </a:rPr>
              <a:t> and the hill country of Israel and its lowland (17) from Mount </a:t>
            </a:r>
            <a:r>
              <a:rPr lang="en-US" sz="2600" u="sng" dirty="0" err="1">
                <a:latin typeface="Times New Roman"/>
                <a:ea typeface="Calibri"/>
                <a:cs typeface="Times New Roman"/>
              </a:rPr>
              <a:t>Halak</a:t>
            </a:r>
            <a:r>
              <a:rPr lang="en-US" sz="2600" u="sng" dirty="0">
                <a:latin typeface="Times New Roman"/>
                <a:ea typeface="Calibri"/>
                <a:cs typeface="Times New Roman"/>
              </a:rPr>
              <a:t>, which rises toward </a:t>
            </a:r>
            <a:r>
              <a:rPr lang="en-US" sz="2600" u="sng" dirty="0" err="1">
                <a:latin typeface="Times New Roman"/>
                <a:ea typeface="Calibri"/>
                <a:cs typeface="Times New Roman"/>
              </a:rPr>
              <a:t>Seir</a:t>
            </a:r>
            <a:r>
              <a:rPr lang="en-US" sz="2600" u="sng" dirty="0">
                <a:latin typeface="Times New Roman"/>
                <a:ea typeface="Calibri"/>
                <a:cs typeface="Times New Roman"/>
              </a:rPr>
              <a:t>, as far as Baal-gad in the Valley of Lebanon below Mount Hermon</a:t>
            </a:r>
            <a:r>
              <a:rPr lang="en-US" sz="2600" dirty="0">
                <a:latin typeface="Times New Roman"/>
                <a:ea typeface="Calibri"/>
                <a:cs typeface="Times New Roman"/>
              </a:rPr>
              <a:t>. And </a:t>
            </a:r>
            <a:r>
              <a:rPr lang="en-US" sz="2600" u="sng" dirty="0">
                <a:latin typeface="Times New Roman"/>
                <a:ea typeface="Calibri"/>
                <a:cs typeface="Times New Roman"/>
              </a:rPr>
              <a:t>he captured all their kings</a:t>
            </a:r>
            <a:r>
              <a:rPr lang="en-US" sz="2600" dirty="0">
                <a:latin typeface="Times New Roman"/>
                <a:ea typeface="Calibri"/>
                <a:cs typeface="Times New Roman"/>
              </a:rPr>
              <a:t> and struck t</a:t>
            </a:r>
            <a:r>
              <a:rPr lang="en-US" sz="2600" u="sng" dirty="0">
                <a:latin typeface="Times New Roman"/>
                <a:ea typeface="Calibri"/>
                <a:cs typeface="Times New Roman"/>
              </a:rPr>
              <a:t>hem</a:t>
            </a:r>
            <a:r>
              <a:rPr lang="en-US" sz="2600" dirty="0">
                <a:latin typeface="Times New Roman"/>
                <a:ea typeface="Calibri"/>
                <a:cs typeface="Times New Roman"/>
              </a:rPr>
              <a:t> and put</a:t>
            </a:r>
            <a:r>
              <a:rPr lang="en-US" sz="2600" u="sng" dirty="0">
                <a:latin typeface="Times New Roman"/>
                <a:ea typeface="Calibri"/>
                <a:cs typeface="Times New Roman"/>
              </a:rPr>
              <a:t> them</a:t>
            </a:r>
            <a:r>
              <a:rPr lang="en-US" sz="2600" dirty="0">
                <a:latin typeface="Times New Roman"/>
                <a:ea typeface="Calibri"/>
                <a:cs typeface="Times New Roman"/>
              </a:rPr>
              <a:t> to death. (18) </a:t>
            </a:r>
            <a:r>
              <a:rPr lang="en-US" sz="2600" u="sng" dirty="0">
                <a:latin typeface="Times New Roman"/>
                <a:ea typeface="Calibri"/>
                <a:cs typeface="Times New Roman"/>
              </a:rPr>
              <a:t>Joshua</a:t>
            </a:r>
            <a:r>
              <a:rPr lang="en-US" sz="2600" dirty="0">
                <a:latin typeface="Times New Roman"/>
                <a:ea typeface="Calibri"/>
                <a:cs typeface="Times New Roman"/>
              </a:rPr>
              <a:t> made war a long time with </a:t>
            </a:r>
            <a:r>
              <a:rPr lang="en-US" sz="2600" u="sng" dirty="0">
                <a:latin typeface="Times New Roman"/>
                <a:ea typeface="Calibri"/>
                <a:cs typeface="Times New Roman"/>
              </a:rPr>
              <a:t>all those kings. </a:t>
            </a:r>
            <a:r>
              <a:rPr lang="en-US" sz="2600" dirty="0">
                <a:latin typeface="Times New Roman"/>
                <a:ea typeface="Calibri"/>
                <a:cs typeface="Times New Roman"/>
              </a:rPr>
              <a:t>(19) </a:t>
            </a:r>
            <a:r>
              <a:rPr lang="en-US" sz="2600" u="sng" dirty="0">
                <a:latin typeface="Times New Roman"/>
                <a:ea typeface="Calibri"/>
                <a:cs typeface="Times New Roman"/>
              </a:rPr>
              <a:t>There was not a city</a:t>
            </a:r>
            <a:r>
              <a:rPr lang="en-US" sz="2600" dirty="0">
                <a:latin typeface="Times New Roman"/>
                <a:ea typeface="Calibri"/>
                <a:cs typeface="Times New Roman"/>
              </a:rPr>
              <a:t> that made peace with </a:t>
            </a:r>
            <a:r>
              <a:rPr lang="en-US" sz="2600" u="sng" dirty="0">
                <a:latin typeface="Times New Roman"/>
                <a:ea typeface="Calibri"/>
                <a:cs typeface="Times New Roman"/>
              </a:rPr>
              <a:t>the people of Israel</a:t>
            </a:r>
            <a:r>
              <a:rPr lang="en-US" sz="2600" dirty="0">
                <a:latin typeface="Times New Roman"/>
                <a:ea typeface="Calibri"/>
                <a:cs typeface="Times New Roman"/>
              </a:rPr>
              <a:t> except </a:t>
            </a:r>
            <a:r>
              <a:rPr lang="en-US" sz="2600" u="sng" dirty="0">
                <a:latin typeface="Times New Roman"/>
                <a:ea typeface="Calibri"/>
                <a:cs typeface="Times New Roman"/>
              </a:rPr>
              <a:t>the </a:t>
            </a:r>
            <a:r>
              <a:rPr lang="en-US" sz="2600" u="sng" dirty="0" err="1">
                <a:latin typeface="Times New Roman"/>
                <a:ea typeface="Calibri"/>
                <a:cs typeface="Times New Roman"/>
              </a:rPr>
              <a:t>Hivites</a:t>
            </a:r>
            <a:r>
              <a:rPr lang="en-US" sz="2600" u="sng" dirty="0">
                <a:latin typeface="Times New Roman"/>
                <a:ea typeface="Calibri"/>
                <a:cs typeface="Times New Roman"/>
              </a:rPr>
              <a:t>, the inhabitants of Gibeon</a:t>
            </a:r>
            <a:r>
              <a:rPr lang="en-US" sz="2600" dirty="0">
                <a:latin typeface="Times New Roman"/>
                <a:ea typeface="Calibri"/>
                <a:cs typeface="Times New Roman"/>
              </a:rPr>
              <a:t>. They took them all in battle. (20) For it was </a:t>
            </a:r>
            <a:r>
              <a:rPr lang="en-US" sz="2600" b="1" u="sng" dirty="0">
                <a:latin typeface="Times New Roman"/>
                <a:ea typeface="Calibri"/>
                <a:cs typeface="Times New Roman"/>
              </a:rPr>
              <a:t>the Lord's doing to harden their hearts</a:t>
            </a:r>
            <a:r>
              <a:rPr lang="en-US" sz="2600" dirty="0">
                <a:latin typeface="Times New Roman"/>
                <a:ea typeface="Calibri"/>
                <a:cs typeface="Times New Roman"/>
              </a:rPr>
              <a:t> that they should come against </a:t>
            </a:r>
            <a:r>
              <a:rPr lang="en-US" sz="2600" u="sng" dirty="0">
                <a:latin typeface="Times New Roman"/>
                <a:ea typeface="Calibri"/>
                <a:cs typeface="Times New Roman"/>
              </a:rPr>
              <a:t>Israel</a:t>
            </a:r>
            <a:r>
              <a:rPr lang="en-US" sz="2600" dirty="0">
                <a:latin typeface="Times New Roman"/>
                <a:ea typeface="Calibri"/>
                <a:cs typeface="Times New Roman"/>
              </a:rPr>
              <a:t> in battle, in order that </a:t>
            </a:r>
            <a:r>
              <a:rPr lang="en-US" sz="2600" u="sng" dirty="0">
                <a:latin typeface="Times New Roman"/>
                <a:ea typeface="Calibri"/>
                <a:cs typeface="Times New Roman"/>
              </a:rPr>
              <a:t>they should be devoted to destruction and should receive no mercy but be destroyed,</a:t>
            </a:r>
            <a:r>
              <a:rPr lang="en-US" sz="2600" dirty="0">
                <a:latin typeface="Times New Roman"/>
                <a:ea typeface="Calibri"/>
                <a:cs typeface="Times New Roman"/>
              </a:rPr>
              <a:t> just as </a:t>
            </a:r>
            <a:r>
              <a:rPr lang="en-US" sz="2600" b="1" u="sng" dirty="0">
                <a:latin typeface="Times New Roman"/>
                <a:ea typeface="Calibri"/>
                <a:cs typeface="Times New Roman"/>
              </a:rPr>
              <a:t>the Lord</a:t>
            </a:r>
            <a:r>
              <a:rPr lang="en-US" sz="2600" dirty="0">
                <a:latin typeface="Times New Roman"/>
                <a:ea typeface="Calibri"/>
                <a:cs typeface="Times New Roman"/>
              </a:rPr>
              <a:t> commanded </a:t>
            </a:r>
            <a:r>
              <a:rPr lang="en-US" sz="2600" u="sng" dirty="0">
                <a:latin typeface="Times New Roman"/>
                <a:ea typeface="Calibri"/>
                <a:cs typeface="Times New Roman"/>
              </a:rPr>
              <a:t>Moses.</a:t>
            </a:r>
            <a:r>
              <a:rPr lang="en-US" sz="2600" dirty="0">
                <a:latin typeface="Calibri"/>
                <a:ea typeface="Calibri"/>
                <a:cs typeface="Times New Roman"/>
              </a:rPr>
              <a:t/>
            </a:r>
            <a:br>
              <a:rPr lang="en-US" sz="2600" dirty="0">
                <a:latin typeface="Calibri"/>
                <a:ea typeface="Calibri"/>
                <a:cs typeface="Times New Roman"/>
              </a:rPr>
            </a:br>
            <a:endParaRPr lang="en-US" sz="26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61258"/>
            <a:ext cx="8469085" cy="6379028"/>
          </a:xfrm>
        </p:spPr>
        <p:txBody>
          <a:bodyPr>
            <a:normAutofit/>
          </a:bodyPr>
          <a:lstStyle/>
          <a:p>
            <a:pPr marL="0" marR="0" indent="457200">
              <a:spcBef>
                <a:spcPts val="0"/>
              </a:spcBef>
              <a:spcAft>
                <a:spcPts val="0"/>
              </a:spcAft>
            </a:pPr>
            <a:r>
              <a:rPr lang="en-US" sz="2800" dirty="0">
                <a:latin typeface="Times New Roman"/>
                <a:ea typeface="Calibri"/>
              </a:rPr>
              <a:t>(21) And </a:t>
            </a:r>
            <a:r>
              <a:rPr lang="en-US" sz="2800" u="sng" dirty="0">
                <a:latin typeface="Times New Roman"/>
                <a:ea typeface="Calibri"/>
              </a:rPr>
              <a:t>Joshua </a:t>
            </a:r>
            <a:r>
              <a:rPr lang="en-US" sz="2800" dirty="0">
                <a:latin typeface="Times New Roman"/>
                <a:ea typeface="Calibri"/>
              </a:rPr>
              <a:t>came at that time and cut off the </a:t>
            </a:r>
            <a:r>
              <a:rPr lang="en-US" sz="2800" u="sng" dirty="0" err="1">
                <a:latin typeface="Times New Roman"/>
                <a:ea typeface="Calibri"/>
              </a:rPr>
              <a:t>Anakim</a:t>
            </a:r>
            <a:r>
              <a:rPr lang="en-US" sz="2800" dirty="0">
                <a:latin typeface="Times New Roman"/>
                <a:ea typeface="Calibri"/>
              </a:rPr>
              <a:t> </a:t>
            </a:r>
            <a:r>
              <a:rPr lang="en-US" sz="2800" u="sng" dirty="0">
                <a:latin typeface="Times New Roman"/>
                <a:ea typeface="Calibri"/>
              </a:rPr>
              <a:t>from the hill country, from Hebron, from </a:t>
            </a:r>
            <a:r>
              <a:rPr lang="en-US" sz="2800" u="sng" dirty="0" err="1">
                <a:latin typeface="Times New Roman"/>
                <a:ea typeface="Calibri"/>
              </a:rPr>
              <a:t>Debir</a:t>
            </a:r>
            <a:r>
              <a:rPr lang="en-US" sz="2800" u="sng" dirty="0">
                <a:latin typeface="Times New Roman"/>
                <a:ea typeface="Calibri"/>
              </a:rPr>
              <a:t>, from </a:t>
            </a:r>
            <a:r>
              <a:rPr lang="en-US" sz="2800" u="sng" dirty="0" err="1">
                <a:latin typeface="Times New Roman"/>
                <a:ea typeface="Calibri"/>
              </a:rPr>
              <a:t>Anab</a:t>
            </a:r>
            <a:r>
              <a:rPr lang="en-US" sz="2800" u="sng" dirty="0">
                <a:latin typeface="Times New Roman"/>
                <a:ea typeface="Calibri"/>
              </a:rPr>
              <a:t>, and from all the hill country of Judah, and from all the hill country of Israel.</a:t>
            </a:r>
            <a:r>
              <a:rPr lang="en-US" sz="2800" dirty="0">
                <a:latin typeface="Times New Roman"/>
                <a:ea typeface="Calibri"/>
              </a:rPr>
              <a:t> Joshua devoted them to destruction with </a:t>
            </a:r>
            <a:r>
              <a:rPr lang="en-US" sz="2800" u="sng" dirty="0">
                <a:latin typeface="Times New Roman"/>
                <a:ea typeface="Calibri"/>
              </a:rPr>
              <a:t>their cities</a:t>
            </a:r>
            <a:r>
              <a:rPr lang="en-US" sz="2800" dirty="0">
                <a:latin typeface="Times New Roman"/>
                <a:ea typeface="Calibri"/>
              </a:rPr>
              <a:t>. (22) There was none of the </a:t>
            </a:r>
            <a:r>
              <a:rPr lang="en-US" sz="2800" u="sng" dirty="0" err="1">
                <a:latin typeface="Times New Roman"/>
                <a:ea typeface="Calibri"/>
              </a:rPr>
              <a:t>Anakim</a:t>
            </a:r>
            <a:r>
              <a:rPr lang="en-US" sz="2800" u="sng" dirty="0">
                <a:latin typeface="Times New Roman"/>
                <a:ea typeface="Calibri"/>
              </a:rPr>
              <a:t> </a:t>
            </a:r>
            <a:r>
              <a:rPr lang="en-US" sz="2800" dirty="0">
                <a:latin typeface="Times New Roman"/>
                <a:ea typeface="Calibri"/>
              </a:rPr>
              <a:t>left in the land of the </a:t>
            </a:r>
            <a:r>
              <a:rPr lang="en-US" sz="2800" u="sng" dirty="0">
                <a:latin typeface="Times New Roman"/>
                <a:ea typeface="Calibri"/>
              </a:rPr>
              <a:t>people of Israel</a:t>
            </a:r>
            <a:r>
              <a:rPr lang="en-US" sz="2800" dirty="0">
                <a:latin typeface="Times New Roman"/>
                <a:ea typeface="Calibri"/>
              </a:rPr>
              <a:t>. Only in </a:t>
            </a:r>
            <a:r>
              <a:rPr lang="en-US" sz="2800" u="sng" dirty="0">
                <a:latin typeface="Times New Roman"/>
                <a:ea typeface="Calibri"/>
              </a:rPr>
              <a:t>Gaza, in Gath, and in Ashdod did some</a:t>
            </a:r>
            <a:r>
              <a:rPr lang="en-US" sz="2800" dirty="0">
                <a:latin typeface="Times New Roman"/>
                <a:ea typeface="Calibri"/>
              </a:rPr>
              <a:t> remain. (23) So </a:t>
            </a:r>
            <a:r>
              <a:rPr lang="en-US" sz="2800" u="sng" dirty="0">
                <a:latin typeface="Times New Roman"/>
                <a:ea typeface="Calibri"/>
              </a:rPr>
              <a:t>Joshua</a:t>
            </a:r>
            <a:r>
              <a:rPr lang="en-US" sz="2800" dirty="0">
                <a:latin typeface="Times New Roman"/>
                <a:ea typeface="Calibri"/>
              </a:rPr>
              <a:t> took </a:t>
            </a:r>
            <a:r>
              <a:rPr lang="en-US" sz="2800" u="sng" dirty="0">
                <a:latin typeface="Times New Roman"/>
                <a:ea typeface="Calibri"/>
              </a:rPr>
              <a:t>the whole land</a:t>
            </a:r>
            <a:r>
              <a:rPr lang="en-US" sz="2800" dirty="0">
                <a:latin typeface="Times New Roman"/>
                <a:ea typeface="Calibri"/>
              </a:rPr>
              <a:t>, according to all that </a:t>
            </a:r>
            <a:r>
              <a:rPr lang="en-US" sz="2800" b="1" u="sng" dirty="0">
                <a:latin typeface="Times New Roman"/>
                <a:ea typeface="Calibri"/>
              </a:rPr>
              <a:t>the Lord had spoken</a:t>
            </a:r>
            <a:r>
              <a:rPr lang="en-US" sz="2800" dirty="0">
                <a:latin typeface="Times New Roman"/>
                <a:ea typeface="Calibri"/>
              </a:rPr>
              <a:t> to </a:t>
            </a:r>
            <a:r>
              <a:rPr lang="en-US" sz="2800" u="sng" dirty="0">
                <a:latin typeface="Times New Roman"/>
                <a:ea typeface="Calibri"/>
              </a:rPr>
              <a:t>Moses</a:t>
            </a:r>
            <a:r>
              <a:rPr lang="en-US" sz="2800" dirty="0">
                <a:latin typeface="Times New Roman"/>
                <a:ea typeface="Calibri"/>
              </a:rPr>
              <a:t>. And </a:t>
            </a:r>
            <a:r>
              <a:rPr lang="en-US" sz="2800" u="sng" dirty="0">
                <a:latin typeface="Times New Roman"/>
                <a:ea typeface="Calibri"/>
              </a:rPr>
              <a:t>Joshua</a:t>
            </a:r>
            <a:r>
              <a:rPr lang="en-US" sz="2800" dirty="0">
                <a:latin typeface="Times New Roman"/>
                <a:ea typeface="Calibri"/>
              </a:rPr>
              <a:t> gave it for </a:t>
            </a:r>
            <a:r>
              <a:rPr lang="en-US" sz="2800" u="sng" dirty="0">
                <a:latin typeface="Times New Roman"/>
                <a:ea typeface="Calibri"/>
              </a:rPr>
              <a:t>an inheritance to Israel according to their tribal allotments.</a:t>
            </a:r>
            <a:r>
              <a:rPr lang="en-US" sz="2800" dirty="0">
                <a:latin typeface="Times New Roman"/>
                <a:ea typeface="Calibri"/>
              </a:rPr>
              <a:t> And the land had rest from war.</a:t>
            </a:r>
            <a:endParaRPr lang="en-US" sz="2800" dirty="0"/>
          </a:p>
        </p:txBody>
      </p:sp>
    </p:spTree>
    <p:extLst>
      <p:ext uri="{BB962C8B-B14F-4D97-AF65-F5344CB8AC3E}">
        <p14:creationId xmlns:p14="http://schemas.microsoft.com/office/powerpoint/2010/main" val="9269324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21485" cy="6858000"/>
          </a:xfrm>
        </p:spPr>
        <p:txBody>
          <a:bodyPr>
            <a:normAutofit/>
          </a:bodyPr>
          <a:lstStyle/>
          <a:p>
            <a:pPr marL="0" marR="0">
              <a:spcBef>
                <a:spcPts val="0"/>
              </a:spcBef>
              <a:spcAft>
                <a:spcPts val="0"/>
              </a:spcAft>
            </a:pPr>
            <a:r>
              <a:rPr lang="en-US" sz="2400" b="1" u="sng" dirty="0">
                <a:latin typeface="Calibri"/>
                <a:ea typeface="Calibri"/>
                <a:cs typeface="Times New Roman"/>
              </a:rPr>
              <a:t>B.  STUDY NOTES:</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1. This is now the description of defeating the northern kingdoms </a:t>
            </a:r>
            <a:r>
              <a:rPr lang="en-US" sz="2400" dirty="0" smtClean="0">
                <a:latin typeface="Times New Roman"/>
                <a:ea typeface="Calibri"/>
                <a:cs typeface="Times New Roman"/>
              </a:rPr>
              <a:t>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also</a:t>
            </a:r>
            <a:r>
              <a:rPr lang="en-US" sz="2400" dirty="0">
                <a:latin typeface="Times New Roman"/>
                <a:ea typeface="Calibri"/>
                <a:cs typeface="Times New Roman"/>
              </a:rPr>
              <a:t>. </a:t>
            </a:r>
            <a:r>
              <a:rPr lang="en-US" sz="2400" dirty="0" err="1">
                <a:latin typeface="Times New Roman"/>
                <a:ea typeface="Calibri"/>
                <a:cs typeface="Times New Roman"/>
              </a:rPr>
              <a:t>Hazor</a:t>
            </a:r>
            <a:r>
              <a:rPr lang="en-US" sz="2400" dirty="0">
                <a:latin typeface="Times New Roman"/>
                <a:ea typeface="Calibri"/>
                <a:cs typeface="Times New Roman"/>
              </a:rPr>
              <a:t> was the greatest victory –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it was a large fortified city in Canaan, and its lower city was 175 </a:t>
            </a:r>
            <a:r>
              <a:rPr lang="en-US" sz="2400" dirty="0" smtClean="0">
                <a:latin typeface="Times New Roman"/>
                <a:ea typeface="Calibri"/>
                <a:cs typeface="Times New Roman"/>
              </a:rPr>
              <a:t>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acres</a:t>
            </a:r>
            <a:r>
              <a:rPr lang="en-US" sz="2400" dirty="0">
                <a:latin typeface="Times New Roman"/>
                <a:ea typeface="Calibri"/>
                <a:cs typeface="Times New Roman"/>
              </a:rPr>
              <a:t>. “</a:t>
            </a:r>
            <a:r>
              <a:rPr lang="en-US" sz="2400" dirty="0" err="1">
                <a:latin typeface="Times New Roman"/>
                <a:ea typeface="Calibri"/>
                <a:cs typeface="Times New Roman"/>
              </a:rPr>
              <a:t>Jabin</a:t>
            </a:r>
            <a:r>
              <a:rPr lang="en-US" sz="2400" dirty="0">
                <a:latin typeface="Times New Roman"/>
                <a:ea typeface="Calibri"/>
                <a:cs typeface="Times New Roman"/>
              </a:rPr>
              <a:t>” as king was a </a:t>
            </a:r>
            <a:r>
              <a:rPr lang="en-US" sz="2400" dirty="0" smtClean="0">
                <a:latin typeface="Times New Roman"/>
                <a:ea typeface="Calibri"/>
                <a:cs typeface="Times New Roman"/>
              </a:rPr>
              <a:t>dynastic </a:t>
            </a:r>
            <a:r>
              <a:rPr lang="en-US" sz="2400" dirty="0">
                <a:latin typeface="Times New Roman"/>
                <a:ea typeface="Calibri"/>
                <a:cs typeface="Times New Roman"/>
              </a:rPr>
              <a:t>name – like “</a:t>
            </a:r>
            <a:r>
              <a:rPr lang="en-US" sz="2400" dirty="0" err="1">
                <a:latin typeface="Times New Roman"/>
                <a:ea typeface="Calibri"/>
                <a:cs typeface="Times New Roman"/>
              </a:rPr>
              <a:t>Pharoah</a:t>
            </a:r>
            <a:r>
              <a:rPr lang="en-US" sz="2400" dirty="0">
                <a:latin typeface="Times New Roman"/>
                <a:ea typeface="Calibri"/>
                <a:cs typeface="Times New Roman"/>
              </a:rPr>
              <a:t>.”</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2. Mounds were left after the destruction of a city and then a new </a:t>
            </a:r>
            <a:r>
              <a:rPr lang="en-US" sz="2400" dirty="0" smtClean="0">
                <a:latin typeface="Times New Roman"/>
                <a:ea typeface="Calibri"/>
                <a:cs typeface="Times New Roman"/>
              </a:rPr>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city </a:t>
            </a:r>
            <a:r>
              <a:rPr lang="en-US" sz="2400" dirty="0">
                <a:latin typeface="Times New Roman"/>
                <a:ea typeface="Calibri"/>
                <a:cs typeface="Times New Roman"/>
              </a:rPr>
              <a:t>was built on it.</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3. Joshua left nothing undone, like Moses, he did what the Lord told </a:t>
            </a:r>
            <a:r>
              <a:rPr lang="en-US" sz="2400" dirty="0" smtClean="0">
                <a:latin typeface="Times New Roman"/>
                <a:ea typeface="Calibri"/>
                <a:cs typeface="Times New Roman"/>
              </a:rPr>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him </a:t>
            </a:r>
            <a:r>
              <a:rPr lang="en-US" sz="2400" dirty="0">
                <a:latin typeface="Times New Roman"/>
                <a:ea typeface="Calibri"/>
                <a:cs typeface="Times New Roman"/>
              </a:rPr>
              <a:t>to do.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a:t>
            </a:r>
            <a:r>
              <a:rPr lang="en-US" sz="2400" b="1" dirty="0" smtClean="0">
                <a:latin typeface="Times New Roman"/>
                <a:ea typeface="Calibri"/>
                <a:cs typeface="Times New Roman"/>
              </a:rPr>
              <a:t>(</a:t>
            </a:r>
            <a:r>
              <a:rPr lang="en-US" sz="2400" b="1" dirty="0">
                <a:latin typeface="Times New Roman"/>
                <a:ea typeface="Calibri"/>
                <a:cs typeface="Times New Roman"/>
              </a:rPr>
              <a:t>Ex 34:11;   Dt 7:2,16; 20:16,17;   </a:t>
            </a:r>
            <a:r>
              <a:rPr lang="en-US" sz="2400" b="1" dirty="0" err="1">
                <a:latin typeface="Times New Roman"/>
                <a:ea typeface="Calibri"/>
                <a:cs typeface="Times New Roman"/>
              </a:rPr>
              <a:t>Jdg</a:t>
            </a:r>
            <a:r>
              <a:rPr lang="en-US" sz="2400" b="1" dirty="0">
                <a:latin typeface="Times New Roman"/>
                <a:ea typeface="Calibri"/>
                <a:cs typeface="Times New Roman"/>
              </a:rPr>
              <a:t> 14:4)</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4. For a long time = 7 years of battles and conquests.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It happened during the life of Caleb from age 78 to 85.                           </a:t>
            </a:r>
            <a:r>
              <a:rPr lang="en-US" sz="2400" dirty="0">
                <a:latin typeface="Calibri"/>
                <a:ea typeface="Calibri"/>
                <a:cs typeface="Times New Roman"/>
              </a:rPr>
              <a:t/>
            </a:r>
            <a:br>
              <a:rPr lang="en-US" sz="2400" dirty="0">
                <a:latin typeface="Calibri"/>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a:t>
            </a:r>
            <a:r>
              <a:rPr lang="en-US" sz="2400" b="1" dirty="0" smtClean="0">
                <a:latin typeface="Times New Roman"/>
                <a:ea typeface="Calibri"/>
                <a:cs typeface="Times New Roman"/>
              </a:rPr>
              <a:t>(</a:t>
            </a:r>
            <a:r>
              <a:rPr lang="en-US" sz="2400" b="1" dirty="0">
                <a:latin typeface="Times New Roman"/>
                <a:ea typeface="Calibri"/>
                <a:cs typeface="Times New Roman"/>
              </a:rPr>
              <a:t>Josh 14:7,10;   Dt 2:14)</a:t>
            </a:r>
            <a:r>
              <a:rPr lang="en-US" sz="1200" dirty="0">
                <a:latin typeface="Calibri"/>
                <a:ea typeface="Calibri"/>
                <a:cs typeface="Times New Roman"/>
              </a:rPr>
              <a:t/>
            </a:r>
            <a:br>
              <a:rPr lang="en-US" sz="1200" dirty="0">
                <a:latin typeface="Calibri"/>
                <a:ea typeface="Calibri"/>
                <a:cs typeface="Times New Roman"/>
              </a:rPr>
            </a:br>
            <a:endParaRPr lang="en-US" sz="1400" dirty="0"/>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28" y="336097"/>
            <a:ext cx="8479971" cy="6155417"/>
          </a:xfrm>
        </p:spPr>
        <p:txBody>
          <a:bodyPr>
            <a:normAutofit/>
          </a:bodyPr>
          <a:lstStyle/>
          <a:p>
            <a:pPr marL="0" marR="0">
              <a:spcBef>
                <a:spcPts val="0"/>
              </a:spcBef>
              <a:spcAft>
                <a:spcPts val="0"/>
              </a:spcAft>
            </a:pPr>
            <a:r>
              <a:rPr lang="en-US" sz="2400" dirty="0">
                <a:latin typeface="Times New Roman"/>
                <a:ea typeface="Calibri"/>
                <a:cs typeface="Times New Roman"/>
              </a:rPr>
              <a:t>5. The Lord hardens people’s hearts </a:t>
            </a:r>
            <a:r>
              <a:rPr lang="en-US" sz="2400" dirty="0" smtClean="0">
                <a:latin typeface="Times New Roman"/>
                <a:ea typeface="Calibri"/>
                <a:cs typeface="Times New Roman"/>
              </a:rPr>
              <a:t>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when </a:t>
            </a:r>
            <a:r>
              <a:rPr lang="en-US" sz="2400" dirty="0">
                <a:latin typeface="Times New Roman"/>
                <a:ea typeface="Calibri"/>
                <a:cs typeface="Times New Roman"/>
              </a:rPr>
              <a:t>they harden theirs against the Lord.                                                                     </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      </a:t>
            </a:r>
            <a:r>
              <a:rPr lang="en-US" sz="2400" b="1" dirty="0">
                <a:latin typeface="Times New Roman"/>
                <a:ea typeface="Calibri"/>
                <a:cs typeface="Times New Roman"/>
              </a:rPr>
              <a:t>(Ex 4:21; 8:32; 9:12; 14:17;  Rom 9:14-28;  </a:t>
            </a:r>
            <a:r>
              <a:rPr lang="en-US" sz="2400" b="1" dirty="0" err="1">
                <a:latin typeface="Times New Roman"/>
                <a:ea typeface="Calibri"/>
                <a:cs typeface="Times New Roman"/>
              </a:rPr>
              <a:t>Heb</a:t>
            </a:r>
            <a:r>
              <a:rPr lang="en-US" sz="2400" b="1" dirty="0">
                <a:latin typeface="Times New Roman"/>
                <a:ea typeface="Calibri"/>
                <a:cs typeface="Times New Roman"/>
              </a:rPr>
              <a:t> 3:7-19)</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 </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6. </a:t>
            </a:r>
            <a:r>
              <a:rPr lang="en-US" sz="2400" dirty="0" err="1">
                <a:latin typeface="Times New Roman"/>
                <a:ea typeface="Calibri"/>
                <a:cs typeface="Times New Roman"/>
              </a:rPr>
              <a:t>Anakites</a:t>
            </a:r>
            <a:r>
              <a:rPr lang="en-US" sz="2400" dirty="0">
                <a:latin typeface="Times New Roman"/>
                <a:ea typeface="Calibri"/>
                <a:cs typeface="Times New Roman"/>
              </a:rPr>
              <a:t> = related to the Nephilim </a:t>
            </a:r>
            <a:r>
              <a:rPr lang="en-US" sz="2400" b="1" dirty="0">
                <a:latin typeface="Times New Roman"/>
                <a:ea typeface="Calibri"/>
                <a:cs typeface="Times New Roman"/>
              </a:rPr>
              <a:t>(Gen 6:4) </a:t>
            </a:r>
            <a:r>
              <a:rPr lang="en-US" sz="2400" dirty="0">
                <a:latin typeface="Times New Roman"/>
                <a:ea typeface="Calibri"/>
                <a:cs typeface="Times New Roman"/>
              </a:rPr>
              <a:t>= people of great size </a:t>
            </a:r>
            <a:r>
              <a:rPr lang="en-US" sz="2400" b="1" dirty="0">
                <a:latin typeface="Times New Roman"/>
                <a:ea typeface="Calibri"/>
                <a:cs typeface="Times New Roman"/>
              </a:rPr>
              <a:t>(Nu 13:28-33)</a:t>
            </a:r>
            <a:r>
              <a:rPr lang="en-US" sz="2400" dirty="0">
                <a:latin typeface="Times New Roman"/>
                <a:ea typeface="Calibri"/>
                <a:cs typeface="Times New Roman"/>
              </a:rPr>
              <a:t> = named after </a:t>
            </a:r>
            <a:r>
              <a:rPr lang="en-US" sz="2400" dirty="0" smtClean="0">
                <a:latin typeface="Times New Roman"/>
                <a:ea typeface="Calibri"/>
                <a:cs typeface="Times New Roman"/>
              </a:rPr>
              <a:t>their </a:t>
            </a:r>
            <a:r>
              <a:rPr lang="en-US" sz="2400" dirty="0">
                <a:latin typeface="Times New Roman"/>
                <a:ea typeface="Calibri"/>
                <a:cs typeface="Times New Roman"/>
              </a:rPr>
              <a:t>forefather  </a:t>
            </a:r>
            <a:r>
              <a:rPr lang="en-US" sz="2400" dirty="0" err="1">
                <a:latin typeface="Times New Roman"/>
                <a:ea typeface="Calibri"/>
                <a:cs typeface="Times New Roman"/>
              </a:rPr>
              <a:t>Anak</a:t>
            </a:r>
            <a:r>
              <a:rPr lang="en-US" sz="2400" dirty="0">
                <a:latin typeface="Times New Roman"/>
                <a:ea typeface="Calibri"/>
                <a:cs typeface="Times New Roman"/>
              </a:rPr>
              <a:t>. They were dreaded and the oldest inhabitants of Canaan, much feared by the </a:t>
            </a:r>
            <a:r>
              <a:rPr lang="en-US" sz="2400" dirty="0" smtClean="0">
                <a:latin typeface="Times New Roman"/>
                <a:ea typeface="Calibri"/>
                <a:cs typeface="Times New Roman"/>
              </a:rPr>
              <a:t>nations</a:t>
            </a:r>
            <a:r>
              <a:rPr lang="en-US" sz="2400" dirty="0">
                <a:latin typeface="Times New Roman"/>
                <a:ea typeface="Calibri"/>
                <a:cs typeface="Times New Roman"/>
              </a:rPr>
              <a:t>. They may have been the  “</a:t>
            </a:r>
            <a:r>
              <a:rPr lang="en-US" sz="2400" dirty="0" err="1">
                <a:latin typeface="Times New Roman"/>
                <a:ea typeface="Calibri"/>
                <a:cs typeface="Times New Roman"/>
              </a:rPr>
              <a:t>Ya’anaq</a:t>
            </a:r>
            <a:r>
              <a:rPr lang="en-US" sz="2400" dirty="0">
                <a:latin typeface="Times New Roman"/>
                <a:ea typeface="Calibri"/>
                <a:cs typeface="Times New Roman"/>
              </a:rPr>
              <a:t>” from Egyptian texts.  Some of them fled to Gaza, Gath </a:t>
            </a:r>
            <a:r>
              <a:rPr lang="en-US" sz="2400" dirty="0" smtClean="0">
                <a:latin typeface="Times New Roman"/>
                <a:ea typeface="Calibri"/>
                <a:cs typeface="Times New Roman"/>
              </a:rPr>
              <a:t>and </a:t>
            </a:r>
            <a:r>
              <a:rPr lang="en-US" sz="2400" dirty="0">
                <a:latin typeface="Times New Roman"/>
                <a:ea typeface="Calibri"/>
                <a:cs typeface="Times New Roman"/>
              </a:rPr>
              <a:t>Ashdod – and later still caused trouble for Israel – Goliath would come from </a:t>
            </a:r>
            <a:r>
              <a:rPr lang="en-US" sz="2400" dirty="0" smtClean="0">
                <a:latin typeface="Times New Roman"/>
                <a:ea typeface="Calibri"/>
                <a:cs typeface="Times New Roman"/>
              </a:rPr>
              <a:t>Gath                       </a:t>
            </a:r>
            <a:br>
              <a:rPr lang="en-US" sz="2400" dirty="0" smtClean="0">
                <a:latin typeface="Times New Roman"/>
                <a:ea typeface="Calibri"/>
                <a:cs typeface="Times New Roman"/>
              </a:rPr>
            </a:br>
            <a:r>
              <a:rPr lang="en-US" sz="2400" dirty="0">
                <a:latin typeface="Times New Roman"/>
                <a:ea typeface="Calibri"/>
                <a:cs typeface="Times New Roman"/>
              </a:rPr>
              <a:t> </a:t>
            </a:r>
            <a:r>
              <a:rPr lang="en-US" sz="2400" dirty="0" smtClean="0">
                <a:latin typeface="Times New Roman"/>
                <a:ea typeface="Calibri"/>
                <a:cs typeface="Times New Roman"/>
              </a:rPr>
              <a:t>                                   </a:t>
            </a:r>
            <a:r>
              <a:rPr lang="en-US" sz="2400" b="1" dirty="0" smtClean="0">
                <a:latin typeface="Times New Roman"/>
                <a:ea typeface="Calibri"/>
                <a:cs typeface="Times New Roman"/>
              </a:rPr>
              <a:t>(</a:t>
            </a:r>
            <a:r>
              <a:rPr lang="en-US" sz="2400" b="1" dirty="0">
                <a:latin typeface="Times New Roman"/>
                <a:ea typeface="Calibri"/>
                <a:cs typeface="Times New Roman"/>
              </a:rPr>
              <a:t>1 Sam 17:4)</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 </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7. The land given to Israel as God had commanded – according to their tribal divisions</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    – their inheritance - </a:t>
            </a:r>
            <a:r>
              <a:rPr lang="en-US" sz="1800" dirty="0">
                <a:latin typeface="Calibri"/>
                <a:ea typeface="Calibri"/>
                <a:cs typeface="Times New Roman"/>
              </a:rPr>
              <a:t/>
            </a:r>
            <a:br>
              <a:rPr lang="en-US" sz="1800" dirty="0">
                <a:latin typeface="Calibri"/>
                <a:ea typeface="Calibri"/>
                <a:cs typeface="Times New Roman"/>
              </a:rPr>
            </a:br>
            <a:r>
              <a:rPr lang="en-US" sz="2400" dirty="0">
                <a:latin typeface="Times New Roman"/>
                <a:ea typeface="Calibri"/>
                <a:cs typeface="Times New Roman"/>
              </a:rPr>
              <a:t> </a:t>
            </a:r>
            <a:r>
              <a:rPr lang="en-US" sz="2400" b="1" dirty="0" smtClean="0">
                <a:latin typeface="Times New Roman"/>
                <a:ea typeface="Calibri"/>
                <a:cs typeface="Times New Roman"/>
              </a:rPr>
              <a:t>(</a:t>
            </a:r>
            <a:r>
              <a:rPr lang="en-US" sz="2400" b="1" dirty="0">
                <a:latin typeface="Times New Roman"/>
                <a:ea typeface="Calibri"/>
                <a:cs typeface="Times New Roman"/>
              </a:rPr>
              <a:t>Dt 1:38;  12:9-10;  25:19;  Nu  26:53;  Ps 105:44; </a:t>
            </a:r>
            <a:r>
              <a:rPr lang="en-US" sz="2400" b="1" dirty="0" err="1">
                <a:latin typeface="Times New Roman"/>
                <a:ea typeface="Calibri"/>
                <a:cs typeface="Times New Roman"/>
              </a:rPr>
              <a:t>Heb</a:t>
            </a:r>
            <a:r>
              <a:rPr lang="en-US" sz="2400" b="1" dirty="0">
                <a:latin typeface="Times New Roman"/>
                <a:ea typeface="Calibri"/>
                <a:cs typeface="Times New Roman"/>
              </a:rPr>
              <a:t> 9:15-28)</a:t>
            </a:r>
            <a:r>
              <a:rPr lang="en-US" sz="1800" dirty="0">
                <a:latin typeface="Calibri"/>
                <a:ea typeface="Calibri"/>
                <a:cs typeface="Times New Roman"/>
              </a:rPr>
              <a:t/>
            </a:r>
            <a:br>
              <a:rPr lang="en-US" sz="1800" dirty="0">
                <a:latin typeface="Calibri"/>
                <a:ea typeface="Calibri"/>
                <a:cs typeface="Times New Roman"/>
              </a:rPr>
            </a:br>
            <a:endParaRPr lang="en-US" sz="2400" dirty="0"/>
          </a:p>
        </p:txBody>
      </p:sp>
    </p:spTree>
    <p:extLst>
      <p:ext uri="{BB962C8B-B14F-4D97-AF65-F5344CB8AC3E}">
        <p14:creationId xmlns:p14="http://schemas.microsoft.com/office/powerpoint/2010/main" val="38203843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8240486" cy="6079217"/>
          </a:xfrm>
        </p:spPr>
        <p:txBody>
          <a:bodyPr>
            <a:normAutofit/>
          </a:bodyPr>
          <a:lstStyle/>
          <a:p>
            <a:pPr marL="0" marR="0">
              <a:spcBef>
                <a:spcPts val="0"/>
              </a:spcBef>
              <a:spcAft>
                <a:spcPts val="0"/>
              </a:spcAft>
            </a:pPr>
            <a:r>
              <a:rPr lang="en-US" sz="3200" dirty="0">
                <a:latin typeface="Times New Roman"/>
                <a:ea typeface="Calibri"/>
                <a:cs typeface="Times New Roman"/>
              </a:rPr>
              <a:t>8. The victory was from the Lord – since the enemy had horses, chariots and were in number like the  </a:t>
            </a:r>
            <a:r>
              <a:rPr lang="en-US" sz="3200" dirty="0" smtClean="0">
                <a:latin typeface="Times New Roman"/>
                <a:ea typeface="Calibri"/>
                <a:cs typeface="Times New Roman"/>
              </a:rPr>
              <a:t>sand </a:t>
            </a:r>
            <a:r>
              <a:rPr lang="en-US" sz="3200" dirty="0">
                <a:latin typeface="Times New Roman"/>
                <a:ea typeface="Calibri"/>
                <a:cs typeface="Times New Roman"/>
              </a:rPr>
              <a:t>on the seashore.  It was devoted to destruction as the Lord commanded. </a:t>
            </a:r>
            <a:r>
              <a:rPr lang="en-US" sz="3200" dirty="0">
                <a:latin typeface="Calibri"/>
                <a:ea typeface="Calibri"/>
                <a:cs typeface="Times New Roman"/>
              </a:rPr>
              <a:t/>
            </a:r>
            <a:br>
              <a:rPr lang="en-US" sz="3200" dirty="0">
                <a:latin typeface="Calibri"/>
                <a:ea typeface="Calibri"/>
                <a:cs typeface="Times New Roman"/>
              </a:rPr>
            </a:br>
            <a:r>
              <a:rPr lang="en-US" sz="3200" dirty="0">
                <a:latin typeface="Times New Roman"/>
                <a:ea typeface="Calibri"/>
                <a:cs typeface="Times New Roman"/>
              </a:rPr>
              <a:t>   </a:t>
            </a:r>
            <a:r>
              <a:rPr lang="en-US" sz="3200" dirty="0" smtClean="0">
                <a:latin typeface="Times New Roman"/>
                <a:ea typeface="Calibri"/>
                <a:cs typeface="Times New Roman"/>
              </a:rPr>
              <a:t>       </a:t>
            </a:r>
            <a:r>
              <a:rPr lang="en-US" sz="3200" b="1" dirty="0">
                <a:latin typeface="Times New Roman"/>
                <a:ea typeface="Calibri"/>
                <a:cs typeface="Times New Roman"/>
              </a:rPr>
              <a:t>(Dt 7:2;  20:16,17;  Rev 20:7-15) </a:t>
            </a:r>
            <a:r>
              <a:rPr lang="en-US" sz="3200" dirty="0">
                <a:latin typeface="Calibri"/>
                <a:ea typeface="Calibri"/>
                <a:cs typeface="Times New Roman"/>
              </a:rPr>
              <a:t/>
            </a:r>
            <a:br>
              <a:rPr lang="en-US" sz="3200" dirty="0">
                <a:latin typeface="Calibri"/>
                <a:ea typeface="Calibri"/>
                <a:cs typeface="Times New Roman"/>
              </a:rPr>
            </a:br>
            <a:r>
              <a:rPr lang="en-US" sz="3200" dirty="0">
                <a:latin typeface="Times New Roman"/>
                <a:ea typeface="Calibri"/>
                <a:cs typeface="Times New Roman"/>
              </a:rPr>
              <a:t> </a:t>
            </a:r>
            <a:r>
              <a:rPr lang="en-US" sz="3200" dirty="0">
                <a:latin typeface="Calibri"/>
                <a:ea typeface="Calibri"/>
                <a:cs typeface="Times New Roman"/>
              </a:rPr>
              <a:t/>
            </a:r>
            <a:br>
              <a:rPr lang="en-US" sz="3200" dirty="0">
                <a:latin typeface="Calibri"/>
                <a:ea typeface="Calibri"/>
                <a:cs typeface="Times New Roman"/>
              </a:rPr>
            </a:br>
            <a:r>
              <a:rPr lang="en-US" sz="3200" dirty="0">
                <a:latin typeface="Times New Roman"/>
                <a:ea typeface="Calibri"/>
                <a:cs typeface="Times New Roman"/>
              </a:rPr>
              <a:t>9. Then the land had rest from war </a:t>
            </a:r>
            <a:r>
              <a:rPr lang="en-US" sz="3200" dirty="0" smtClean="0">
                <a:latin typeface="Times New Roman"/>
                <a:ea typeface="Calibri"/>
                <a:cs typeface="Times New Roman"/>
              </a:rPr>
              <a:t/>
            </a:r>
            <a:br>
              <a:rPr lang="en-US" sz="3200" dirty="0" smtClean="0">
                <a:latin typeface="Times New Roman"/>
                <a:ea typeface="Calibri"/>
                <a:cs typeface="Times New Roman"/>
              </a:rPr>
            </a:br>
            <a:r>
              <a:rPr lang="en-US" sz="3200" dirty="0">
                <a:latin typeface="Times New Roman"/>
                <a:ea typeface="Calibri"/>
                <a:cs typeface="Times New Roman"/>
              </a:rPr>
              <a:t> </a:t>
            </a:r>
            <a:r>
              <a:rPr lang="en-US" sz="3200" dirty="0" smtClean="0">
                <a:latin typeface="Times New Roman"/>
                <a:ea typeface="Calibri"/>
                <a:cs typeface="Times New Roman"/>
              </a:rPr>
              <a:t>     </a:t>
            </a:r>
            <a:r>
              <a:rPr lang="en-US" sz="3200" b="1" dirty="0">
                <a:latin typeface="Times New Roman"/>
                <a:ea typeface="Calibri"/>
                <a:cs typeface="Times New Roman"/>
              </a:rPr>
              <a:t>(Ex 33:14;</a:t>
            </a:r>
            <a:r>
              <a:rPr lang="en-US" sz="3200" dirty="0">
                <a:latin typeface="Times New Roman"/>
                <a:ea typeface="Calibri"/>
                <a:cs typeface="Times New Roman"/>
              </a:rPr>
              <a:t>  </a:t>
            </a:r>
            <a:r>
              <a:rPr lang="en-US" sz="3200" b="1" dirty="0" err="1">
                <a:latin typeface="Times New Roman"/>
                <a:ea typeface="Calibri"/>
                <a:cs typeface="Times New Roman"/>
              </a:rPr>
              <a:t>Jdg</a:t>
            </a:r>
            <a:r>
              <a:rPr lang="en-US" sz="3200" b="1" dirty="0">
                <a:latin typeface="Times New Roman"/>
                <a:ea typeface="Calibri"/>
                <a:cs typeface="Times New Roman"/>
              </a:rPr>
              <a:t> 1:27-36;  </a:t>
            </a:r>
            <a:r>
              <a:rPr lang="en-US" sz="3200" b="1" dirty="0" err="1">
                <a:latin typeface="Times New Roman"/>
                <a:ea typeface="Calibri"/>
                <a:cs typeface="Times New Roman"/>
              </a:rPr>
              <a:t>Heb</a:t>
            </a:r>
            <a:r>
              <a:rPr lang="en-US" sz="3200" b="1" dirty="0">
                <a:latin typeface="Times New Roman"/>
                <a:ea typeface="Calibri"/>
                <a:cs typeface="Times New Roman"/>
              </a:rPr>
              <a:t> 4:1-11)</a:t>
            </a:r>
            <a:r>
              <a:rPr lang="en-US" sz="1800" dirty="0">
                <a:latin typeface="Calibri"/>
                <a:ea typeface="Calibri"/>
                <a:cs typeface="Times New Roman"/>
              </a:rPr>
              <a:t/>
            </a:r>
            <a:br>
              <a:rPr lang="en-US" sz="1800" dirty="0">
                <a:latin typeface="Calibri"/>
                <a:ea typeface="Calibri"/>
                <a:cs typeface="Times New Roman"/>
              </a:rPr>
            </a:br>
            <a:endParaRPr lang="en-US" sz="2400" dirty="0"/>
          </a:p>
        </p:txBody>
      </p:sp>
    </p:spTree>
    <p:extLst>
      <p:ext uri="{BB962C8B-B14F-4D97-AF65-F5344CB8AC3E}">
        <p14:creationId xmlns:p14="http://schemas.microsoft.com/office/powerpoint/2010/main" val="2023673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119743"/>
            <a:ext cx="8374743" cy="6411685"/>
          </a:xfrm>
        </p:spPr>
        <p:txBody>
          <a:bodyPr>
            <a:normAutofit/>
          </a:bodyPr>
          <a:lstStyle/>
          <a:p>
            <a:pPr marL="0" marR="0" algn="ctr">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600" dirty="0"/>
          </a:p>
        </p:txBody>
      </p:sp>
      <p:sp>
        <p:nvSpPr>
          <p:cNvPr id="3" name="Rectangle 2"/>
          <p:cNvSpPr/>
          <p:nvPr/>
        </p:nvSpPr>
        <p:spPr>
          <a:xfrm>
            <a:off x="0" y="9888"/>
            <a:ext cx="8737600" cy="6555641"/>
          </a:xfrm>
          <a:prstGeom prst="rect">
            <a:avLst/>
          </a:prstGeom>
        </p:spPr>
        <p:txBody>
          <a:bodyPr wrap="square">
            <a:spAutoFit/>
          </a:bodyPr>
          <a:lstStyle/>
          <a:p>
            <a:pPr algn="ctr"/>
            <a:r>
              <a:rPr lang="en-US" sz="2800" b="1" u="sng" dirty="0">
                <a:ea typeface="Calibri"/>
                <a:cs typeface="Times New Roman"/>
              </a:rPr>
              <a:t>C. LIFE APPLICATION:</a:t>
            </a:r>
            <a:endParaRPr lang="en-US" sz="2800" dirty="0">
              <a:ea typeface="Calibri"/>
              <a:cs typeface="Times New Roman"/>
            </a:endParaRPr>
          </a:p>
          <a:p>
            <a:pPr algn="ctr"/>
            <a:r>
              <a:rPr lang="en-US" sz="2800" b="1" dirty="0">
                <a:ea typeface="Calibri"/>
                <a:cs typeface="Times New Roman"/>
              </a:rPr>
              <a:t> </a:t>
            </a:r>
            <a:r>
              <a:rPr lang="en-US" sz="2800" dirty="0" smtClean="0">
                <a:ea typeface="Calibri"/>
                <a:cs typeface="Times New Roman"/>
              </a:rPr>
              <a:t>1</a:t>
            </a:r>
            <a:r>
              <a:rPr lang="en-US" sz="2800" dirty="0">
                <a:ea typeface="Calibri"/>
                <a:cs typeface="Times New Roman"/>
              </a:rPr>
              <a:t>. </a:t>
            </a:r>
            <a:r>
              <a:rPr lang="en-US" sz="2800" dirty="0">
                <a:latin typeface="Times New Roman"/>
                <a:ea typeface="Calibri"/>
                <a:cs typeface="Times New Roman"/>
              </a:rPr>
              <a:t>“As the Lord had commanded Moses his servant, so Moses commanded Joshua, and so Joshua did,”    </a:t>
            </a:r>
            <a:endParaRPr lang="en-US" sz="2800" dirty="0">
              <a:ea typeface="Calibri"/>
              <a:cs typeface="Times New Roman"/>
            </a:endParaRPr>
          </a:p>
          <a:p>
            <a:pPr algn="ctr"/>
            <a:r>
              <a:rPr lang="en-US" sz="2800" dirty="0">
                <a:latin typeface="Times New Roman"/>
                <a:ea typeface="Calibri"/>
                <a:cs typeface="Times New Roman"/>
              </a:rPr>
              <a:t>      - since the Word of God is passed on through actual </a:t>
            </a:r>
            <a:endParaRPr lang="en-US" sz="2800" dirty="0" smtClean="0">
              <a:latin typeface="Times New Roman"/>
              <a:ea typeface="Calibri"/>
              <a:cs typeface="Times New Roman"/>
            </a:endParaRPr>
          </a:p>
          <a:p>
            <a:pPr algn="ctr"/>
            <a:r>
              <a:rPr lang="en-US" sz="2800" dirty="0">
                <a:latin typeface="Times New Roman"/>
                <a:ea typeface="Calibri"/>
                <a:cs typeface="Times New Roman"/>
              </a:rPr>
              <a:t> </a:t>
            </a:r>
            <a:r>
              <a:rPr lang="en-US" sz="2800" dirty="0" smtClean="0">
                <a:latin typeface="Times New Roman"/>
                <a:ea typeface="Calibri"/>
                <a:cs typeface="Times New Roman"/>
              </a:rPr>
              <a:t>        persons </a:t>
            </a:r>
            <a:r>
              <a:rPr lang="en-US" sz="2800" dirty="0">
                <a:latin typeface="Times New Roman"/>
                <a:ea typeface="Calibri"/>
                <a:cs typeface="Times New Roman"/>
              </a:rPr>
              <a:t>– how has this happened for you?</a:t>
            </a:r>
            <a:endParaRPr lang="en-US" sz="2800" dirty="0">
              <a:ea typeface="Calibri"/>
              <a:cs typeface="Times New Roman"/>
            </a:endParaRPr>
          </a:p>
          <a:p>
            <a:pPr algn="ctr"/>
            <a:r>
              <a:rPr lang="en-US" sz="2800" dirty="0">
                <a:latin typeface="Times New Roman"/>
                <a:ea typeface="Calibri"/>
                <a:cs typeface="Times New Roman"/>
              </a:rPr>
              <a:t> </a:t>
            </a:r>
            <a:endParaRPr lang="en-US" sz="2800" dirty="0">
              <a:ea typeface="Calibri"/>
              <a:cs typeface="Times New Roman"/>
            </a:endParaRPr>
          </a:p>
          <a:p>
            <a:pPr marL="514350" indent="-514350" algn="ctr">
              <a:buAutoNum type="arabicPeriod" startAt="2"/>
            </a:pPr>
            <a:r>
              <a:rPr lang="en-US" sz="2800" dirty="0" smtClean="0">
                <a:latin typeface="Times New Roman"/>
                <a:ea typeface="Calibri"/>
                <a:cs typeface="Times New Roman"/>
              </a:rPr>
              <a:t>When </a:t>
            </a:r>
            <a:r>
              <a:rPr lang="en-US" sz="2800" dirty="0">
                <a:latin typeface="Times New Roman"/>
                <a:ea typeface="Calibri"/>
                <a:cs typeface="Times New Roman"/>
              </a:rPr>
              <a:t>do people “harden their hearts” against God, </a:t>
            </a:r>
            <a:r>
              <a:rPr lang="en-US" sz="2800" dirty="0" smtClean="0">
                <a:latin typeface="Times New Roman"/>
                <a:ea typeface="Calibri"/>
                <a:cs typeface="Times New Roman"/>
              </a:rPr>
              <a:t>      Jesus</a:t>
            </a:r>
            <a:r>
              <a:rPr lang="en-US" sz="2800" dirty="0">
                <a:latin typeface="Times New Roman"/>
                <a:ea typeface="Calibri"/>
                <a:cs typeface="Times New Roman"/>
              </a:rPr>
              <a:t>, the Holy Spirit – God’s Word?</a:t>
            </a:r>
            <a:endParaRPr lang="en-US" sz="2800" dirty="0">
              <a:ea typeface="Calibri"/>
              <a:cs typeface="Times New Roman"/>
            </a:endParaRPr>
          </a:p>
          <a:p>
            <a:pPr algn="ctr"/>
            <a:r>
              <a:rPr lang="en-US" sz="2800" dirty="0">
                <a:latin typeface="Times New Roman"/>
                <a:ea typeface="Calibri"/>
                <a:cs typeface="Times New Roman"/>
              </a:rPr>
              <a:t> </a:t>
            </a:r>
            <a:endParaRPr lang="en-US" sz="2800" dirty="0">
              <a:ea typeface="Calibri"/>
              <a:cs typeface="Times New Roman"/>
            </a:endParaRPr>
          </a:p>
          <a:p>
            <a:pPr marL="514350" indent="-514350" algn="ctr">
              <a:buAutoNum type="arabicPeriod" startAt="3"/>
            </a:pPr>
            <a:r>
              <a:rPr lang="en-US" sz="2800" dirty="0" smtClean="0">
                <a:latin typeface="Times New Roman"/>
                <a:ea typeface="Calibri"/>
                <a:cs typeface="Times New Roman"/>
              </a:rPr>
              <a:t>In </a:t>
            </a:r>
            <a:r>
              <a:rPr lang="en-US" sz="2800" dirty="0">
                <a:latin typeface="Times New Roman"/>
                <a:ea typeface="Calibri"/>
                <a:cs typeface="Times New Roman"/>
              </a:rPr>
              <a:t>what ways doe the new Joshua,  Jesus,  “give an inheritance” to the new Israel, the Church</a:t>
            </a:r>
            <a:r>
              <a:rPr lang="en-US" sz="2800" dirty="0" smtClean="0">
                <a:latin typeface="Times New Roman"/>
                <a:ea typeface="Calibri"/>
                <a:cs typeface="Times New Roman"/>
              </a:rPr>
              <a:t>, </a:t>
            </a:r>
            <a:r>
              <a:rPr lang="en-US" sz="2800" dirty="0">
                <a:latin typeface="Times New Roman"/>
                <a:ea typeface="Calibri"/>
                <a:cs typeface="Times New Roman"/>
              </a:rPr>
              <a:t>according </a:t>
            </a:r>
            <a:endParaRPr lang="en-US" sz="2800" dirty="0">
              <a:ea typeface="Calibri"/>
              <a:cs typeface="Times New Roman"/>
            </a:endParaRPr>
          </a:p>
          <a:p>
            <a:pPr algn="ctr"/>
            <a:r>
              <a:rPr lang="en-US" sz="2800" dirty="0" smtClean="0">
                <a:latin typeface="Times New Roman"/>
                <a:ea typeface="Calibri"/>
                <a:cs typeface="Times New Roman"/>
              </a:rPr>
              <a:t>  to </a:t>
            </a:r>
            <a:r>
              <a:rPr lang="en-US" sz="2800" dirty="0">
                <a:latin typeface="Times New Roman"/>
                <a:ea typeface="Calibri"/>
                <a:cs typeface="Times New Roman"/>
              </a:rPr>
              <a:t>our  “allotments” in the new heavens and the new earth?</a:t>
            </a:r>
            <a:endParaRPr lang="en-US" sz="2800" dirty="0">
              <a:ea typeface="Calibri"/>
              <a:cs typeface="Times New Roman"/>
            </a:endParaRPr>
          </a:p>
          <a:p>
            <a:pPr algn="ctr"/>
            <a:r>
              <a:rPr lang="en-US" sz="2800" dirty="0">
                <a:latin typeface="Times New Roman"/>
                <a:ea typeface="Calibri"/>
                <a:cs typeface="Times New Roman"/>
              </a:rPr>
              <a:t> </a:t>
            </a:r>
            <a:endParaRPr lang="en-US" sz="2800" dirty="0">
              <a:ea typeface="Calibri"/>
              <a:cs typeface="Times New Roman"/>
            </a:endParaRPr>
          </a:p>
          <a:p>
            <a:pPr algn="ctr"/>
            <a:r>
              <a:rPr lang="en-US" sz="2800" dirty="0">
                <a:latin typeface="Times New Roman"/>
                <a:ea typeface="Calibri"/>
                <a:cs typeface="Times New Roman"/>
              </a:rPr>
              <a:t>4.  Who enables us to inherit the “eternal land” and have “rest from all war” forever?</a:t>
            </a:r>
            <a:endParaRPr lang="en-US" sz="2800" dirty="0">
              <a:ea typeface="Calibri"/>
              <a:cs typeface="Times New Roman"/>
            </a:endParaRPr>
          </a:p>
        </p:txBody>
      </p:sp>
    </p:spTree>
    <p:extLst>
      <p:ext uri="{BB962C8B-B14F-4D97-AF65-F5344CB8AC3E}">
        <p14:creationId xmlns:p14="http://schemas.microsoft.com/office/powerpoint/2010/main" val="2987736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thesentone.files.wordpress.com/2009/04/clip_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403" y="0"/>
            <a:ext cx="5853340" cy="678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40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2" name="Picture 4" descr="https://orcministries.files.wordpress.com/2013/03/map-01c-conquest-of-canaa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265" y="0"/>
            <a:ext cx="4460270" cy="669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988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repsandsets.org/311e_files/stacks_image_1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146" y="-24925"/>
            <a:ext cx="6666139" cy="688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95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eborg3.com/Graphics/Bible/06-Joshua/01/800-Joshua-01-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8470"/>
            <a:ext cx="8207828" cy="615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60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pload.wikimedia.org/wikipedia/commons/7/7a/Book_of_Joshua_Chapter_8-1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487"/>
            <a:ext cx="8770711" cy="634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689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s-media-cache-ak0.pinimg.com/236x/9f/fb/f2/9ffbf2eba90ed7586a8c8237e1f751f2.jpg"/>
          <p:cNvPicPr>
            <a:picLocks noChangeAspect="1" noChangeArrowheads="1"/>
          </p:cNvPicPr>
          <p:nvPr/>
        </p:nvPicPr>
        <p:blipFill rotWithShape="1">
          <a:blip r:embed="rId2">
            <a:extLst>
              <a:ext uri="{28A0092B-C50C-407E-A947-70E740481C1C}">
                <a14:useLocalDpi xmlns:a14="http://schemas.microsoft.com/office/drawing/2010/main" val="0"/>
              </a:ext>
            </a:extLst>
          </a:blip>
          <a:srcRect b="12109"/>
          <a:stretch/>
        </p:blipFill>
        <p:spPr bwMode="auto">
          <a:xfrm>
            <a:off x="937533" y="202518"/>
            <a:ext cx="7219496" cy="63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9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weetwhispersofhope.com/wp-content/uploads/2014/03/Come-follow-Me-and-I-will-give-you-Rest.jpg"/>
          <p:cNvPicPr>
            <a:picLocks noChangeAspect="1" noChangeArrowheads="1"/>
          </p:cNvPicPr>
          <p:nvPr/>
        </p:nvPicPr>
        <p:blipFill rotWithShape="1">
          <a:blip r:embed="rId2">
            <a:extLst>
              <a:ext uri="{28A0092B-C50C-407E-A947-70E740481C1C}">
                <a14:useLocalDpi xmlns:a14="http://schemas.microsoft.com/office/drawing/2010/main" val="0"/>
              </a:ext>
            </a:extLst>
          </a:blip>
          <a:srcRect b="7888"/>
          <a:stretch/>
        </p:blipFill>
        <p:spPr bwMode="auto">
          <a:xfrm>
            <a:off x="1128032" y="207055"/>
            <a:ext cx="6898368" cy="635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6717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25.media.tumblr.com/tumblr_m4dw3wcU8n1rvjtt3o1_5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152" t="-3657" r="1152" b="13600"/>
          <a:stretch/>
        </p:blipFill>
        <p:spPr bwMode="auto">
          <a:xfrm>
            <a:off x="939345" y="0"/>
            <a:ext cx="7174141" cy="646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47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melodiesofprayer.com/Web/Jesus_s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46" y="443819"/>
            <a:ext cx="8213106" cy="591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5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TotalTime>
  <Words>430</Words>
  <Application>Microsoft Office PowerPoint</Application>
  <PresentationFormat>On-screen Show (4:3)</PresentationFormat>
  <Paragraphs>25</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A.TEXT – Chapter 11 (1)  When Jabin, king of Hazor, heard of this, he sent to Jobab king of Madon, and to the king of Shimron, and to the king of Achshaph, (2) and to the kings who were in the northern hill country, and in the Arabah south of Chinneroth, and in the lowland, and in Naphoth-dor on the west, (3) to the Canaanites in the east and the west, the Amorites, the Hittites, the Perizzites, and the Jebusites in the hill country, and the Hivites under Hermon in the land of Mizpah. (4) And they came out with all their troops, a great horde, in number like the sand that is on the seashore, with very many horses and chariots. (5) And all these kings joined their forces and came and encamped together at the waters of Merom to fight with Israel.  (6) And the Lord said to Joshua, "Do not be afraid of them, for tomorrow at this time I will give over all of them, slain, to Israel. You shall hamstring their horses and burn their chariots with fire." (7) So Joshua and all his warriors came suddenly against them by the waters of Merom and fell upon them. (8) And the Lord gave them into the hand of Israel, who struck them and chased them as far as Great Sidon and Misrephoth-maim, and eastward as far as the Valley of Mizpeh. And they struck them until he left none remaining.  </vt:lpstr>
      <vt:lpstr>(9) And Joshua did to them just as the Lord said to him: he hamstrung their horses and burned their chariots with fire. (10) And Joshua turned back at that time and captured Hazor and struck its king with the sword, for Hazor formerly was the head of all those kingdoms. (11) And they struck with the sword all who were in it, devoting them to destruction; there was none left that breathed. And he burned Hazor with fire. (12) And all the cities of those kings, and all their kings, Joshua captured, and struck them with the edge of the sword, devoting them to destruction, just as Moses the servant of the Lord had commanded. (13) But none of the cities that stood on mounds did Israel burn, except Hazor alone; that Joshua burned. (14) And all the spoil of these cities and the livestock, the people of Israel took for their plunder. But every man they struck with the edge of the sword until they had destroyed them, and they did not leave any who breathed.  </vt:lpstr>
      <vt:lpstr> (15) Just as the Lord had commanded Moses his servant, so Moses commanded Joshua, and so Joshua did. He left nothing undone of all that the Lord had commanded Moses. (16) So Joshua took all that land, the hill country and all the Negeb and all the land of Goshen and the lowland and the Arabah and the hill country of Israel and its lowland (17) from Mount Halak, which rises toward Seir, as far as Baal-gad in the Valley of Lebanon below Mount Hermon. And he captured all their kings and struck them and put them to death. (18) Joshua made war a long time with all those kings. (19) There was not a city that made peace with the people of Israel except the Hivites, the inhabitants of Gibeon. They took them all in battle. (20) For it was the Lord's doing to harden their hearts that they should come against Israel in battle, in order that they should be devoted to destruction and should receive no mercy but be destroyed, just as the Lord commanded Moses. </vt:lpstr>
      <vt:lpstr>(21) And Joshua came at that time and cut off the Anakim from the hill country, from Hebron, from Debir, from Anab, and from all the hill country of Judah, and from all the hill country of Israel. Joshua devoted them to destruction with their cities. (22) There was none of the Anakim left in the land of the people of Israel. Only in Gaza, in Gath, and in Ashdod did some remain. (23) So Joshua took the whole land, according to all that the Lord had spoken to Moses. And Joshua gave it for an inheritance to Israel according to their tribal allotments. And the land had rest from war.</vt:lpstr>
      <vt:lpstr>B.  STUDY NOTES:   1. This is now the description of defeating the northern kingdoms                          also. Hazor was the greatest victory –      it was a large fortified city in Canaan, and its lower city was 175           acres. “Jabin” as king was a dynastic name – like “Pharoah.”   2. Mounds were left after the destruction of a city and then a new                                      city was built on it.   3. Joshua left nothing undone, like Moses, he did what the Lord told                                             him to do.                                                                           (Ex 34:11;   Dt 7:2,16; 20:16,17;   Jdg 14:4)   4. For a long time = 7 years of battles and conquests.        It happened during the life of Caleb from age 78 to 85.                                                            (Josh 14:7,10;   Dt 2:14) </vt:lpstr>
      <vt:lpstr>5. The Lord hardens people’s hearts                                                                                when they harden theirs against the Lord.                                                                            (Ex 4:21; 8:32; 9:12; 14:17;  Rom 9:14-28;  Heb 3:7-19)   6. Anakites = related to the Nephilim (Gen 6:4) = people of great size (Nu 13:28-33) = named after their forefather  Anak. They were dreaded and the oldest inhabitants of Canaan, much feared by the nations. They may have been the  “Ya’anaq” from Egyptian texts.  Some of them fled to Gaza, Gath and Ashdod – and later still caused trouble for Israel – Goliath would come from Gath                                                            (1 Sam 17:4)   7. The land given to Israel as God had commanded – according to their tribal divisions     – their inheritance -   (Dt 1:38;  12:9-10;  25:19;  Nu  26:53;  Ps 105:44; Heb 9:15-28) </vt:lpstr>
      <vt:lpstr>8. The victory was from the Lord – since the enemy had horses, chariots and were in number like the  sand on the seashore.  It was devoted to destruction as the Lord commanded.            (Dt 7:2;  20:16,17;  Rev 20:7-15)    9. Then the land had rest from war        (Ex 33:14;  Jdg 1:27-36;  Heb 4:1-11)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Pastor</cp:lastModifiedBy>
  <cp:revision>288</cp:revision>
  <dcterms:created xsi:type="dcterms:W3CDTF">2015-01-29T18:42:59Z</dcterms:created>
  <dcterms:modified xsi:type="dcterms:W3CDTF">2015-05-08T20:13:09Z</dcterms:modified>
</cp:coreProperties>
</file>