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329" r:id="rId5"/>
    <p:sldId id="299" r:id="rId6"/>
    <p:sldId id="330" r:id="rId7"/>
    <p:sldId id="281" r:id="rId8"/>
    <p:sldId id="303" r:id="rId9"/>
    <p:sldId id="304" r:id="rId10"/>
    <p:sldId id="264" r:id="rId11"/>
    <p:sldId id="306" r:id="rId12"/>
    <p:sldId id="296" r:id="rId13"/>
    <p:sldId id="315" r:id="rId14"/>
    <p:sldId id="313" r:id="rId15"/>
    <p:sldId id="325" r:id="rId16"/>
    <p:sldId id="328" r:id="rId17"/>
    <p:sldId id="322" r:id="rId18"/>
    <p:sldId id="332" r:id="rId19"/>
    <p:sldId id="336" r:id="rId20"/>
    <p:sldId id="337" r:id="rId21"/>
    <p:sldId id="339" r:id="rId22"/>
    <p:sldId id="340" r:id="rId23"/>
    <p:sldId id="341" r:id="rId24"/>
    <p:sldId id="351" r:id="rId25"/>
    <p:sldId id="371" r:id="rId26"/>
    <p:sldId id="373" r:id="rId27"/>
    <p:sldId id="374" r:id="rId28"/>
    <p:sldId id="361" r:id="rId29"/>
    <p:sldId id="360" r:id="rId30"/>
    <p:sldId id="364" r:id="rId31"/>
    <p:sldId id="366" r:id="rId32"/>
    <p:sldId id="282" r:id="rId33"/>
    <p:sldId id="291" r:id="rId34"/>
    <p:sldId id="335" r:id="rId35"/>
    <p:sldId id="375" r:id="rId36"/>
    <p:sldId id="293" r:id="rId37"/>
    <p:sldId id="294" r:id="rId38"/>
    <p:sldId id="359" r:id="rId39"/>
    <p:sldId id="298" r:id="rId40"/>
    <p:sldId id="377" r:id="rId41"/>
    <p:sldId id="376" r:id="rId42"/>
    <p:sldId id="378" r:id="rId43"/>
    <p:sldId id="379" r:id="rId44"/>
    <p:sldId id="380" r:id="rId45"/>
    <p:sldId id="382" r:id="rId46"/>
    <p:sldId id="38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0" d="100"/>
          <a:sy n="70" d="100"/>
        </p:scale>
        <p:origin x="1186" y="43"/>
      </p:cViewPr>
      <p:guideLst>
        <p:guide orient="horz" pos="2160"/>
        <p:guide pos="2880"/>
      </p:guideLst>
    </p:cSldViewPr>
  </p:slideViewPr>
  <p:notesTextViewPr>
    <p:cViewPr>
      <p:scale>
        <a:sx n="1" d="1"/>
        <a:sy n="1" d="1"/>
      </p:scale>
      <p:origin x="0" y="0"/>
    </p:cViewPr>
  </p:notesTextViewPr>
  <p:sorterViewPr>
    <p:cViewPr>
      <p:scale>
        <a:sx n="32" d="100"/>
        <a:sy n="3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24362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40501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0497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23026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D3854C-E7DD-41CA-90CE-DCF9B7A4AE8D}"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45399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D3854C-E7DD-41CA-90CE-DCF9B7A4AE8D}"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71974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D3854C-E7DD-41CA-90CE-DCF9B7A4AE8D}" type="datetimeFigureOut">
              <a:rPr lang="en-US" smtClean="0"/>
              <a:t>4/15/2015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13215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D3854C-E7DD-41CA-90CE-DCF9B7A4AE8D}" type="datetimeFigureOut">
              <a:rPr lang="en-US" smtClean="0"/>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37637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3854C-E7DD-41CA-90CE-DCF9B7A4AE8D}" type="datetimeFigureOut">
              <a:rPr lang="en-US" smtClean="0"/>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07068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854C-E7DD-41CA-90CE-DCF9B7A4AE8D}"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88635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854C-E7DD-41CA-90CE-DCF9B7A4AE8D}"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1497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3854C-E7DD-41CA-90CE-DCF9B7A4AE8D}" type="datetimeFigureOut">
              <a:rPr lang="en-US" smtClean="0"/>
              <a:t>4/15/2015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BA51F-6D8C-4324-9970-68B3955F483A}" type="slidenum">
              <a:rPr lang="en-US" smtClean="0"/>
              <a:t>‹#›</a:t>
            </a:fld>
            <a:endParaRPr lang="en-US"/>
          </a:p>
        </p:txBody>
      </p:sp>
    </p:spTree>
    <p:extLst>
      <p:ext uri="{BB962C8B-B14F-4D97-AF65-F5344CB8AC3E}">
        <p14:creationId xmlns:p14="http://schemas.microsoft.com/office/powerpoint/2010/main" val="1520616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5057" y="119743"/>
            <a:ext cx="8382000" cy="6161314"/>
          </a:xfrm>
        </p:spPr>
        <p:txBody>
          <a:bodyPr/>
          <a:lstStyle/>
          <a:p>
            <a:r>
              <a:rPr lang="en-US" sz="5400" b="1" dirty="0" smtClean="0"/>
              <a:t>THE </a:t>
            </a:r>
            <a:r>
              <a:rPr lang="en-US" sz="5400" b="1" dirty="0"/>
              <a:t>BOOK OF JOSHUA</a:t>
            </a:r>
            <a:endParaRPr lang="en-US" sz="5400" dirty="0"/>
          </a:p>
          <a:p>
            <a:r>
              <a:rPr lang="en-US" sz="5400" b="1" dirty="0"/>
              <a:t>“Be Strong and Courageous!”</a:t>
            </a:r>
            <a:endParaRPr lang="en-US" sz="5400" dirty="0"/>
          </a:p>
          <a:p>
            <a:r>
              <a:rPr lang="en-US" sz="5400" b="1" dirty="0"/>
              <a:t>-Joshua in the Old Testament</a:t>
            </a:r>
            <a:r>
              <a:rPr lang="en-US" sz="5400" dirty="0"/>
              <a:t> </a:t>
            </a:r>
          </a:p>
          <a:p>
            <a:r>
              <a:rPr lang="en-US" sz="5400" b="1" dirty="0"/>
              <a:t>-Jesus in the New Testament</a:t>
            </a:r>
            <a:endParaRPr lang="en-US" sz="5400" dirty="0"/>
          </a:p>
          <a:p>
            <a:r>
              <a:rPr lang="en-US" sz="5400" b="1" dirty="0"/>
              <a:t>Date:</a:t>
            </a:r>
            <a:r>
              <a:rPr lang="en-US" sz="5400" dirty="0"/>
              <a:t> </a:t>
            </a:r>
            <a:r>
              <a:rPr lang="en-US" sz="5400" dirty="0" smtClean="0"/>
              <a:t>4-19-15   </a:t>
            </a:r>
            <a:r>
              <a:rPr lang="en-US" sz="5400" b="1" dirty="0"/>
              <a:t>Lesson:</a:t>
            </a:r>
            <a:r>
              <a:rPr lang="en-US" sz="5400" dirty="0"/>
              <a:t> </a:t>
            </a:r>
            <a:r>
              <a:rPr lang="en-US" sz="5400" dirty="0" smtClean="0"/>
              <a:t>10</a:t>
            </a:r>
            <a:endParaRPr lang="en-US" sz="5400" dirty="0"/>
          </a:p>
          <a:p>
            <a:endParaRPr lang="en-US" dirty="0"/>
          </a:p>
        </p:txBody>
      </p:sp>
    </p:spTree>
    <p:extLst>
      <p:ext uri="{BB962C8B-B14F-4D97-AF65-F5344CB8AC3E}">
        <p14:creationId xmlns:p14="http://schemas.microsoft.com/office/powerpoint/2010/main" val="1897333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002"/>
          <p:cNvPicPr>
            <a:picLocks noChangeAspect="1" noChangeArrowheads="1"/>
          </p:cNvPicPr>
          <p:nvPr/>
        </p:nvPicPr>
        <p:blipFill rotWithShape="1">
          <a:blip r:embed="rId2">
            <a:extLst>
              <a:ext uri="{28A0092B-C50C-407E-A947-70E740481C1C}">
                <a14:useLocalDpi xmlns:a14="http://schemas.microsoft.com/office/drawing/2010/main" val="0"/>
              </a:ext>
            </a:extLst>
          </a:blip>
          <a:srcRect t="12693"/>
          <a:stretch/>
        </p:blipFill>
        <p:spPr bwMode="auto">
          <a:xfrm>
            <a:off x="2310946" y="0"/>
            <a:ext cx="4057196" cy="68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053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https://craigmanderson.files.wordpress.com/2013/02/ark-of-the-coven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23" y="365126"/>
            <a:ext cx="8804954" cy="609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944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3" y="152400"/>
            <a:ext cx="8904515" cy="6574971"/>
          </a:xfrm>
        </p:spPr>
        <p:txBody>
          <a:bodyPr>
            <a:normAutofit/>
          </a:bodyPr>
          <a:lstStyle/>
          <a:p>
            <a:r>
              <a:rPr lang="en-US" dirty="0"/>
              <a:t> </a:t>
            </a:r>
            <a:endParaRPr lang="en-US" sz="2800" dirty="0"/>
          </a:p>
        </p:txBody>
      </p:sp>
      <p:pic>
        <p:nvPicPr>
          <p:cNvPr id="5122" name="Picture 2" descr="http://www.lindseywilliams.org/pix/Priests%20Carry%20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66" y="234042"/>
            <a:ext cx="8743208" cy="641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199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bibleencyclopedia.com/gs400px/stdas07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2" y="0"/>
            <a:ext cx="5743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355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pastormackenstein.files.wordpress.com/2012/06/judges-gilgal-ston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95" y="671512"/>
            <a:ext cx="8291410" cy="527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034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8" name="Picture 4" descr="http://2.bp.blogspot.com/-g2_hZd7aqTc/UciQ2irgPwI/AAAAAAAAAZg/59jIZHqAwP8/s1600/GilgalArgaman12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642" y="615496"/>
            <a:ext cx="8438715" cy="557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738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http://st-takla.org/Gallery/var/albums/Bible/Illustrations/Bible-Slides/OT/06-Joshua/www-St-Takla-org--Bible-Slides-joshua-5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54" y="539298"/>
            <a:ext cx="8557092" cy="578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209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20" name="Picture 4" descr="http://3.bp.blogspot.com/-hAZ1rr8fUjY/UTVSmcYdzrI/AAAAAAAACXo/dZCU6-l_i7w/s1600/Jo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5943"/>
            <a:ext cx="84328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364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https://i.vimeocdn.com/video/490105327_640.jpg"/>
          <p:cNvPicPr>
            <a:picLocks noChangeAspect="1" noChangeArrowheads="1"/>
          </p:cNvPicPr>
          <p:nvPr/>
        </p:nvPicPr>
        <p:blipFill rotWithShape="1">
          <a:blip r:embed="rId2">
            <a:extLst>
              <a:ext uri="{28A0092B-C50C-407E-A947-70E740481C1C}">
                <a14:useLocalDpi xmlns:a14="http://schemas.microsoft.com/office/drawing/2010/main" val="0"/>
              </a:ext>
            </a:extLst>
          </a:blip>
          <a:srcRect l="7131" t="2913" r="6598" b="12066"/>
          <a:stretch/>
        </p:blipFill>
        <p:spPr bwMode="auto">
          <a:xfrm>
            <a:off x="310773" y="1027907"/>
            <a:ext cx="8522453"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136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1" descr="https://encrypted-tbn3.gstatic.com/images?q=tbn:ANd9GcS5yo50Ll9e50kFC7kcEtSkNtY4CsFkcWzDaqA9cu4N0kCBeoi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37" y="472849"/>
            <a:ext cx="7430326" cy="561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783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descr="http://www.freebibleimages.org/storydata/illustrations/FB_Joshua_Rahab_Spies/overview_images/001-joshua-rahab-spies.jpg?13540963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19" y="222477"/>
            <a:ext cx="8208735" cy="615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231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generationword.com/images/israel_pictures/jericho/wall_diagram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802" y="146957"/>
            <a:ext cx="5363483" cy="659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997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www.crystalinks.com/JerichoJoshu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13" y="365126"/>
            <a:ext cx="9030787" cy="6331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704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upload.wikimedia.org/wikipedia/commons/6/63/Tissot_The_Taking_of_Jerich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100467"/>
            <a:ext cx="5472339" cy="665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778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starcasm.net/wp-content/uploads/2013/03/jericho-c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914" y="0"/>
            <a:ext cx="67818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105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descr="http://2.bp.blogspot.com/-UsbkB7ZCJ5c/UXiFvxTmu0I/AAAAAAAADY8/OSPDC1m6u_0/s1600/800-Joshua-06-Rahab%2520Rescu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964" y="127452"/>
            <a:ext cx="8582177" cy="643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707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http://www.waynestiles.com/images/beitzelmap3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153" y="813254"/>
            <a:ext cx="8833694" cy="496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056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http://2.bp.blogspot.com/-FmQky5c7Xcs/UbHgB7dbFYI/AAAAAAAACDQ/0O-fPZkQgDk/s1600/Capture1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5940" y="365126"/>
            <a:ext cx="8072119" cy="578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19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http://mudpreacher.wordpress.com/files/2009/06/joshua-reacted-to-defeat-of-ai1.jpg?w=3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0792" y="919050"/>
            <a:ext cx="7026693" cy="45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06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http://www.godsacres.org/img.Ach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79" y="797492"/>
            <a:ext cx="8624688" cy="492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803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94164" y="1978025"/>
            <a:ext cx="23018919" cy="11918196"/>
          </a:xfrm>
        </p:spPr>
        <p:txBody>
          <a:bodyPr/>
          <a:lstStyle/>
          <a:p>
            <a:endParaRPr lang="en-US" dirty="0"/>
          </a:p>
        </p:txBody>
      </p:sp>
      <p:pic>
        <p:nvPicPr>
          <p:cNvPr id="1026" name="Picture 1" descr="http://3.bp.blogspot.com/-z_hIsEZcn5Q/UzhBJ3SvV8I/AAAAAAAAAdU/jqpKrlX8dys/s1600/achan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893" y="0"/>
            <a:ext cx="6071057" cy="6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033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crosswalknapa.org/wp-content/uploads/Joshua-Coll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 y="124349"/>
            <a:ext cx="8773885" cy="658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54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www.pitts.emory.edu/woodcuts/1700MartAV1/0002882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229" y="261257"/>
            <a:ext cx="8973771" cy="625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310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ttp://revonator.files.wordpress.com/2013/04/ston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699" y="519340"/>
            <a:ext cx="8482602" cy="565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5754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43" y="130629"/>
            <a:ext cx="8305800" cy="6124754"/>
          </a:xfrm>
          <a:prstGeom prst="rect">
            <a:avLst/>
          </a:prstGeom>
          <a:noFill/>
        </p:spPr>
        <p:txBody>
          <a:bodyPr wrap="square" rtlCol="0">
            <a:spAutoFit/>
          </a:bodyPr>
          <a:lstStyle/>
          <a:p>
            <a:r>
              <a:rPr lang="en-US" sz="3200" b="1" u="sng" dirty="0">
                <a:latin typeface="Calibri" panose="020F0502020204030204" pitchFamily="34" charset="0"/>
                <a:ea typeface="Calibri" panose="020F0502020204030204" pitchFamily="34" charset="0"/>
                <a:cs typeface="Times New Roman" panose="02020603050405020304" pitchFamily="18" charset="0"/>
              </a:rPr>
              <a:t>A.TEXT – Chapter 8</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sz="2000" dirty="0">
                <a:latin typeface="Times New Roman" panose="02020603050405020304" pitchFamily="18" charset="0"/>
                <a:ea typeface="Calibri" panose="020F0502020204030204" pitchFamily="34" charset="0"/>
                <a:cs typeface="Times New Roman" panose="02020603050405020304" pitchFamily="18" charset="0"/>
              </a:rPr>
              <a:t>(1)  And </a:t>
            </a:r>
            <a:r>
              <a:rPr lang="en-US" sz="2000" b="1" dirty="0">
                <a:latin typeface="Times New Roman" panose="02020603050405020304" pitchFamily="18" charset="0"/>
                <a:ea typeface="Calibri" panose="020F0502020204030204" pitchFamily="34" charset="0"/>
                <a:cs typeface="Times New Roman" panose="02020603050405020304" pitchFamily="18" charset="0"/>
              </a:rPr>
              <a:t>the Lord</a:t>
            </a:r>
            <a:r>
              <a:rPr lang="en-US" sz="2000" dirty="0">
                <a:latin typeface="Times New Roman" panose="02020603050405020304" pitchFamily="18" charset="0"/>
                <a:ea typeface="Calibri" panose="020F0502020204030204" pitchFamily="34" charset="0"/>
                <a:cs typeface="Times New Roman" panose="02020603050405020304" pitchFamily="18" charset="0"/>
              </a:rPr>
              <a:t> said to </a:t>
            </a:r>
            <a:r>
              <a:rPr lang="en-US" sz="2000" u="sng" dirty="0">
                <a:latin typeface="Times New Roman" panose="02020603050405020304" pitchFamily="18" charset="0"/>
                <a:ea typeface="Calibri" panose="020F0502020204030204" pitchFamily="34" charset="0"/>
                <a:cs typeface="Times New Roman" panose="02020603050405020304" pitchFamily="18" charset="0"/>
              </a:rPr>
              <a:t>Joshua,</a:t>
            </a:r>
            <a:r>
              <a:rPr lang="en-US" sz="2000" dirty="0">
                <a:latin typeface="Times New Roman" panose="02020603050405020304" pitchFamily="18" charset="0"/>
                <a:ea typeface="Calibri" panose="020F0502020204030204" pitchFamily="34" charset="0"/>
                <a:cs typeface="Times New Roman" panose="02020603050405020304" pitchFamily="18" charset="0"/>
              </a:rPr>
              <a:t> "Do not fear and do not be dismayed. Take </a:t>
            </a:r>
            <a:r>
              <a:rPr lang="en-US" sz="2000" u="sng" dirty="0">
                <a:latin typeface="Times New Roman" panose="02020603050405020304" pitchFamily="18" charset="0"/>
                <a:ea typeface="Calibri" panose="020F0502020204030204" pitchFamily="34" charset="0"/>
                <a:cs typeface="Times New Roman" panose="02020603050405020304" pitchFamily="18" charset="0"/>
              </a:rPr>
              <a:t>all the fighting men with you,</a:t>
            </a:r>
            <a:r>
              <a:rPr lang="en-US" sz="2000" dirty="0">
                <a:latin typeface="Times New Roman" panose="02020603050405020304" pitchFamily="18" charset="0"/>
                <a:ea typeface="Calibri" panose="020F0502020204030204" pitchFamily="34" charset="0"/>
                <a:cs typeface="Times New Roman" panose="02020603050405020304" pitchFamily="18" charset="0"/>
              </a:rPr>
              <a:t> and arise, go up to Ai. See,</a:t>
            </a:r>
            <a:r>
              <a:rPr lang="en-US" sz="2000" b="1" dirty="0">
                <a:latin typeface="Times New Roman" panose="02020603050405020304" pitchFamily="18" charset="0"/>
                <a:ea typeface="Calibri" panose="020F0502020204030204" pitchFamily="34" charset="0"/>
                <a:cs typeface="Times New Roman" panose="02020603050405020304" pitchFamily="18" charset="0"/>
              </a:rPr>
              <a:t> I</a:t>
            </a:r>
            <a:r>
              <a:rPr lang="en-US" sz="2000" dirty="0">
                <a:latin typeface="Times New Roman" panose="02020603050405020304" pitchFamily="18" charset="0"/>
                <a:ea typeface="Calibri" panose="020F0502020204030204" pitchFamily="34" charset="0"/>
                <a:cs typeface="Times New Roman" panose="02020603050405020304" pitchFamily="18" charset="0"/>
              </a:rPr>
              <a:t> have given into your hand </a:t>
            </a:r>
            <a:r>
              <a:rPr lang="en-US" sz="2000" u="sng" dirty="0">
                <a:latin typeface="Times New Roman" panose="02020603050405020304" pitchFamily="18" charset="0"/>
                <a:ea typeface="Calibri" panose="020F0502020204030204" pitchFamily="34" charset="0"/>
                <a:cs typeface="Times New Roman" panose="02020603050405020304" pitchFamily="18" charset="0"/>
              </a:rPr>
              <a:t>the king of Ai, and his people,</a:t>
            </a:r>
            <a:r>
              <a:rPr lang="en-US" sz="2000" dirty="0">
                <a:latin typeface="Times New Roman" panose="02020603050405020304" pitchFamily="18" charset="0"/>
                <a:ea typeface="Calibri" panose="020F0502020204030204" pitchFamily="34" charset="0"/>
                <a:cs typeface="Times New Roman" panose="02020603050405020304" pitchFamily="18" charset="0"/>
              </a:rPr>
              <a:t> his city, and his land. (2) And</a:t>
            </a:r>
            <a:r>
              <a:rPr lang="en-US" sz="2000" u="sng" dirty="0">
                <a:latin typeface="Times New Roman" panose="02020603050405020304" pitchFamily="18" charset="0"/>
                <a:ea typeface="Calibri" panose="020F0502020204030204" pitchFamily="34" charset="0"/>
                <a:cs typeface="Times New Roman" panose="02020603050405020304" pitchFamily="18" charset="0"/>
              </a:rPr>
              <a:t> you</a:t>
            </a:r>
            <a:r>
              <a:rPr lang="en-US" sz="2000" dirty="0">
                <a:latin typeface="Times New Roman" panose="02020603050405020304" pitchFamily="18" charset="0"/>
                <a:ea typeface="Calibri" panose="020F0502020204030204" pitchFamily="34" charset="0"/>
                <a:cs typeface="Times New Roman" panose="02020603050405020304" pitchFamily="18" charset="0"/>
              </a:rPr>
              <a:t> shall do to Ai and </a:t>
            </a:r>
            <a:r>
              <a:rPr lang="en-US" sz="2000" u="sng" dirty="0">
                <a:latin typeface="Times New Roman" panose="02020603050405020304" pitchFamily="18" charset="0"/>
                <a:ea typeface="Calibri" panose="020F0502020204030204" pitchFamily="34" charset="0"/>
                <a:cs typeface="Times New Roman" panose="02020603050405020304" pitchFamily="18" charset="0"/>
              </a:rPr>
              <a:t>its king</a:t>
            </a:r>
            <a:r>
              <a:rPr lang="en-US" sz="2000" dirty="0">
                <a:latin typeface="Times New Roman" panose="02020603050405020304" pitchFamily="18" charset="0"/>
                <a:ea typeface="Calibri" panose="020F0502020204030204" pitchFamily="34" charset="0"/>
                <a:cs typeface="Times New Roman" panose="02020603050405020304" pitchFamily="18" charset="0"/>
              </a:rPr>
              <a:t> as you did to Jericho </a:t>
            </a:r>
            <a:r>
              <a:rPr lang="en-US" sz="2000" u="sng" dirty="0">
                <a:latin typeface="Times New Roman" panose="02020603050405020304" pitchFamily="18" charset="0"/>
                <a:ea typeface="Calibri" panose="020F0502020204030204" pitchFamily="34" charset="0"/>
                <a:cs typeface="Times New Roman" panose="02020603050405020304" pitchFamily="18" charset="0"/>
              </a:rPr>
              <a:t>and its king.</a:t>
            </a:r>
            <a:r>
              <a:rPr lang="en-US" sz="2000" dirty="0">
                <a:latin typeface="Times New Roman" panose="02020603050405020304" pitchFamily="18" charset="0"/>
                <a:ea typeface="Calibri" panose="020F0502020204030204" pitchFamily="34" charset="0"/>
                <a:cs typeface="Times New Roman" panose="02020603050405020304" pitchFamily="18" charset="0"/>
              </a:rPr>
              <a:t> Only its spoil and its livestock you shall take as plunder for yourselves. Lay an ambush against the city, behind it."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sz="2000" dirty="0">
                <a:latin typeface="Times New Roman" panose="02020603050405020304" pitchFamily="18" charset="0"/>
                <a:ea typeface="Calibri" panose="020F0502020204030204" pitchFamily="34" charset="0"/>
                <a:cs typeface="Times New Roman" panose="02020603050405020304" pitchFamily="18" charset="0"/>
              </a:rPr>
              <a:t> (3) So </a:t>
            </a:r>
            <a:r>
              <a:rPr lang="en-US" sz="2000" u="sng" dirty="0">
                <a:latin typeface="Times New Roman" panose="02020603050405020304" pitchFamily="18" charset="0"/>
                <a:ea typeface="Calibri" panose="020F0502020204030204" pitchFamily="34" charset="0"/>
                <a:cs typeface="Times New Roman" panose="02020603050405020304" pitchFamily="18" charset="0"/>
              </a:rPr>
              <a:t>Joshua and all the fighting men</a:t>
            </a:r>
            <a:r>
              <a:rPr lang="en-US" sz="2000" dirty="0">
                <a:latin typeface="Times New Roman" panose="02020603050405020304" pitchFamily="18" charset="0"/>
                <a:ea typeface="Calibri" panose="020F0502020204030204" pitchFamily="34" charset="0"/>
                <a:cs typeface="Times New Roman" panose="02020603050405020304" pitchFamily="18" charset="0"/>
              </a:rPr>
              <a:t> arose to go up to Ai. And </a:t>
            </a:r>
            <a:r>
              <a:rPr lang="en-US" sz="2000" u="sng" dirty="0">
                <a:latin typeface="Times New Roman" panose="02020603050405020304" pitchFamily="18" charset="0"/>
                <a:ea typeface="Calibri" panose="020F0502020204030204" pitchFamily="34" charset="0"/>
                <a:cs typeface="Times New Roman" panose="02020603050405020304" pitchFamily="18" charset="0"/>
              </a:rPr>
              <a:t>Joshua chose 30,000 mighty men of valor </a:t>
            </a:r>
            <a:r>
              <a:rPr lang="en-US" sz="2000" dirty="0">
                <a:latin typeface="Times New Roman" panose="02020603050405020304" pitchFamily="18" charset="0"/>
                <a:ea typeface="Calibri" panose="020F0502020204030204" pitchFamily="34" charset="0"/>
                <a:cs typeface="Times New Roman" panose="02020603050405020304" pitchFamily="18" charset="0"/>
              </a:rPr>
              <a:t>and sent them out by night. (4) And</a:t>
            </a:r>
            <a:r>
              <a:rPr lang="en-US" sz="2000" u="sng" dirty="0">
                <a:latin typeface="Times New Roman" panose="02020603050405020304" pitchFamily="18" charset="0"/>
                <a:ea typeface="Calibri" panose="020F0502020204030204" pitchFamily="34" charset="0"/>
                <a:cs typeface="Times New Roman" panose="02020603050405020304" pitchFamily="18" charset="0"/>
              </a:rPr>
              <a:t> he </a:t>
            </a:r>
            <a:r>
              <a:rPr lang="en-US" sz="2000" dirty="0">
                <a:latin typeface="Times New Roman" panose="02020603050405020304" pitchFamily="18" charset="0"/>
                <a:ea typeface="Calibri" panose="020F0502020204030204" pitchFamily="34" charset="0"/>
                <a:cs typeface="Times New Roman" panose="02020603050405020304" pitchFamily="18" charset="0"/>
              </a:rPr>
              <a:t>commanded </a:t>
            </a:r>
            <a:r>
              <a:rPr lang="en-US" sz="2000" u="sng" dirty="0">
                <a:latin typeface="Times New Roman" panose="02020603050405020304" pitchFamily="18" charset="0"/>
                <a:ea typeface="Calibri" panose="020F0502020204030204" pitchFamily="34" charset="0"/>
                <a:cs typeface="Times New Roman" panose="02020603050405020304" pitchFamily="18" charset="0"/>
              </a:rPr>
              <a:t>them,</a:t>
            </a:r>
            <a:r>
              <a:rPr lang="en-US" sz="2000" dirty="0">
                <a:latin typeface="Times New Roman" panose="02020603050405020304" pitchFamily="18" charset="0"/>
                <a:ea typeface="Calibri" panose="020F0502020204030204" pitchFamily="34" charset="0"/>
                <a:cs typeface="Times New Roman" panose="02020603050405020304" pitchFamily="18" charset="0"/>
              </a:rPr>
              <a:t> "Behold, </a:t>
            </a:r>
            <a:r>
              <a:rPr lang="en-US" sz="2000" u="sng" dirty="0">
                <a:latin typeface="Times New Roman" panose="02020603050405020304" pitchFamily="18" charset="0"/>
                <a:ea typeface="Calibri" panose="020F0502020204030204" pitchFamily="34" charset="0"/>
                <a:cs typeface="Times New Roman" panose="02020603050405020304" pitchFamily="18" charset="0"/>
              </a:rPr>
              <a:t>you </a:t>
            </a:r>
            <a:r>
              <a:rPr lang="en-US" sz="2000" dirty="0">
                <a:latin typeface="Times New Roman" panose="02020603050405020304" pitchFamily="18" charset="0"/>
                <a:ea typeface="Calibri" panose="020F0502020204030204" pitchFamily="34" charset="0"/>
                <a:cs typeface="Times New Roman" panose="02020603050405020304" pitchFamily="18" charset="0"/>
              </a:rPr>
              <a:t>shall lie in ambush against the city, behind it. Do not go very far from the city, but all of you remain ready. (5) And </a:t>
            </a:r>
            <a:r>
              <a:rPr lang="en-US" sz="2000" u="sng" dirty="0">
                <a:latin typeface="Times New Roman" panose="02020603050405020304" pitchFamily="18" charset="0"/>
                <a:ea typeface="Calibri" panose="020F0502020204030204" pitchFamily="34" charset="0"/>
                <a:cs typeface="Times New Roman" panose="02020603050405020304" pitchFamily="18" charset="0"/>
              </a:rPr>
              <a:t>I and all the people who are with me </a:t>
            </a:r>
            <a:r>
              <a:rPr lang="en-US" sz="2000" dirty="0">
                <a:latin typeface="Times New Roman" panose="02020603050405020304" pitchFamily="18" charset="0"/>
                <a:ea typeface="Calibri" panose="020F0502020204030204" pitchFamily="34" charset="0"/>
                <a:cs typeface="Times New Roman" panose="02020603050405020304" pitchFamily="18" charset="0"/>
              </a:rPr>
              <a:t>will approach the city. And when </a:t>
            </a:r>
            <a:r>
              <a:rPr lang="en-US" sz="2000" u="sng" dirty="0">
                <a:latin typeface="Times New Roman" panose="02020603050405020304" pitchFamily="18" charset="0"/>
                <a:ea typeface="Calibri" panose="020F0502020204030204" pitchFamily="34" charset="0"/>
                <a:cs typeface="Times New Roman" panose="02020603050405020304" pitchFamily="18" charset="0"/>
              </a:rPr>
              <a:t>they</a:t>
            </a:r>
            <a:r>
              <a:rPr lang="en-US" sz="2000" dirty="0">
                <a:latin typeface="Times New Roman" panose="02020603050405020304" pitchFamily="18" charset="0"/>
                <a:ea typeface="Calibri" panose="020F0502020204030204" pitchFamily="34" charset="0"/>
                <a:cs typeface="Times New Roman" panose="02020603050405020304" pitchFamily="18" charset="0"/>
              </a:rPr>
              <a:t> come out against us just as before,</a:t>
            </a:r>
            <a:r>
              <a:rPr lang="en-US" sz="2000" u="sng" dirty="0">
                <a:latin typeface="Times New Roman" panose="02020603050405020304" pitchFamily="18" charset="0"/>
                <a:ea typeface="Calibri" panose="020F0502020204030204" pitchFamily="34" charset="0"/>
                <a:cs typeface="Times New Roman" panose="02020603050405020304" pitchFamily="18" charset="0"/>
              </a:rPr>
              <a:t> we</a:t>
            </a:r>
            <a:r>
              <a:rPr lang="en-US" sz="2000" dirty="0">
                <a:latin typeface="Times New Roman" panose="02020603050405020304" pitchFamily="18" charset="0"/>
                <a:ea typeface="Calibri" panose="020F0502020204030204" pitchFamily="34" charset="0"/>
                <a:cs typeface="Times New Roman" panose="02020603050405020304" pitchFamily="18" charset="0"/>
              </a:rPr>
              <a:t> shall flee before </a:t>
            </a:r>
            <a:r>
              <a:rPr lang="en-US" sz="2000" u="sng" dirty="0">
                <a:latin typeface="Times New Roman" panose="02020603050405020304" pitchFamily="18" charset="0"/>
                <a:ea typeface="Calibri" panose="020F0502020204030204" pitchFamily="34" charset="0"/>
                <a:cs typeface="Times New Roman" panose="02020603050405020304" pitchFamily="18" charset="0"/>
              </a:rPr>
              <a:t>them</a:t>
            </a:r>
            <a:r>
              <a:rPr lang="en-US" sz="2000" dirty="0">
                <a:latin typeface="Times New Roman" panose="02020603050405020304" pitchFamily="18" charset="0"/>
                <a:ea typeface="Calibri" panose="020F0502020204030204" pitchFamily="34" charset="0"/>
                <a:cs typeface="Times New Roman" panose="02020603050405020304" pitchFamily="18" charset="0"/>
              </a:rPr>
              <a:t>. (6) And</a:t>
            </a:r>
            <a:r>
              <a:rPr lang="en-US" sz="2000" u="sng" dirty="0">
                <a:latin typeface="Times New Roman" panose="02020603050405020304" pitchFamily="18" charset="0"/>
                <a:ea typeface="Calibri" panose="020F0502020204030204" pitchFamily="34" charset="0"/>
                <a:cs typeface="Times New Roman" panose="02020603050405020304" pitchFamily="18" charset="0"/>
              </a:rPr>
              <a:t> they </a:t>
            </a:r>
            <a:r>
              <a:rPr lang="en-US" sz="2000" dirty="0">
                <a:latin typeface="Times New Roman" panose="02020603050405020304" pitchFamily="18" charset="0"/>
                <a:ea typeface="Calibri" panose="020F0502020204030204" pitchFamily="34" charset="0"/>
                <a:cs typeface="Times New Roman" panose="02020603050405020304" pitchFamily="18" charset="0"/>
              </a:rPr>
              <a:t>will come out after </a:t>
            </a:r>
            <a:r>
              <a:rPr lang="en-US" sz="2000" u="sng" dirty="0">
                <a:latin typeface="Times New Roman" panose="02020603050405020304" pitchFamily="18" charset="0"/>
                <a:ea typeface="Calibri" panose="020F0502020204030204" pitchFamily="34" charset="0"/>
                <a:cs typeface="Times New Roman" panose="02020603050405020304" pitchFamily="18" charset="0"/>
              </a:rPr>
              <a:t>us</a:t>
            </a:r>
            <a:r>
              <a:rPr lang="en-US" sz="2000" dirty="0">
                <a:latin typeface="Times New Roman" panose="02020603050405020304" pitchFamily="18" charset="0"/>
                <a:ea typeface="Calibri" panose="020F0502020204030204" pitchFamily="34" charset="0"/>
                <a:cs typeface="Times New Roman" panose="02020603050405020304" pitchFamily="18" charset="0"/>
              </a:rPr>
              <a:t>, until </a:t>
            </a:r>
            <a:r>
              <a:rPr lang="en-US" sz="2000" u="sng" dirty="0">
                <a:latin typeface="Times New Roman" panose="02020603050405020304" pitchFamily="18" charset="0"/>
                <a:ea typeface="Calibri" panose="020F0502020204030204" pitchFamily="34" charset="0"/>
                <a:cs typeface="Times New Roman" panose="02020603050405020304" pitchFamily="18" charset="0"/>
              </a:rPr>
              <a:t>we </a:t>
            </a:r>
            <a:r>
              <a:rPr lang="en-US" sz="2000" dirty="0">
                <a:latin typeface="Times New Roman" panose="02020603050405020304" pitchFamily="18" charset="0"/>
                <a:ea typeface="Calibri" panose="020F0502020204030204" pitchFamily="34" charset="0"/>
                <a:cs typeface="Times New Roman" panose="02020603050405020304" pitchFamily="18" charset="0"/>
              </a:rPr>
              <a:t>have drawn</a:t>
            </a:r>
            <a:r>
              <a:rPr lang="en-US" sz="2000" u="sng" dirty="0">
                <a:latin typeface="Times New Roman" panose="02020603050405020304" pitchFamily="18" charset="0"/>
                <a:ea typeface="Calibri" panose="020F0502020204030204" pitchFamily="34" charset="0"/>
                <a:cs typeface="Times New Roman" panose="02020603050405020304" pitchFamily="18" charset="0"/>
              </a:rPr>
              <a:t> them </a:t>
            </a:r>
            <a:r>
              <a:rPr lang="en-US" sz="2000" dirty="0">
                <a:latin typeface="Times New Roman" panose="02020603050405020304" pitchFamily="18" charset="0"/>
                <a:ea typeface="Calibri" panose="020F0502020204030204" pitchFamily="34" charset="0"/>
                <a:cs typeface="Times New Roman" panose="02020603050405020304" pitchFamily="18" charset="0"/>
              </a:rPr>
              <a:t>away from the city. For</a:t>
            </a:r>
            <a:r>
              <a:rPr lang="en-US" sz="2000" u="sng" dirty="0">
                <a:latin typeface="Times New Roman" panose="02020603050405020304" pitchFamily="18" charset="0"/>
                <a:ea typeface="Calibri" panose="020F0502020204030204" pitchFamily="34" charset="0"/>
                <a:cs typeface="Times New Roman" panose="02020603050405020304" pitchFamily="18" charset="0"/>
              </a:rPr>
              <a:t> they </a:t>
            </a:r>
            <a:r>
              <a:rPr lang="en-US" sz="2000" dirty="0">
                <a:latin typeface="Times New Roman" panose="02020603050405020304" pitchFamily="18" charset="0"/>
                <a:ea typeface="Calibri" panose="020F0502020204030204" pitchFamily="34" charset="0"/>
                <a:cs typeface="Times New Roman" panose="02020603050405020304" pitchFamily="18" charset="0"/>
              </a:rPr>
              <a:t>will say, '</a:t>
            </a:r>
            <a:r>
              <a:rPr lang="en-US" sz="2000" u="sng" dirty="0">
                <a:latin typeface="Times New Roman" panose="02020603050405020304" pitchFamily="18" charset="0"/>
                <a:ea typeface="Calibri" panose="020F0502020204030204" pitchFamily="34" charset="0"/>
                <a:cs typeface="Times New Roman" panose="02020603050405020304" pitchFamily="18" charset="0"/>
              </a:rPr>
              <a:t>They</a:t>
            </a:r>
            <a:r>
              <a:rPr lang="en-US" sz="2000" dirty="0">
                <a:latin typeface="Times New Roman" panose="02020603050405020304" pitchFamily="18" charset="0"/>
                <a:ea typeface="Calibri" panose="020F0502020204030204" pitchFamily="34" charset="0"/>
                <a:cs typeface="Times New Roman" panose="02020603050405020304" pitchFamily="18" charset="0"/>
              </a:rPr>
              <a:t> are fleeing from </a:t>
            </a:r>
            <a:r>
              <a:rPr lang="en-US" sz="2000" u="sng" dirty="0">
                <a:latin typeface="Times New Roman" panose="02020603050405020304" pitchFamily="18" charset="0"/>
                <a:ea typeface="Calibri" panose="020F0502020204030204" pitchFamily="34" charset="0"/>
                <a:cs typeface="Times New Roman" panose="02020603050405020304" pitchFamily="18" charset="0"/>
              </a:rPr>
              <a:t>us,</a:t>
            </a:r>
            <a:r>
              <a:rPr lang="en-US" sz="2000" dirty="0">
                <a:latin typeface="Times New Roman" panose="02020603050405020304" pitchFamily="18" charset="0"/>
                <a:ea typeface="Calibri" panose="020F0502020204030204" pitchFamily="34" charset="0"/>
                <a:cs typeface="Times New Roman" panose="02020603050405020304" pitchFamily="18" charset="0"/>
              </a:rPr>
              <a:t> just as before.' So </a:t>
            </a:r>
            <a:r>
              <a:rPr lang="en-US" sz="2000" u="sng" dirty="0">
                <a:latin typeface="Times New Roman" panose="02020603050405020304" pitchFamily="18" charset="0"/>
                <a:ea typeface="Calibri" panose="020F0502020204030204" pitchFamily="34" charset="0"/>
                <a:cs typeface="Times New Roman" panose="02020603050405020304" pitchFamily="18" charset="0"/>
              </a:rPr>
              <a:t>we</a:t>
            </a:r>
            <a:r>
              <a:rPr lang="en-US" sz="2000" dirty="0">
                <a:latin typeface="Times New Roman" panose="02020603050405020304" pitchFamily="18" charset="0"/>
                <a:ea typeface="Calibri" panose="020F0502020204030204" pitchFamily="34" charset="0"/>
                <a:cs typeface="Times New Roman" panose="02020603050405020304" pitchFamily="18" charset="0"/>
              </a:rPr>
              <a:t> will flee before them. (7) Then </a:t>
            </a:r>
            <a:r>
              <a:rPr lang="en-US" sz="2000" u="sng" dirty="0">
                <a:latin typeface="Times New Roman" panose="02020603050405020304" pitchFamily="18" charset="0"/>
                <a:ea typeface="Calibri" panose="020F0502020204030204" pitchFamily="34" charset="0"/>
                <a:cs typeface="Times New Roman" panose="02020603050405020304" pitchFamily="18" charset="0"/>
              </a:rPr>
              <a:t>you</a:t>
            </a:r>
            <a:r>
              <a:rPr lang="en-US" sz="2000" dirty="0">
                <a:latin typeface="Times New Roman" panose="02020603050405020304" pitchFamily="18" charset="0"/>
                <a:ea typeface="Calibri" panose="020F0502020204030204" pitchFamily="34" charset="0"/>
                <a:cs typeface="Times New Roman" panose="02020603050405020304" pitchFamily="18" charset="0"/>
              </a:rPr>
              <a:t> shall rise up from the ambush and seize the city, for </a:t>
            </a:r>
            <a:r>
              <a:rPr lang="en-US" sz="2000" b="1" dirty="0">
                <a:latin typeface="Times New Roman" panose="02020603050405020304" pitchFamily="18" charset="0"/>
                <a:ea typeface="Calibri" panose="020F0502020204030204" pitchFamily="34" charset="0"/>
                <a:cs typeface="Times New Roman" panose="02020603050405020304" pitchFamily="18" charset="0"/>
              </a:rPr>
              <a:t>the Lord your God</a:t>
            </a:r>
            <a:r>
              <a:rPr lang="en-US" sz="2000" dirty="0">
                <a:latin typeface="Times New Roman" panose="02020603050405020304" pitchFamily="18" charset="0"/>
                <a:ea typeface="Calibri" panose="020F0502020204030204" pitchFamily="34" charset="0"/>
                <a:cs typeface="Times New Roman" panose="02020603050405020304" pitchFamily="18" charset="0"/>
              </a:rPr>
              <a:t> will give it into your hand. (8) And as soon as </a:t>
            </a:r>
            <a:r>
              <a:rPr lang="en-US" sz="2000" u="sng" dirty="0">
                <a:latin typeface="Times New Roman" panose="02020603050405020304" pitchFamily="18" charset="0"/>
                <a:ea typeface="Calibri" panose="020F0502020204030204" pitchFamily="34" charset="0"/>
                <a:cs typeface="Times New Roman" panose="02020603050405020304" pitchFamily="18" charset="0"/>
              </a:rPr>
              <a:t>you </a:t>
            </a:r>
            <a:r>
              <a:rPr lang="en-US" sz="2000" dirty="0">
                <a:latin typeface="Times New Roman" panose="02020603050405020304" pitchFamily="18" charset="0"/>
                <a:ea typeface="Calibri" panose="020F0502020204030204" pitchFamily="34" charset="0"/>
                <a:cs typeface="Times New Roman" panose="02020603050405020304" pitchFamily="18" charset="0"/>
              </a:rPr>
              <a:t>have taken the city,</a:t>
            </a:r>
            <a:r>
              <a:rPr lang="en-US" sz="2000" u="sng" dirty="0">
                <a:latin typeface="Times New Roman" panose="02020603050405020304" pitchFamily="18" charset="0"/>
                <a:ea typeface="Calibri" panose="020F0502020204030204" pitchFamily="34" charset="0"/>
                <a:cs typeface="Times New Roman" panose="02020603050405020304" pitchFamily="18" charset="0"/>
              </a:rPr>
              <a:t> you</a:t>
            </a:r>
            <a:r>
              <a:rPr lang="en-US" sz="2000" dirty="0">
                <a:latin typeface="Times New Roman" panose="02020603050405020304" pitchFamily="18" charset="0"/>
                <a:ea typeface="Calibri" panose="020F0502020204030204" pitchFamily="34" charset="0"/>
                <a:cs typeface="Times New Roman" panose="02020603050405020304" pitchFamily="18" charset="0"/>
              </a:rPr>
              <a:t> shall set the city on fire. </a:t>
            </a:r>
            <a:r>
              <a:rPr lang="en-US" sz="2000" u="sng" dirty="0">
                <a:latin typeface="Times New Roman" panose="02020603050405020304" pitchFamily="18" charset="0"/>
                <a:ea typeface="Calibri" panose="020F0502020204030204" pitchFamily="34" charset="0"/>
                <a:cs typeface="Times New Roman" panose="02020603050405020304" pitchFamily="18" charset="0"/>
              </a:rPr>
              <a:t>You </a:t>
            </a:r>
            <a:r>
              <a:rPr lang="en-US" sz="2000" dirty="0">
                <a:latin typeface="Times New Roman" panose="02020603050405020304" pitchFamily="18" charset="0"/>
                <a:ea typeface="Calibri" panose="020F0502020204030204" pitchFamily="34" charset="0"/>
                <a:cs typeface="Times New Roman" panose="02020603050405020304" pitchFamily="18" charset="0"/>
              </a:rPr>
              <a:t>shall do according to </a:t>
            </a:r>
            <a:r>
              <a:rPr lang="en-US" sz="2000" b="1" dirty="0">
                <a:latin typeface="Times New Roman" panose="02020603050405020304" pitchFamily="18" charset="0"/>
                <a:ea typeface="Calibri" panose="020F0502020204030204" pitchFamily="34" charset="0"/>
                <a:cs typeface="Times New Roman" panose="02020603050405020304" pitchFamily="18" charset="0"/>
              </a:rPr>
              <a:t>the word of the Lord</a:t>
            </a:r>
            <a:r>
              <a:rPr lang="en-US" sz="2000" dirty="0">
                <a:latin typeface="Times New Roman" panose="02020603050405020304" pitchFamily="18" charset="0"/>
                <a:ea typeface="Calibri" panose="020F0502020204030204" pitchFamily="34" charset="0"/>
                <a:cs typeface="Times New Roman" panose="02020603050405020304" pitchFamily="18" charset="0"/>
              </a:rPr>
              <a:t>. See,</a:t>
            </a:r>
            <a:r>
              <a:rPr lang="en-US" sz="2000" u="sng" dirty="0">
                <a:latin typeface="Times New Roman" panose="02020603050405020304" pitchFamily="18" charset="0"/>
                <a:ea typeface="Calibri" panose="020F0502020204030204" pitchFamily="34" charset="0"/>
                <a:cs typeface="Times New Roman" panose="02020603050405020304" pitchFamily="18" charset="0"/>
              </a:rPr>
              <a:t> I</a:t>
            </a:r>
            <a:r>
              <a:rPr lang="en-US" sz="2000" dirty="0">
                <a:latin typeface="Times New Roman" panose="02020603050405020304" pitchFamily="18" charset="0"/>
                <a:ea typeface="Calibri" panose="020F0502020204030204" pitchFamily="34" charset="0"/>
                <a:cs typeface="Times New Roman" panose="02020603050405020304" pitchFamily="18" charset="0"/>
              </a:rPr>
              <a:t> have commanded </a:t>
            </a:r>
            <a:r>
              <a:rPr lang="en-US" sz="2000" u="sng" dirty="0">
                <a:latin typeface="Times New Roman" panose="02020603050405020304" pitchFamily="18" charset="0"/>
                <a:ea typeface="Calibri" panose="020F0502020204030204" pitchFamily="34" charset="0"/>
                <a:cs typeface="Times New Roman" panose="02020603050405020304" pitchFamily="18" charset="0"/>
              </a:rPr>
              <a:t>you."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73128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2" y="119743"/>
            <a:ext cx="8654143" cy="6574971"/>
          </a:xfrm>
        </p:spPr>
        <p:txBody>
          <a:bodyPr>
            <a:normAutofit fontScale="90000"/>
          </a:bodyPr>
          <a:lstStyle/>
          <a:p>
            <a:pPr marL="0" marR="0" indent="457200">
              <a:spcBef>
                <a:spcPts val="0"/>
              </a:spcBef>
              <a:spcAft>
                <a:spcPts val="0"/>
              </a:spcAft>
            </a:pPr>
            <a:r>
              <a:rPr lang="en-US" sz="2400" dirty="0" smtClean="0"/>
              <a:t>	</a:t>
            </a:r>
            <a:br>
              <a:rPr lang="en-US" sz="2400" dirty="0" smtClean="0"/>
            </a:br>
            <a:r>
              <a:rPr lang="en-US" sz="2200" dirty="0"/>
              <a:t/>
            </a:r>
            <a:br>
              <a:rPr lang="en-US" sz="2200" dirty="0"/>
            </a:br>
            <a:r>
              <a:rPr lang="en-US" sz="2200" dirty="0" smtClean="0"/>
              <a:t>	</a:t>
            </a:r>
            <a:br>
              <a:rPr lang="en-US" sz="2200" dirty="0" smtClean="0"/>
            </a:br>
            <a:r>
              <a:rPr lang="en-US" sz="2200" dirty="0"/>
              <a:t>	</a:t>
            </a:r>
            <a:r>
              <a:rPr lang="en-US" sz="2200" dirty="0" smtClean="0"/>
              <a:t> </a:t>
            </a:r>
            <a:r>
              <a:rPr lang="en-US" sz="2400" dirty="0">
                <a:latin typeface="Times New Roman" panose="02020603050405020304" pitchFamily="18" charset="0"/>
                <a:ea typeface="Calibri" panose="020F0502020204030204" pitchFamily="34" charset="0"/>
                <a:cs typeface="Times New Roman" panose="02020603050405020304" pitchFamily="18" charset="0"/>
              </a:rPr>
              <a:t>(9) So </a:t>
            </a:r>
            <a:r>
              <a:rPr lang="en-US" sz="2400" u="sng" dirty="0">
                <a:latin typeface="Times New Roman" panose="02020603050405020304" pitchFamily="18" charset="0"/>
                <a:ea typeface="Calibri" panose="020F0502020204030204" pitchFamily="34" charset="0"/>
                <a:cs typeface="Times New Roman" panose="02020603050405020304" pitchFamily="18" charset="0"/>
              </a:rPr>
              <a:t>Joshua sent them</a:t>
            </a:r>
            <a:r>
              <a:rPr lang="en-US" sz="2400" dirty="0">
                <a:latin typeface="Times New Roman" panose="02020603050405020304" pitchFamily="18" charset="0"/>
                <a:ea typeface="Calibri" panose="020F0502020204030204" pitchFamily="34" charset="0"/>
                <a:cs typeface="Times New Roman" panose="02020603050405020304" pitchFamily="18" charset="0"/>
              </a:rPr>
              <a:t> out. And</a:t>
            </a:r>
            <a:r>
              <a:rPr lang="en-US" sz="2400" u="sng" dirty="0">
                <a:latin typeface="Times New Roman" panose="02020603050405020304" pitchFamily="18" charset="0"/>
                <a:ea typeface="Calibri" panose="020F0502020204030204" pitchFamily="34" charset="0"/>
                <a:cs typeface="Times New Roman" panose="02020603050405020304" pitchFamily="18" charset="0"/>
              </a:rPr>
              <a:t> they</a:t>
            </a:r>
            <a:r>
              <a:rPr lang="en-US" sz="2400" dirty="0">
                <a:latin typeface="Times New Roman" panose="02020603050405020304" pitchFamily="18" charset="0"/>
                <a:ea typeface="Calibri" panose="020F0502020204030204" pitchFamily="34" charset="0"/>
                <a:cs typeface="Times New Roman" panose="02020603050405020304" pitchFamily="18" charset="0"/>
              </a:rPr>
              <a:t> went to the place of ambush and lay between Bethel and Ai, to the west of Ai, but</a:t>
            </a:r>
            <a:r>
              <a:rPr lang="en-US" sz="2400" u="sng" dirty="0">
                <a:latin typeface="Times New Roman" panose="02020603050405020304" pitchFamily="18" charset="0"/>
                <a:ea typeface="Calibri" panose="020F0502020204030204" pitchFamily="34" charset="0"/>
                <a:cs typeface="Times New Roman" panose="02020603050405020304" pitchFamily="18" charset="0"/>
              </a:rPr>
              <a:t> Joshua</a:t>
            </a:r>
            <a:r>
              <a:rPr lang="en-US" sz="2400" dirty="0">
                <a:latin typeface="Times New Roman" panose="02020603050405020304" pitchFamily="18" charset="0"/>
                <a:ea typeface="Calibri" panose="020F0502020204030204" pitchFamily="34" charset="0"/>
                <a:cs typeface="Times New Roman" panose="02020603050405020304" pitchFamily="18" charset="0"/>
              </a:rPr>
              <a:t> spent that night among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the people.</a:t>
            </a:r>
            <a:r>
              <a:rPr lang="en-US" sz="2400" dirty="0">
                <a:latin typeface="Times New Roman" panose="02020603050405020304" pitchFamily="18" charset="0"/>
                <a:ea typeface="Calibri" panose="020F0502020204030204" pitchFamily="34" charset="0"/>
                <a:cs typeface="Times New Roman" panose="02020603050405020304" pitchFamily="18" charset="0"/>
              </a:rPr>
              <a:t> (10) </a:t>
            </a:r>
            <a:r>
              <a:rPr lang="en-US" sz="2400" u="sng" dirty="0">
                <a:latin typeface="Times New Roman" panose="02020603050405020304" pitchFamily="18" charset="0"/>
                <a:ea typeface="Calibri" panose="020F0502020204030204" pitchFamily="34" charset="0"/>
                <a:cs typeface="Times New Roman" panose="02020603050405020304" pitchFamily="18" charset="0"/>
              </a:rPr>
              <a:t>Joshua </a:t>
            </a:r>
            <a:r>
              <a:rPr lang="en-US" sz="2400" dirty="0">
                <a:latin typeface="Times New Roman" panose="02020603050405020304" pitchFamily="18" charset="0"/>
                <a:ea typeface="Calibri" panose="020F0502020204030204" pitchFamily="34" charset="0"/>
                <a:cs typeface="Times New Roman" panose="02020603050405020304" pitchFamily="18" charset="0"/>
              </a:rPr>
              <a:t>arose early in the morning and mustered</a:t>
            </a:r>
            <a:r>
              <a:rPr lang="en-US" sz="2400" u="sng" dirty="0">
                <a:latin typeface="Times New Roman" panose="02020603050405020304" pitchFamily="18" charset="0"/>
                <a:ea typeface="Calibri" panose="020F0502020204030204" pitchFamily="34" charset="0"/>
                <a:cs typeface="Times New Roman" panose="02020603050405020304" pitchFamily="18" charset="0"/>
              </a:rPr>
              <a:t> the people </a:t>
            </a:r>
            <a:r>
              <a:rPr lang="en-US" sz="2400" dirty="0">
                <a:latin typeface="Times New Roman" panose="02020603050405020304" pitchFamily="18" charset="0"/>
                <a:ea typeface="Calibri" panose="020F0502020204030204" pitchFamily="34" charset="0"/>
                <a:cs typeface="Times New Roman" panose="02020603050405020304" pitchFamily="18" charset="0"/>
              </a:rPr>
              <a:t>and went up</a:t>
            </a:r>
            <a:r>
              <a:rPr lang="en-US" sz="2400" u="sng" dirty="0">
                <a:latin typeface="Times New Roman" panose="02020603050405020304" pitchFamily="18" charset="0"/>
                <a:ea typeface="Calibri" panose="020F0502020204030204" pitchFamily="34" charset="0"/>
                <a:cs typeface="Times New Roman" panose="02020603050405020304" pitchFamily="18" charset="0"/>
              </a:rPr>
              <a:t>, he and the elders of Israel, before the people to Ai. </a:t>
            </a:r>
            <a:r>
              <a:rPr lang="en-US" sz="2400" dirty="0">
                <a:latin typeface="Times New Roman" panose="02020603050405020304" pitchFamily="18" charset="0"/>
                <a:ea typeface="Calibri" panose="020F0502020204030204" pitchFamily="34" charset="0"/>
                <a:cs typeface="Times New Roman" panose="02020603050405020304" pitchFamily="18" charset="0"/>
              </a:rPr>
              <a:t>(11) And </a:t>
            </a:r>
            <a:r>
              <a:rPr lang="en-US" sz="2400" u="sng" dirty="0">
                <a:latin typeface="Times New Roman" panose="02020603050405020304" pitchFamily="18" charset="0"/>
                <a:ea typeface="Calibri" panose="020F0502020204030204" pitchFamily="34" charset="0"/>
                <a:cs typeface="Times New Roman" panose="02020603050405020304" pitchFamily="18" charset="0"/>
              </a:rPr>
              <a:t>all the fighting men</a:t>
            </a:r>
            <a:r>
              <a:rPr lang="en-US" sz="2400" dirty="0">
                <a:latin typeface="Times New Roman" panose="02020603050405020304" pitchFamily="18" charset="0"/>
                <a:ea typeface="Calibri" panose="020F0502020204030204" pitchFamily="34" charset="0"/>
                <a:cs typeface="Times New Roman" panose="02020603050405020304" pitchFamily="18" charset="0"/>
              </a:rPr>
              <a:t> who were with </a:t>
            </a:r>
            <a:r>
              <a:rPr lang="en-US" sz="2400" u="sng" dirty="0">
                <a:latin typeface="Times New Roman" panose="02020603050405020304" pitchFamily="18" charset="0"/>
                <a:ea typeface="Calibri" panose="020F0502020204030204" pitchFamily="34" charset="0"/>
                <a:cs typeface="Times New Roman" panose="02020603050405020304" pitchFamily="18" charset="0"/>
              </a:rPr>
              <a:t>him</a:t>
            </a:r>
            <a:r>
              <a:rPr lang="en-US" sz="2400" dirty="0">
                <a:latin typeface="Times New Roman" panose="02020603050405020304" pitchFamily="18" charset="0"/>
                <a:ea typeface="Calibri" panose="020F0502020204030204" pitchFamily="34" charset="0"/>
                <a:cs typeface="Times New Roman" panose="02020603050405020304" pitchFamily="18" charset="0"/>
              </a:rPr>
              <a:t> went up and drew near before the city and encamped on the north side of Ai, with a ravine between them and Ai. (12</a:t>
            </a:r>
            <a:r>
              <a:rPr lang="en-US" sz="2400" u="sng" dirty="0">
                <a:latin typeface="Times New Roman" panose="02020603050405020304" pitchFamily="18" charset="0"/>
                <a:ea typeface="Calibri" panose="020F0502020204030204" pitchFamily="34" charset="0"/>
                <a:cs typeface="Times New Roman" panose="02020603050405020304" pitchFamily="18" charset="0"/>
              </a:rPr>
              <a:t>) He took about 5,000 men</a:t>
            </a:r>
            <a:r>
              <a:rPr lang="en-US" sz="2400" dirty="0">
                <a:latin typeface="Times New Roman" panose="02020603050405020304" pitchFamily="18" charset="0"/>
                <a:ea typeface="Calibri" panose="020F0502020204030204" pitchFamily="34" charset="0"/>
                <a:cs typeface="Times New Roman" panose="02020603050405020304" pitchFamily="18" charset="0"/>
              </a:rPr>
              <a:t> and set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them </a:t>
            </a:r>
            <a:r>
              <a:rPr lang="en-US" sz="2400" dirty="0">
                <a:latin typeface="Times New Roman" panose="02020603050405020304" pitchFamily="18" charset="0"/>
                <a:ea typeface="Calibri" panose="020F0502020204030204" pitchFamily="34" charset="0"/>
                <a:cs typeface="Times New Roman" panose="02020603050405020304" pitchFamily="18" charset="0"/>
              </a:rPr>
              <a:t>in ambush between Bethel and Ai, to the west of the city. (13) So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they stationed the forces,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the main encampment</a:t>
            </a:r>
            <a:r>
              <a:rPr lang="en-US" sz="2400" dirty="0">
                <a:latin typeface="Times New Roman" panose="02020603050405020304" pitchFamily="18" charset="0"/>
                <a:ea typeface="Calibri" panose="020F0502020204030204" pitchFamily="34" charset="0"/>
                <a:cs typeface="Times New Roman" panose="02020603050405020304" pitchFamily="18" charset="0"/>
              </a:rPr>
              <a:t> that was north of the city and its rear guard west of the city. But</a:t>
            </a:r>
            <a:r>
              <a:rPr lang="en-US" sz="2400" u="sng" dirty="0">
                <a:latin typeface="Times New Roman" panose="02020603050405020304" pitchFamily="18" charset="0"/>
                <a:ea typeface="Calibri" panose="020F0502020204030204" pitchFamily="34" charset="0"/>
                <a:cs typeface="Times New Roman" panose="02020603050405020304" pitchFamily="18" charset="0"/>
              </a:rPr>
              <a:t> Joshua </a:t>
            </a:r>
            <a:r>
              <a:rPr lang="en-US" sz="2400" dirty="0">
                <a:latin typeface="Times New Roman" panose="02020603050405020304" pitchFamily="18" charset="0"/>
                <a:ea typeface="Calibri" panose="020F0502020204030204" pitchFamily="34" charset="0"/>
                <a:cs typeface="Times New Roman" panose="02020603050405020304" pitchFamily="18" charset="0"/>
              </a:rPr>
              <a:t>spent that night in the valley.</a:t>
            </a:r>
            <a:r>
              <a:rPr lang="en-US" sz="2800" dirty="0">
                <a:latin typeface="Calibri" panose="020F0502020204030204" pitchFamily="34" charset="0"/>
                <a:ea typeface="Calibri" panose="020F0502020204030204" pitchFamily="34" charset="0"/>
                <a:cs typeface="Times New Roman" panose="02020603050405020304" pitchFamily="18" charset="0"/>
              </a:rPr>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 (14) And as soon as</a:t>
            </a:r>
            <a:r>
              <a:rPr lang="en-US" sz="2400" u="sng" dirty="0">
                <a:latin typeface="Times New Roman" panose="02020603050405020304" pitchFamily="18" charset="0"/>
                <a:ea typeface="Calibri" panose="020F0502020204030204" pitchFamily="34" charset="0"/>
                <a:cs typeface="Times New Roman" panose="02020603050405020304" pitchFamily="18" charset="0"/>
              </a:rPr>
              <a:t> the king of Ai </a:t>
            </a:r>
            <a:r>
              <a:rPr lang="en-US" sz="2400" dirty="0">
                <a:latin typeface="Times New Roman" panose="02020603050405020304" pitchFamily="18" charset="0"/>
                <a:ea typeface="Calibri" panose="020F0502020204030204" pitchFamily="34" charset="0"/>
                <a:cs typeface="Times New Roman" panose="02020603050405020304" pitchFamily="18" charset="0"/>
              </a:rPr>
              <a:t>saw this,</a:t>
            </a:r>
            <a:r>
              <a:rPr lang="en-US" sz="2400" u="sng" dirty="0">
                <a:latin typeface="Times New Roman" panose="02020603050405020304" pitchFamily="18" charset="0"/>
                <a:ea typeface="Calibri" panose="020F0502020204030204" pitchFamily="34" charset="0"/>
                <a:cs typeface="Times New Roman" panose="02020603050405020304" pitchFamily="18" charset="0"/>
              </a:rPr>
              <a:t> he and all his people, the men of the city,</a:t>
            </a:r>
            <a:r>
              <a:rPr lang="en-US" sz="2400" dirty="0">
                <a:latin typeface="Times New Roman" panose="02020603050405020304" pitchFamily="18" charset="0"/>
                <a:ea typeface="Calibri" panose="020F0502020204030204" pitchFamily="34" charset="0"/>
                <a:cs typeface="Times New Roman" panose="02020603050405020304" pitchFamily="18" charset="0"/>
              </a:rPr>
              <a:t> hurried and went out early to the appointed place toward the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Arabah</a:t>
            </a:r>
            <a:r>
              <a:rPr lang="en-US" sz="2400" dirty="0">
                <a:latin typeface="Times New Roman" panose="02020603050405020304" pitchFamily="18" charset="0"/>
                <a:ea typeface="Calibri" panose="020F0502020204030204" pitchFamily="34" charset="0"/>
                <a:cs typeface="Times New Roman" panose="02020603050405020304" pitchFamily="18" charset="0"/>
              </a:rPr>
              <a:t> to meet</a:t>
            </a:r>
            <a:r>
              <a:rPr lang="en-US" sz="2400" u="sng" dirty="0">
                <a:latin typeface="Times New Roman" panose="02020603050405020304" pitchFamily="18" charset="0"/>
                <a:ea typeface="Calibri" panose="020F0502020204030204" pitchFamily="34" charset="0"/>
                <a:cs typeface="Times New Roman" panose="02020603050405020304" pitchFamily="18" charset="0"/>
              </a:rPr>
              <a:t> Israel</a:t>
            </a:r>
            <a:r>
              <a:rPr lang="en-US" sz="2400" dirty="0">
                <a:latin typeface="Times New Roman" panose="02020603050405020304" pitchFamily="18" charset="0"/>
                <a:ea typeface="Calibri" panose="020F0502020204030204" pitchFamily="34" charset="0"/>
                <a:cs typeface="Times New Roman" panose="02020603050405020304" pitchFamily="18" charset="0"/>
              </a:rPr>
              <a:t> in battle. But </a:t>
            </a:r>
            <a:r>
              <a:rPr lang="en-US" sz="2400" u="sng" dirty="0">
                <a:latin typeface="Times New Roman" panose="02020603050405020304" pitchFamily="18" charset="0"/>
                <a:ea typeface="Calibri" panose="020F0502020204030204" pitchFamily="34" charset="0"/>
                <a:cs typeface="Times New Roman" panose="02020603050405020304" pitchFamily="18" charset="0"/>
              </a:rPr>
              <a:t>he </a:t>
            </a:r>
            <a:r>
              <a:rPr lang="en-US" sz="2400" dirty="0">
                <a:latin typeface="Times New Roman" panose="02020603050405020304" pitchFamily="18" charset="0"/>
                <a:ea typeface="Calibri" panose="020F0502020204030204" pitchFamily="34" charset="0"/>
                <a:cs typeface="Times New Roman" panose="02020603050405020304" pitchFamily="18" charset="0"/>
              </a:rPr>
              <a:t>did not know that there was an ambush against</a:t>
            </a:r>
            <a:r>
              <a:rPr lang="en-US" sz="2400" u="sng" dirty="0">
                <a:latin typeface="Times New Roman" panose="02020603050405020304" pitchFamily="18" charset="0"/>
                <a:ea typeface="Calibri" panose="020F0502020204030204" pitchFamily="34" charset="0"/>
                <a:cs typeface="Times New Roman" panose="02020603050405020304" pitchFamily="18" charset="0"/>
              </a:rPr>
              <a:t> him</a:t>
            </a:r>
            <a:r>
              <a:rPr lang="en-US" sz="2400" dirty="0">
                <a:latin typeface="Times New Roman" panose="02020603050405020304" pitchFamily="18" charset="0"/>
                <a:ea typeface="Calibri" panose="020F0502020204030204" pitchFamily="34" charset="0"/>
                <a:cs typeface="Times New Roman" panose="02020603050405020304" pitchFamily="18" charset="0"/>
              </a:rPr>
              <a:t> behind the city. (15) And</a:t>
            </a:r>
            <a:r>
              <a:rPr lang="en-US" sz="2400" u="sng" dirty="0">
                <a:latin typeface="Times New Roman" panose="02020603050405020304" pitchFamily="18" charset="0"/>
                <a:ea typeface="Calibri" panose="020F0502020204030204" pitchFamily="34" charset="0"/>
                <a:cs typeface="Times New Roman" panose="02020603050405020304" pitchFamily="18" charset="0"/>
              </a:rPr>
              <a:t> Joshua and all Israel </a:t>
            </a:r>
            <a:r>
              <a:rPr lang="en-US" sz="2400" dirty="0">
                <a:latin typeface="Times New Roman" panose="02020603050405020304" pitchFamily="18" charset="0"/>
                <a:ea typeface="Calibri" panose="020F0502020204030204" pitchFamily="34" charset="0"/>
                <a:cs typeface="Times New Roman" panose="02020603050405020304" pitchFamily="18" charset="0"/>
              </a:rPr>
              <a:t>pretended to be beaten before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them</a:t>
            </a:r>
            <a:r>
              <a:rPr lang="en-US" sz="2400" dirty="0">
                <a:latin typeface="Times New Roman" panose="02020603050405020304" pitchFamily="18" charset="0"/>
                <a:ea typeface="Calibri" panose="020F0502020204030204" pitchFamily="34" charset="0"/>
                <a:cs typeface="Times New Roman" panose="02020603050405020304" pitchFamily="18" charset="0"/>
              </a:rPr>
              <a:t> and fled in the direction of the wilderness. (16) So </a:t>
            </a:r>
            <a:r>
              <a:rPr lang="en-US" sz="2400" u="sng" dirty="0">
                <a:latin typeface="Times New Roman" panose="02020603050405020304" pitchFamily="18" charset="0"/>
                <a:ea typeface="Calibri" panose="020F0502020204030204" pitchFamily="34" charset="0"/>
                <a:cs typeface="Times New Roman" panose="02020603050405020304" pitchFamily="18" charset="0"/>
              </a:rPr>
              <a:t>all the people who were in the city were called together to pursue them</a:t>
            </a:r>
            <a:r>
              <a:rPr lang="en-US" sz="2400" dirty="0">
                <a:latin typeface="Times New Roman" panose="02020603050405020304" pitchFamily="18" charset="0"/>
                <a:ea typeface="Calibri" panose="020F0502020204030204" pitchFamily="34" charset="0"/>
                <a:cs typeface="Times New Roman" panose="02020603050405020304" pitchFamily="18" charset="0"/>
              </a:rPr>
              <a:t>, and as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they pursued Joshua they</a:t>
            </a:r>
            <a:r>
              <a:rPr lang="en-US" sz="2400" dirty="0">
                <a:latin typeface="Times New Roman" panose="02020603050405020304" pitchFamily="18" charset="0"/>
                <a:ea typeface="Calibri" panose="020F0502020204030204" pitchFamily="34" charset="0"/>
                <a:cs typeface="Times New Roman" panose="02020603050405020304" pitchFamily="18" charset="0"/>
              </a:rPr>
              <a:t> were drawn away from the city. (17) Not </a:t>
            </a:r>
            <a:r>
              <a:rPr lang="en-US" sz="2400" u="sng" dirty="0">
                <a:latin typeface="Times New Roman" panose="02020603050405020304" pitchFamily="18" charset="0"/>
                <a:ea typeface="Calibri" panose="020F0502020204030204" pitchFamily="34" charset="0"/>
                <a:cs typeface="Times New Roman" panose="02020603050405020304" pitchFamily="18" charset="0"/>
              </a:rPr>
              <a:t>a man was left in Ai or Bethel </a:t>
            </a:r>
            <a:r>
              <a:rPr lang="en-US" sz="2400" dirty="0">
                <a:latin typeface="Times New Roman" panose="02020603050405020304" pitchFamily="18" charset="0"/>
                <a:ea typeface="Calibri" panose="020F0502020204030204" pitchFamily="34" charset="0"/>
                <a:cs typeface="Times New Roman" panose="02020603050405020304" pitchFamily="18" charset="0"/>
              </a:rPr>
              <a:t>who did not go out after </a:t>
            </a:r>
            <a:r>
              <a:rPr lang="en-US" sz="2400" u="sng" dirty="0">
                <a:latin typeface="Times New Roman" panose="02020603050405020304" pitchFamily="18" charset="0"/>
                <a:ea typeface="Calibri" panose="020F0502020204030204" pitchFamily="34" charset="0"/>
                <a:cs typeface="Times New Roman" panose="02020603050405020304" pitchFamily="18" charset="0"/>
              </a:rPr>
              <a:t>Israel.</a:t>
            </a:r>
            <a:r>
              <a:rPr lang="en-US" sz="2400" dirty="0">
                <a:latin typeface="Times New Roman" panose="02020603050405020304" pitchFamily="18" charset="0"/>
                <a:ea typeface="Calibri" panose="020F0502020204030204" pitchFamily="34" charset="0"/>
                <a:cs typeface="Times New Roman" panose="02020603050405020304" pitchFamily="18" charset="0"/>
              </a:rPr>
              <a:t> They left the city open and pursued </a:t>
            </a:r>
            <a:r>
              <a:rPr lang="en-US" sz="2400" u="sng" dirty="0">
                <a:latin typeface="Times New Roman" panose="02020603050405020304" pitchFamily="18" charset="0"/>
                <a:ea typeface="Calibri" panose="020F0502020204030204" pitchFamily="34" charset="0"/>
                <a:cs typeface="Times New Roman" panose="02020603050405020304" pitchFamily="18" charset="0"/>
              </a:rPr>
              <a:t>Israel.</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000" dirty="0"/>
              <a:t/>
            </a:r>
            <a:br>
              <a:rPr lang="en-US" sz="2000" dirty="0"/>
            </a:br>
            <a:r>
              <a:rPr lang="en-US" sz="2000" dirty="0"/>
              <a:t/>
            </a:r>
            <a:br>
              <a:rPr lang="en-US" sz="2000" dirty="0"/>
            </a:br>
            <a:r>
              <a:rPr lang="en-US" sz="1800" dirty="0"/>
              <a:t/>
            </a:r>
            <a:br>
              <a:rPr lang="en-US" sz="1800" dirty="0"/>
            </a:br>
            <a:r>
              <a:rPr lang="en-US" sz="2200" dirty="0">
                <a:solidFill>
                  <a:prstClr val="black"/>
                </a:solidFill>
                <a:latin typeface="Calibri" panose="020F0502020204030204"/>
                <a:ea typeface="Calibri"/>
                <a:cs typeface="Times New Roman"/>
              </a:rPr>
              <a:t/>
            </a:r>
            <a:br>
              <a:rPr lang="en-US" sz="2200" dirty="0">
                <a:solidFill>
                  <a:prstClr val="black"/>
                </a:solidFill>
                <a:latin typeface="Calibri" panose="020F0502020204030204"/>
                <a:ea typeface="Calibri"/>
                <a:cs typeface="Times New Roman"/>
              </a:rPr>
            </a:br>
            <a:r>
              <a:rPr lang="en-US" sz="2400" dirty="0">
                <a:solidFill>
                  <a:prstClr val="black"/>
                </a:solidFill>
                <a:latin typeface="Calibri" panose="020F0502020204030204"/>
                <a:ea typeface="Calibri"/>
                <a:cs typeface="Times New Roman"/>
              </a:rPr>
              <a:t> </a:t>
            </a:r>
            <a:endParaRPr lang="en-US" sz="2000" dirty="0"/>
          </a:p>
        </p:txBody>
      </p:sp>
    </p:spTree>
    <p:extLst>
      <p:ext uri="{BB962C8B-B14F-4D97-AF65-F5344CB8AC3E}">
        <p14:creationId xmlns:p14="http://schemas.microsoft.com/office/powerpoint/2010/main" val="40569956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71" y="163286"/>
            <a:ext cx="8686800" cy="6477000"/>
          </a:xfrm>
        </p:spPr>
        <p:txBody>
          <a:bodyPr>
            <a:normAutofit fontScale="90000"/>
          </a:bodyPr>
          <a:lstStyle/>
          <a:p>
            <a:pPr marL="0" marR="0" indent="457200">
              <a:spcBef>
                <a:spcPts val="0"/>
              </a:spcBef>
              <a:spcAft>
                <a:spcPts val="0"/>
              </a:spcAft>
            </a:pPr>
            <a:r>
              <a:rPr lang="en-US" sz="2000" dirty="0" smtClean="0"/>
              <a:t>	</a:t>
            </a:r>
            <a:r>
              <a:rPr lang="en-US" sz="2400" dirty="0">
                <a:latin typeface="Times New Roman" panose="02020603050405020304" pitchFamily="18" charset="0"/>
                <a:ea typeface="Calibri" panose="020F0502020204030204" pitchFamily="34" charset="0"/>
                <a:cs typeface="Times New Roman" panose="02020603050405020304" pitchFamily="18" charset="0"/>
              </a:rPr>
              <a:t>(18) Then </a:t>
            </a:r>
            <a:r>
              <a:rPr lang="en-US" sz="2400" b="1" dirty="0">
                <a:latin typeface="Times New Roman" panose="02020603050405020304" pitchFamily="18" charset="0"/>
                <a:ea typeface="Calibri" panose="020F0502020204030204" pitchFamily="34" charset="0"/>
                <a:cs typeface="Times New Roman" panose="02020603050405020304" pitchFamily="18" charset="0"/>
              </a:rPr>
              <a:t>the Lord </a:t>
            </a:r>
            <a:r>
              <a:rPr lang="en-US" sz="2400" dirty="0">
                <a:latin typeface="Times New Roman" panose="02020603050405020304" pitchFamily="18" charset="0"/>
                <a:ea typeface="Calibri" panose="020F0502020204030204" pitchFamily="34" charset="0"/>
                <a:cs typeface="Times New Roman" panose="02020603050405020304" pitchFamily="18" charset="0"/>
              </a:rPr>
              <a:t>said to </a:t>
            </a:r>
            <a:r>
              <a:rPr lang="en-US" sz="2400" u="sng" dirty="0">
                <a:latin typeface="Times New Roman" panose="02020603050405020304" pitchFamily="18" charset="0"/>
                <a:ea typeface="Calibri" panose="020F0502020204030204" pitchFamily="34" charset="0"/>
                <a:cs typeface="Times New Roman" panose="02020603050405020304" pitchFamily="18" charset="0"/>
              </a:rPr>
              <a:t>Joshua,</a:t>
            </a:r>
            <a:r>
              <a:rPr lang="en-US" sz="2400" dirty="0">
                <a:latin typeface="Times New Roman" panose="02020603050405020304" pitchFamily="18" charset="0"/>
                <a:ea typeface="Calibri" panose="020F0502020204030204" pitchFamily="34" charset="0"/>
                <a:cs typeface="Times New Roman" panose="02020603050405020304" pitchFamily="18" charset="0"/>
              </a:rPr>
              <a:t> "Stretch out the javelin that is in your hand toward Ai, for</a:t>
            </a:r>
            <a:r>
              <a:rPr lang="en-US" sz="2400" u="sng" dirty="0">
                <a:latin typeface="Times New Roman" panose="02020603050405020304" pitchFamily="18" charset="0"/>
                <a:ea typeface="Calibri" panose="020F0502020204030204" pitchFamily="34" charset="0"/>
                <a:cs typeface="Times New Roman" panose="02020603050405020304" pitchFamily="18" charset="0"/>
              </a:rPr>
              <a:t> I</a:t>
            </a:r>
            <a:r>
              <a:rPr lang="en-US" sz="2400" dirty="0">
                <a:latin typeface="Times New Roman" panose="02020603050405020304" pitchFamily="18" charset="0"/>
                <a:ea typeface="Calibri" panose="020F0502020204030204" pitchFamily="34" charset="0"/>
                <a:cs typeface="Times New Roman" panose="02020603050405020304" pitchFamily="18" charset="0"/>
              </a:rPr>
              <a:t> will give it into your hand." And</a:t>
            </a:r>
            <a:r>
              <a:rPr lang="en-US" sz="2400" u="sng" dirty="0">
                <a:latin typeface="Times New Roman" panose="02020603050405020304" pitchFamily="18" charset="0"/>
                <a:ea typeface="Calibri" panose="020F0502020204030204" pitchFamily="34" charset="0"/>
                <a:cs typeface="Times New Roman" panose="02020603050405020304" pitchFamily="18" charset="0"/>
              </a:rPr>
              <a:t> Joshua</a:t>
            </a:r>
            <a:r>
              <a:rPr lang="en-US" sz="2400" dirty="0">
                <a:latin typeface="Times New Roman" panose="02020603050405020304" pitchFamily="18" charset="0"/>
                <a:ea typeface="Calibri" panose="020F0502020204030204" pitchFamily="34" charset="0"/>
                <a:cs typeface="Times New Roman" panose="02020603050405020304" pitchFamily="18" charset="0"/>
              </a:rPr>
              <a:t> stretched out the javelin that was in his hand toward the city. (19) And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the men in the ambush</a:t>
            </a:r>
            <a:r>
              <a:rPr lang="en-US" sz="2400" dirty="0">
                <a:latin typeface="Times New Roman" panose="02020603050405020304" pitchFamily="18" charset="0"/>
                <a:ea typeface="Calibri" panose="020F0502020204030204" pitchFamily="34" charset="0"/>
                <a:cs typeface="Times New Roman" panose="02020603050405020304" pitchFamily="18" charset="0"/>
              </a:rPr>
              <a:t> rose quickly out of their place, and as soon </a:t>
            </a:r>
            <a:r>
              <a:rPr lang="en-US" sz="2400" u="sng" dirty="0">
                <a:latin typeface="Times New Roman" panose="02020603050405020304" pitchFamily="18" charset="0"/>
                <a:ea typeface="Calibri" panose="020F0502020204030204" pitchFamily="34" charset="0"/>
                <a:cs typeface="Times New Roman" panose="02020603050405020304" pitchFamily="18" charset="0"/>
              </a:rPr>
              <a:t>as he</a:t>
            </a:r>
            <a:r>
              <a:rPr lang="en-US" sz="2400" dirty="0">
                <a:latin typeface="Times New Roman" panose="02020603050405020304" pitchFamily="18" charset="0"/>
                <a:ea typeface="Calibri" panose="020F0502020204030204" pitchFamily="34" charset="0"/>
                <a:cs typeface="Times New Roman" panose="02020603050405020304" pitchFamily="18" charset="0"/>
              </a:rPr>
              <a:t> had stretched out his hand,</a:t>
            </a:r>
            <a:r>
              <a:rPr lang="en-US" sz="2400" u="sng" dirty="0">
                <a:latin typeface="Times New Roman" panose="02020603050405020304" pitchFamily="18" charset="0"/>
                <a:ea typeface="Calibri" panose="020F0502020204030204" pitchFamily="34" charset="0"/>
                <a:cs typeface="Times New Roman" panose="02020603050405020304" pitchFamily="18" charset="0"/>
              </a:rPr>
              <a:t> they</a:t>
            </a:r>
            <a:r>
              <a:rPr lang="en-US" sz="2400" dirty="0">
                <a:latin typeface="Times New Roman" panose="02020603050405020304" pitchFamily="18" charset="0"/>
                <a:ea typeface="Calibri" panose="020F0502020204030204" pitchFamily="34" charset="0"/>
                <a:cs typeface="Times New Roman" panose="02020603050405020304" pitchFamily="18" charset="0"/>
              </a:rPr>
              <a:t> ran and entered the city and captured it. And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they </a:t>
            </a:r>
            <a:r>
              <a:rPr lang="en-US" sz="2400" dirty="0">
                <a:latin typeface="Times New Roman" panose="02020603050405020304" pitchFamily="18" charset="0"/>
                <a:ea typeface="Calibri" panose="020F0502020204030204" pitchFamily="34" charset="0"/>
                <a:cs typeface="Times New Roman" panose="02020603050405020304" pitchFamily="18" charset="0"/>
              </a:rPr>
              <a:t>hurried to set the city on fire. (20) So when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the men of Ai</a:t>
            </a:r>
            <a:r>
              <a:rPr lang="en-US" sz="2400" dirty="0">
                <a:latin typeface="Times New Roman" panose="02020603050405020304" pitchFamily="18" charset="0"/>
                <a:ea typeface="Calibri" panose="020F0502020204030204" pitchFamily="34" charset="0"/>
                <a:cs typeface="Times New Roman" panose="02020603050405020304" pitchFamily="18" charset="0"/>
              </a:rPr>
              <a:t> looked back, behold, the smoke of the city went up to </a:t>
            </a:r>
            <a:r>
              <a:rPr lang="en-US" sz="2400" b="1" dirty="0">
                <a:latin typeface="Times New Roman" panose="02020603050405020304" pitchFamily="18" charset="0"/>
                <a:ea typeface="Calibri" panose="020F0502020204030204" pitchFamily="34" charset="0"/>
                <a:cs typeface="Times New Roman" panose="02020603050405020304" pitchFamily="18" charset="0"/>
              </a:rPr>
              <a:t>heaven,</a:t>
            </a:r>
            <a:r>
              <a:rPr lang="en-US" sz="2400" dirty="0">
                <a:latin typeface="Times New Roman" panose="02020603050405020304" pitchFamily="18" charset="0"/>
                <a:ea typeface="Calibri" panose="020F0502020204030204" pitchFamily="34" charset="0"/>
                <a:cs typeface="Times New Roman" panose="02020603050405020304" pitchFamily="18" charset="0"/>
              </a:rPr>
              <a:t> and they had no power to flee this way or that, for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the people</a:t>
            </a:r>
            <a:r>
              <a:rPr lang="en-US" sz="2400" dirty="0">
                <a:latin typeface="Times New Roman" panose="02020603050405020304" pitchFamily="18" charset="0"/>
                <a:ea typeface="Calibri" panose="020F0502020204030204" pitchFamily="34" charset="0"/>
                <a:cs typeface="Times New Roman" panose="02020603050405020304" pitchFamily="18" charset="0"/>
              </a:rPr>
              <a:t> who fled to the wilderness turned back against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the pursuers</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Calibri" panose="020F0502020204030204" pitchFamily="34" charset="0"/>
                <a:ea typeface="Calibri" panose="020F0502020204030204" pitchFamily="34" charset="0"/>
                <a:cs typeface="Times New Roman" panose="02020603050405020304" pitchFamily="18" charset="0"/>
              </a:rPr>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 (21) And when </a:t>
            </a:r>
            <a:r>
              <a:rPr lang="en-US" sz="2400" u="sng" dirty="0">
                <a:latin typeface="Times New Roman" panose="02020603050405020304" pitchFamily="18" charset="0"/>
                <a:ea typeface="Calibri" panose="020F0502020204030204" pitchFamily="34" charset="0"/>
                <a:cs typeface="Times New Roman" panose="02020603050405020304" pitchFamily="18" charset="0"/>
              </a:rPr>
              <a:t>Joshua and all Israel</a:t>
            </a:r>
            <a:r>
              <a:rPr lang="en-US" sz="2400" dirty="0">
                <a:latin typeface="Times New Roman" panose="02020603050405020304" pitchFamily="18" charset="0"/>
                <a:ea typeface="Calibri" panose="020F0502020204030204" pitchFamily="34" charset="0"/>
                <a:cs typeface="Times New Roman" panose="02020603050405020304" pitchFamily="18" charset="0"/>
              </a:rPr>
              <a:t> saw that the ambush had captured the city, and that the smoke of the city went up, then they turned back and struck down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the men of Ai.</a:t>
            </a:r>
            <a:r>
              <a:rPr lang="en-US" sz="2400" dirty="0">
                <a:latin typeface="Times New Roman" panose="02020603050405020304" pitchFamily="18" charset="0"/>
                <a:ea typeface="Calibri" panose="020F0502020204030204" pitchFamily="34" charset="0"/>
                <a:cs typeface="Times New Roman" panose="02020603050405020304" pitchFamily="18" charset="0"/>
              </a:rPr>
              <a:t> (22) And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the others</a:t>
            </a:r>
            <a:r>
              <a:rPr lang="en-US" sz="2400" dirty="0">
                <a:latin typeface="Times New Roman" panose="02020603050405020304" pitchFamily="18" charset="0"/>
                <a:ea typeface="Calibri" panose="020F0502020204030204" pitchFamily="34" charset="0"/>
                <a:cs typeface="Times New Roman" panose="02020603050405020304" pitchFamily="18" charset="0"/>
              </a:rPr>
              <a:t> came out from the city against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them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u="sng" dirty="0">
                <a:latin typeface="Times New Roman" panose="02020603050405020304" pitchFamily="18" charset="0"/>
                <a:ea typeface="Calibri" panose="020F0502020204030204" pitchFamily="34" charset="0"/>
                <a:cs typeface="Times New Roman" panose="02020603050405020304" pitchFamily="18" charset="0"/>
              </a:rPr>
              <a:t>so they</a:t>
            </a:r>
            <a:r>
              <a:rPr lang="en-US" sz="2400" dirty="0">
                <a:latin typeface="Times New Roman" panose="02020603050405020304" pitchFamily="18" charset="0"/>
                <a:ea typeface="Calibri" panose="020F0502020204030204" pitchFamily="34" charset="0"/>
                <a:cs typeface="Times New Roman" panose="02020603050405020304" pitchFamily="18" charset="0"/>
              </a:rPr>
              <a:t> were in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the midst of Israel</a:t>
            </a:r>
            <a:r>
              <a:rPr lang="en-US" sz="2400" dirty="0">
                <a:latin typeface="Times New Roman" panose="02020603050405020304" pitchFamily="18" charset="0"/>
                <a:ea typeface="Calibri" panose="020F0502020204030204" pitchFamily="34" charset="0"/>
                <a:cs typeface="Times New Roman" panose="02020603050405020304" pitchFamily="18" charset="0"/>
              </a:rPr>
              <a:t>, some on this side, and some on that side. And</a:t>
            </a:r>
            <a:r>
              <a:rPr lang="en-US" sz="2400" u="sng" dirty="0">
                <a:latin typeface="Times New Roman" panose="02020603050405020304" pitchFamily="18" charset="0"/>
                <a:ea typeface="Calibri" panose="020F0502020204030204" pitchFamily="34" charset="0"/>
                <a:cs typeface="Times New Roman" panose="02020603050405020304" pitchFamily="18" charset="0"/>
              </a:rPr>
              <a:t> Israel</a:t>
            </a:r>
            <a:r>
              <a:rPr lang="en-US" sz="2400" dirty="0">
                <a:latin typeface="Times New Roman" panose="02020603050405020304" pitchFamily="18" charset="0"/>
                <a:ea typeface="Calibri" panose="020F0502020204030204" pitchFamily="34" charset="0"/>
                <a:cs typeface="Times New Roman" panose="02020603050405020304" pitchFamily="18" charset="0"/>
              </a:rPr>
              <a:t> struck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them </a:t>
            </a:r>
            <a:r>
              <a:rPr lang="en-US" sz="2400" dirty="0">
                <a:latin typeface="Times New Roman" panose="02020603050405020304" pitchFamily="18" charset="0"/>
                <a:ea typeface="Calibri" panose="020F0502020204030204" pitchFamily="34" charset="0"/>
                <a:cs typeface="Times New Roman" panose="02020603050405020304" pitchFamily="18" charset="0"/>
              </a:rPr>
              <a:t>down, until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there was left none that survived or escaped</a:t>
            </a:r>
            <a:r>
              <a:rPr lang="en-US" sz="2400" dirty="0">
                <a:latin typeface="Times New Roman" panose="02020603050405020304" pitchFamily="18" charset="0"/>
                <a:ea typeface="Calibri" panose="020F0502020204030204" pitchFamily="34" charset="0"/>
                <a:cs typeface="Times New Roman" panose="02020603050405020304" pitchFamily="18" charset="0"/>
              </a:rPr>
              <a:t>. (23) But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the king of Ai</a:t>
            </a:r>
            <a:r>
              <a:rPr lang="en-US" sz="2400" dirty="0">
                <a:latin typeface="Times New Roman" panose="02020603050405020304" pitchFamily="18" charset="0"/>
                <a:ea typeface="Calibri" panose="020F0502020204030204" pitchFamily="34" charset="0"/>
                <a:cs typeface="Times New Roman" panose="02020603050405020304" pitchFamily="18" charset="0"/>
              </a:rPr>
              <a:t> they took alive, and brought </a:t>
            </a:r>
            <a:r>
              <a:rPr lang="en-US" sz="2400" u="sng" dirty="0">
                <a:latin typeface="Times New Roman" panose="02020603050405020304" pitchFamily="18" charset="0"/>
                <a:ea typeface="Calibri" panose="020F0502020204030204" pitchFamily="34" charset="0"/>
                <a:cs typeface="Times New Roman" panose="02020603050405020304" pitchFamily="18" charset="0"/>
              </a:rPr>
              <a:t>him near to Joshua.</a:t>
            </a:r>
            <a:r>
              <a:rPr lang="en-US" sz="2400" dirty="0">
                <a:latin typeface="Times New Roman" panose="02020603050405020304" pitchFamily="18" charset="0"/>
                <a:ea typeface="Calibri" panose="020F0502020204030204" pitchFamily="34" charset="0"/>
                <a:cs typeface="Times New Roman" panose="02020603050405020304" pitchFamily="18" charset="0"/>
              </a:rPr>
              <a:t> (24) When </a:t>
            </a:r>
            <a:r>
              <a:rPr lang="en-US" sz="2400" u="sng" dirty="0">
                <a:latin typeface="Times New Roman" panose="02020603050405020304" pitchFamily="18" charset="0"/>
                <a:ea typeface="Calibri" panose="020F0502020204030204" pitchFamily="34" charset="0"/>
                <a:cs typeface="Times New Roman" panose="02020603050405020304" pitchFamily="18" charset="0"/>
              </a:rPr>
              <a:t>Israel</a:t>
            </a:r>
            <a:r>
              <a:rPr lang="en-US" sz="2400" dirty="0">
                <a:latin typeface="Times New Roman" panose="02020603050405020304" pitchFamily="18" charset="0"/>
                <a:ea typeface="Calibri" panose="020F0502020204030204" pitchFamily="34" charset="0"/>
                <a:cs typeface="Times New Roman" panose="02020603050405020304" pitchFamily="18" charset="0"/>
              </a:rPr>
              <a:t> had finished killing </a:t>
            </a:r>
            <a:r>
              <a:rPr lang="en-US" sz="2400" u="sng" dirty="0">
                <a:latin typeface="Times New Roman" panose="02020603050405020304" pitchFamily="18" charset="0"/>
                <a:ea typeface="Calibri" panose="020F0502020204030204" pitchFamily="34" charset="0"/>
                <a:cs typeface="Times New Roman" panose="02020603050405020304" pitchFamily="18" charset="0"/>
              </a:rPr>
              <a:t>all the inhabitants of Ai </a:t>
            </a:r>
            <a:r>
              <a:rPr lang="en-US" sz="2400" dirty="0">
                <a:latin typeface="Times New Roman" panose="02020603050405020304" pitchFamily="18" charset="0"/>
                <a:ea typeface="Calibri" panose="020F0502020204030204" pitchFamily="34" charset="0"/>
                <a:cs typeface="Times New Roman" panose="02020603050405020304" pitchFamily="18" charset="0"/>
              </a:rPr>
              <a:t>in the open wilderness where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they</a:t>
            </a:r>
            <a:r>
              <a:rPr lang="en-US" sz="2400" dirty="0">
                <a:latin typeface="Times New Roman" panose="02020603050405020304" pitchFamily="18" charset="0"/>
                <a:ea typeface="Calibri" panose="020F0502020204030204" pitchFamily="34" charset="0"/>
                <a:cs typeface="Times New Roman" panose="02020603050405020304" pitchFamily="18" charset="0"/>
              </a:rPr>
              <a:t> pursued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them</a:t>
            </a:r>
            <a:r>
              <a:rPr lang="en-US" sz="2400" dirty="0">
                <a:latin typeface="Times New Roman" panose="02020603050405020304" pitchFamily="18" charset="0"/>
                <a:ea typeface="Calibri" panose="020F0502020204030204" pitchFamily="34" charset="0"/>
                <a:cs typeface="Times New Roman" panose="02020603050405020304" pitchFamily="18" charset="0"/>
              </a:rPr>
              <a:t>, and all of them </a:t>
            </a:r>
            <a:r>
              <a:rPr lang="en-US" sz="2400" u="sng" dirty="0">
                <a:latin typeface="Times New Roman" panose="02020603050405020304" pitchFamily="18" charset="0"/>
                <a:ea typeface="Calibri" panose="020F0502020204030204" pitchFamily="34" charset="0"/>
                <a:cs typeface="Times New Roman" panose="02020603050405020304" pitchFamily="18" charset="0"/>
              </a:rPr>
              <a:t>to the very last</a:t>
            </a:r>
            <a:r>
              <a:rPr lang="en-US" sz="2400" dirty="0">
                <a:latin typeface="Times New Roman" panose="02020603050405020304" pitchFamily="18" charset="0"/>
                <a:ea typeface="Calibri" panose="020F0502020204030204" pitchFamily="34" charset="0"/>
                <a:cs typeface="Times New Roman" panose="02020603050405020304" pitchFamily="18" charset="0"/>
              </a:rPr>
              <a:t> had fallen by the edge of the sword, </a:t>
            </a:r>
            <a:r>
              <a:rPr lang="en-US" sz="2400" u="sng" dirty="0">
                <a:latin typeface="Times New Roman" panose="02020603050405020304" pitchFamily="18" charset="0"/>
                <a:ea typeface="Calibri" panose="020F0502020204030204" pitchFamily="34" charset="0"/>
                <a:cs typeface="Times New Roman" panose="02020603050405020304" pitchFamily="18" charset="0"/>
              </a:rPr>
              <a:t>all Israel</a:t>
            </a:r>
            <a:r>
              <a:rPr lang="en-US" sz="2400" dirty="0">
                <a:latin typeface="Times New Roman" panose="02020603050405020304" pitchFamily="18" charset="0"/>
                <a:ea typeface="Calibri" panose="020F0502020204030204" pitchFamily="34" charset="0"/>
                <a:cs typeface="Times New Roman" panose="02020603050405020304" pitchFamily="18" charset="0"/>
              </a:rPr>
              <a:t> returned to Ai and struck it down with the edge of the sword. (25) And </a:t>
            </a:r>
            <a:r>
              <a:rPr lang="en-US" sz="2400" u="sng" dirty="0">
                <a:latin typeface="Times New Roman" panose="02020603050405020304" pitchFamily="18" charset="0"/>
                <a:ea typeface="Calibri" panose="020F0502020204030204" pitchFamily="34" charset="0"/>
                <a:cs typeface="Times New Roman" panose="02020603050405020304" pitchFamily="18" charset="0"/>
              </a:rPr>
              <a:t>all who fell that day, both men and women, were 12,000, all the people of Ai.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3228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152400"/>
            <a:ext cx="8741228" cy="6553200"/>
          </a:xfrm>
        </p:spPr>
        <p:txBody>
          <a:bodyPr>
            <a:normAutofit fontScale="90000"/>
          </a:bodyPr>
          <a:lstStyle/>
          <a:p>
            <a:pPr marL="0" marR="0" indent="457200">
              <a:spcBef>
                <a:spcPts val="0"/>
              </a:spcBef>
              <a:spcAft>
                <a:spcPts val="0"/>
              </a:spcAft>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r>
            <a:br>
              <a:rPr lang="en-US" sz="2200" dirty="0" smtClean="0">
                <a:latin typeface="Times New Roman" panose="02020603050405020304" pitchFamily="18" charset="0"/>
                <a:ea typeface="Calibri" panose="020F0502020204030204" pitchFamily="34" charset="0"/>
                <a:cs typeface="Times New Roman" panose="02020603050405020304" pitchFamily="18" charset="0"/>
              </a:rPr>
            </a:b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1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100" dirty="0">
                <a:latin typeface="Times New Roman" panose="02020603050405020304" pitchFamily="18" charset="0"/>
                <a:ea typeface="Calibri" panose="020F0502020204030204" pitchFamily="34" charset="0"/>
                <a:cs typeface="Times New Roman" panose="02020603050405020304" pitchFamily="18" charset="0"/>
              </a:rPr>
              <a:t>26) But</a:t>
            </a:r>
            <a:r>
              <a:rPr lang="en-US" sz="2100" u="sng" dirty="0">
                <a:latin typeface="Times New Roman" panose="02020603050405020304" pitchFamily="18" charset="0"/>
                <a:ea typeface="Calibri" panose="020F0502020204030204" pitchFamily="34" charset="0"/>
                <a:cs typeface="Times New Roman" panose="02020603050405020304" pitchFamily="18" charset="0"/>
              </a:rPr>
              <a:t> Joshua </a:t>
            </a:r>
            <a:r>
              <a:rPr lang="en-US" sz="2100" dirty="0">
                <a:latin typeface="Times New Roman" panose="02020603050405020304" pitchFamily="18" charset="0"/>
                <a:ea typeface="Calibri" panose="020F0502020204030204" pitchFamily="34" charset="0"/>
                <a:cs typeface="Times New Roman" panose="02020603050405020304" pitchFamily="18" charset="0"/>
              </a:rPr>
              <a:t>did not draw back his hand with which he stretched out the javelin until he had devoted </a:t>
            </a:r>
            <a:r>
              <a:rPr lang="en-US" sz="2100" u="sng" dirty="0">
                <a:latin typeface="Times New Roman" panose="02020603050405020304" pitchFamily="18" charset="0"/>
                <a:ea typeface="Calibri" panose="020F0502020204030204" pitchFamily="34" charset="0"/>
                <a:cs typeface="Times New Roman" panose="02020603050405020304" pitchFamily="18" charset="0"/>
              </a:rPr>
              <a:t>all the inhabitants</a:t>
            </a:r>
            <a:r>
              <a:rPr lang="en-US" sz="2100" dirty="0">
                <a:latin typeface="Times New Roman" panose="02020603050405020304" pitchFamily="18" charset="0"/>
                <a:ea typeface="Calibri" panose="020F0502020204030204" pitchFamily="34" charset="0"/>
                <a:cs typeface="Times New Roman" panose="02020603050405020304" pitchFamily="18" charset="0"/>
              </a:rPr>
              <a:t> of Ai to destruction. (27) Only the livestock and the spoil of that city Israel took as their plunder, according to the </a:t>
            </a:r>
            <a:r>
              <a:rPr lang="en-US" sz="2100" b="1" dirty="0">
                <a:latin typeface="Times New Roman" panose="02020603050405020304" pitchFamily="18" charset="0"/>
                <a:ea typeface="Calibri" panose="020F0502020204030204" pitchFamily="34" charset="0"/>
                <a:cs typeface="Times New Roman" panose="02020603050405020304" pitchFamily="18" charset="0"/>
              </a:rPr>
              <a:t>word of the Lord</a:t>
            </a:r>
            <a:r>
              <a:rPr lang="en-US" sz="2100" dirty="0">
                <a:latin typeface="Times New Roman" panose="02020603050405020304" pitchFamily="18" charset="0"/>
                <a:ea typeface="Calibri" panose="020F0502020204030204" pitchFamily="34" charset="0"/>
                <a:cs typeface="Times New Roman" panose="02020603050405020304" pitchFamily="18" charset="0"/>
              </a:rPr>
              <a:t> that he commanded </a:t>
            </a:r>
            <a:r>
              <a:rPr lang="en-US" sz="2100" u="sng" dirty="0">
                <a:latin typeface="Times New Roman" panose="02020603050405020304" pitchFamily="18" charset="0"/>
                <a:ea typeface="Calibri" panose="020F0502020204030204" pitchFamily="34" charset="0"/>
                <a:cs typeface="Times New Roman" panose="02020603050405020304" pitchFamily="18" charset="0"/>
              </a:rPr>
              <a:t>Joshua. </a:t>
            </a:r>
            <a:r>
              <a:rPr lang="en-US" sz="2100" dirty="0">
                <a:latin typeface="Times New Roman" panose="02020603050405020304" pitchFamily="18" charset="0"/>
                <a:ea typeface="Calibri" panose="020F0502020204030204" pitchFamily="34" charset="0"/>
                <a:cs typeface="Times New Roman" panose="02020603050405020304" pitchFamily="18" charset="0"/>
              </a:rPr>
              <a:t>(28) So</a:t>
            </a:r>
            <a:r>
              <a:rPr lang="en-US" sz="2100" u="sng" dirty="0">
                <a:latin typeface="Times New Roman" panose="02020603050405020304" pitchFamily="18" charset="0"/>
                <a:ea typeface="Calibri" panose="020F0502020204030204" pitchFamily="34" charset="0"/>
                <a:cs typeface="Times New Roman" panose="02020603050405020304" pitchFamily="18" charset="0"/>
              </a:rPr>
              <a:t> Joshua</a:t>
            </a:r>
            <a:r>
              <a:rPr lang="en-US" sz="2100" dirty="0">
                <a:latin typeface="Times New Roman" panose="02020603050405020304" pitchFamily="18" charset="0"/>
                <a:ea typeface="Calibri" panose="020F0502020204030204" pitchFamily="34" charset="0"/>
                <a:cs typeface="Times New Roman" panose="02020603050405020304" pitchFamily="18" charset="0"/>
              </a:rPr>
              <a:t> burned Ai and made it forever a heap of ruins, as it is to this day. (29) And he hanged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 king of Ai</a:t>
            </a:r>
            <a:r>
              <a:rPr lang="en-US" sz="2100" dirty="0">
                <a:latin typeface="Times New Roman" panose="02020603050405020304" pitchFamily="18" charset="0"/>
                <a:ea typeface="Calibri" panose="020F0502020204030204" pitchFamily="34" charset="0"/>
                <a:cs typeface="Times New Roman" panose="02020603050405020304" pitchFamily="18" charset="0"/>
              </a:rPr>
              <a:t> on a tree until evening. And at sunset</a:t>
            </a:r>
            <a:r>
              <a:rPr lang="en-US" sz="2100" u="sng" dirty="0">
                <a:latin typeface="Times New Roman" panose="02020603050405020304" pitchFamily="18" charset="0"/>
                <a:ea typeface="Calibri" panose="020F0502020204030204" pitchFamily="34" charset="0"/>
                <a:cs typeface="Times New Roman" panose="02020603050405020304" pitchFamily="18" charset="0"/>
              </a:rPr>
              <a:t> Joshua </a:t>
            </a:r>
            <a:r>
              <a:rPr lang="en-US" sz="2100" dirty="0">
                <a:latin typeface="Times New Roman" panose="02020603050405020304" pitchFamily="18" charset="0"/>
                <a:ea typeface="Calibri" panose="020F0502020204030204" pitchFamily="34" charset="0"/>
                <a:cs typeface="Times New Roman" panose="02020603050405020304" pitchFamily="18" charset="0"/>
              </a:rPr>
              <a:t>commanded, and they took </a:t>
            </a:r>
            <a:r>
              <a:rPr lang="en-US" sz="2100" u="sng" dirty="0">
                <a:latin typeface="Times New Roman" panose="02020603050405020304" pitchFamily="18" charset="0"/>
                <a:ea typeface="Calibri" panose="020F0502020204030204" pitchFamily="34" charset="0"/>
                <a:cs typeface="Times New Roman" panose="02020603050405020304" pitchFamily="18" charset="0"/>
              </a:rPr>
              <a:t>his body</a:t>
            </a:r>
            <a:r>
              <a:rPr lang="en-US" sz="2100" dirty="0">
                <a:latin typeface="Times New Roman" panose="02020603050405020304" pitchFamily="18" charset="0"/>
                <a:ea typeface="Calibri" panose="020F0502020204030204" pitchFamily="34" charset="0"/>
                <a:cs typeface="Times New Roman" panose="02020603050405020304" pitchFamily="18" charset="0"/>
              </a:rPr>
              <a:t> down from the tree and threw it at the entrance of the gate of the city and raised over it </a:t>
            </a:r>
            <a:r>
              <a:rPr lang="en-US" sz="2100" u="sng" dirty="0">
                <a:latin typeface="Times New Roman" panose="02020603050405020304" pitchFamily="18" charset="0"/>
                <a:ea typeface="Calibri" panose="020F0502020204030204" pitchFamily="34" charset="0"/>
                <a:cs typeface="Times New Roman" panose="02020603050405020304" pitchFamily="18" charset="0"/>
              </a:rPr>
              <a:t>a great heap of stones</a:t>
            </a:r>
            <a:r>
              <a:rPr lang="en-US" sz="2100" dirty="0">
                <a:latin typeface="Times New Roman" panose="02020603050405020304" pitchFamily="18" charset="0"/>
                <a:ea typeface="Calibri" panose="020F0502020204030204" pitchFamily="34" charset="0"/>
                <a:cs typeface="Times New Roman" panose="02020603050405020304" pitchFamily="18" charset="0"/>
              </a:rPr>
              <a:t>, which stands there to this day.</a:t>
            </a:r>
            <a:r>
              <a:rPr lang="en-US" sz="2100" dirty="0">
                <a:latin typeface="Calibri" panose="020F0502020204030204" pitchFamily="34" charset="0"/>
                <a:ea typeface="Calibri" panose="020F0502020204030204" pitchFamily="34" charset="0"/>
                <a:cs typeface="Times New Roman" panose="02020603050405020304" pitchFamily="18" charset="0"/>
              </a:rPr>
              <a:t/>
            </a:r>
            <a:br>
              <a:rPr lang="en-US" sz="2100" dirty="0">
                <a:latin typeface="Calibri" panose="020F0502020204030204" pitchFamily="34" charset="0"/>
                <a:ea typeface="Calibri" panose="020F0502020204030204" pitchFamily="34" charset="0"/>
                <a:cs typeface="Times New Roman" panose="02020603050405020304" pitchFamily="18" charset="0"/>
              </a:rPr>
            </a:br>
            <a:r>
              <a:rPr lang="en-US" sz="2100" dirty="0" smtClean="0">
                <a:latin typeface="Calibri" panose="020F0502020204030204" pitchFamily="34" charset="0"/>
                <a:ea typeface="Calibri" panose="020F0502020204030204" pitchFamily="34" charset="0"/>
                <a:cs typeface="Times New Roman" panose="02020603050405020304" pitchFamily="18" charset="0"/>
              </a:rPr>
              <a:t>	</a:t>
            </a:r>
            <a:r>
              <a:rPr lang="en-US" sz="2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100" dirty="0">
                <a:latin typeface="Times New Roman" panose="02020603050405020304" pitchFamily="18" charset="0"/>
                <a:ea typeface="Calibri" panose="020F0502020204030204" pitchFamily="34" charset="0"/>
                <a:cs typeface="Times New Roman" panose="02020603050405020304" pitchFamily="18" charset="0"/>
              </a:rPr>
              <a:t>(30) At that time </a:t>
            </a:r>
            <a:r>
              <a:rPr lang="en-US" sz="2100" u="sng" dirty="0">
                <a:latin typeface="Times New Roman" panose="02020603050405020304" pitchFamily="18" charset="0"/>
                <a:ea typeface="Calibri" panose="020F0502020204030204" pitchFamily="34" charset="0"/>
                <a:cs typeface="Times New Roman" panose="02020603050405020304" pitchFamily="18" charset="0"/>
              </a:rPr>
              <a:t>Joshua </a:t>
            </a:r>
            <a:r>
              <a:rPr lang="en-US" sz="2100" dirty="0">
                <a:latin typeface="Times New Roman" panose="02020603050405020304" pitchFamily="18" charset="0"/>
                <a:ea typeface="Calibri" panose="020F0502020204030204" pitchFamily="34" charset="0"/>
                <a:cs typeface="Times New Roman" panose="02020603050405020304" pitchFamily="18" charset="0"/>
              </a:rPr>
              <a:t>built </a:t>
            </a:r>
            <a:r>
              <a:rPr lang="en-US" sz="2100" b="1" dirty="0">
                <a:latin typeface="Times New Roman" panose="02020603050405020304" pitchFamily="18" charset="0"/>
                <a:ea typeface="Calibri" panose="020F0502020204030204" pitchFamily="34" charset="0"/>
                <a:cs typeface="Times New Roman" panose="02020603050405020304" pitchFamily="18" charset="0"/>
              </a:rPr>
              <a:t>an altar to the Lord, the God of Israel, on Mount </a:t>
            </a:r>
            <a:r>
              <a:rPr lang="en-US" sz="2100" b="1" dirty="0" err="1">
                <a:latin typeface="Times New Roman" panose="02020603050405020304" pitchFamily="18" charset="0"/>
                <a:ea typeface="Calibri" panose="020F0502020204030204" pitchFamily="34" charset="0"/>
                <a:cs typeface="Times New Roman" panose="02020603050405020304" pitchFamily="18" charset="0"/>
              </a:rPr>
              <a:t>Ebal</a:t>
            </a:r>
            <a:r>
              <a:rPr lang="en-US" sz="2100" dirty="0">
                <a:latin typeface="Times New Roman" panose="02020603050405020304" pitchFamily="18" charset="0"/>
                <a:ea typeface="Calibri" panose="020F0502020204030204" pitchFamily="34" charset="0"/>
                <a:cs typeface="Times New Roman" panose="02020603050405020304" pitchFamily="18" charset="0"/>
              </a:rPr>
              <a:t>, (31) just </a:t>
            </a:r>
            <a:r>
              <a:rPr lang="en-US" sz="2100" u="sng" dirty="0">
                <a:latin typeface="Times New Roman" panose="02020603050405020304" pitchFamily="18" charset="0"/>
                <a:ea typeface="Calibri" panose="020F0502020204030204" pitchFamily="34" charset="0"/>
                <a:cs typeface="Times New Roman" panose="02020603050405020304" pitchFamily="18" charset="0"/>
              </a:rPr>
              <a:t>as Moses</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 servant</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b="1" dirty="0">
                <a:latin typeface="Times New Roman" panose="02020603050405020304" pitchFamily="18" charset="0"/>
                <a:ea typeface="Calibri" panose="020F0502020204030204" pitchFamily="34" charset="0"/>
                <a:cs typeface="Times New Roman" panose="02020603050405020304" pitchFamily="18" charset="0"/>
              </a:rPr>
              <a:t>of the Lord</a:t>
            </a:r>
            <a:r>
              <a:rPr lang="en-US" sz="2100" dirty="0">
                <a:latin typeface="Times New Roman" panose="02020603050405020304" pitchFamily="18" charset="0"/>
                <a:ea typeface="Calibri" panose="020F0502020204030204" pitchFamily="34" charset="0"/>
                <a:cs typeface="Times New Roman" panose="02020603050405020304" pitchFamily="18" charset="0"/>
              </a:rPr>
              <a:t> had commanded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 people of Israel,</a:t>
            </a:r>
            <a:r>
              <a:rPr lang="en-US" sz="2100" dirty="0">
                <a:latin typeface="Times New Roman" panose="02020603050405020304" pitchFamily="18" charset="0"/>
                <a:ea typeface="Calibri" panose="020F0502020204030204" pitchFamily="34" charset="0"/>
                <a:cs typeface="Times New Roman" panose="02020603050405020304" pitchFamily="18" charset="0"/>
              </a:rPr>
              <a:t> as it is written in </a:t>
            </a:r>
            <a:r>
              <a:rPr lang="en-US" sz="2100" b="1" dirty="0">
                <a:latin typeface="Times New Roman" panose="02020603050405020304" pitchFamily="18" charset="0"/>
                <a:ea typeface="Calibri" panose="020F0502020204030204" pitchFamily="34" charset="0"/>
                <a:cs typeface="Times New Roman" panose="02020603050405020304" pitchFamily="18" charset="0"/>
              </a:rPr>
              <a:t>the Book of the Law of Moses,</a:t>
            </a:r>
            <a:r>
              <a:rPr lang="en-US" sz="2100" dirty="0">
                <a:latin typeface="Times New Roman" panose="02020603050405020304" pitchFamily="18" charset="0"/>
                <a:ea typeface="Calibri" panose="020F0502020204030204" pitchFamily="34" charset="0"/>
                <a:cs typeface="Times New Roman" panose="02020603050405020304" pitchFamily="18" charset="0"/>
              </a:rPr>
              <a:t> "an altar of uncut stones, upon which </a:t>
            </a:r>
            <a:r>
              <a:rPr lang="en-US" sz="2100" u="sng" dirty="0">
                <a:latin typeface="Times New Roman" panose="02020603050405020304" pitchFamily="18" charset="0"/>
                <a:ea typeface="Calibri" panose="020F0502020204030204" pitchFamily="34" charset="0"/>
                <a:cs typeface="Times New Roman" panose="02020603050405020304" pitchFamily="18" charset="0"/>
              </a:rPr>
              <a:t>no man</a:t>
            </a:r>
            <a:r>
              <a:rPr lang="en-US" sz="2100" dirty="0">
                <a:latin typeface="Times New Roman" panose="02020603050405020304" pitchFamily="18" charset="0"/>
                <a:ea typeface="Calibri" panose="020F0502020204030204" pitchFamily="34" charset="0"/>
                <a:cs typeface="Times New Roman" panose="02020603050405020304" pitchFamily="18" charset="0"/>
              </a:rPr>
              <a:t> has wielded an iron tool." And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they </a:t>
            </a:r>
            <a:r>
              <a:rPr lang="en-US" sz="2100" dirty="0">
                <a:latin typeface="Times New Roman" panose="02020603050405020304" pitchFamily="18" charset="0"/>
                <a:ea typeface="Calibri" panose="020F0502020204030204" pitchFamily="34" charset="0"/>
                <a:cs typeface="Times New Roman" panose="02020603050405020304" pitchFamily="18" charset="0"/>
              </a:rPr>
              <a:t>offered on it </a:t>
            </a:r>
            <a:r>
              <a:rPr lang="en-US" sz="2100" b="1" dirty="0">
                <a:latin typeface="Times New Roman" panose="02020603050405020304" pitchFamily="18" charset="0"/>
                <a:ea typeface="Calibri" panose="020F0502020204030204" pitchFamily="34" charset="0"/>
                <a:cs typeface="Times New Roman" panose="02020603050405020304" pitchFamily="18" charset="0"/>
              </a:rPr>
              <a:t>burnt offerings to the Lord and sacrificed peace offerings.</a:t>
            </a:r>
            <a:r>
              <a:rPr lang="en-US" sz="2100" dirty="0">
                <a:latin typeface="Times New Roman" panose="02020603050405020304" pitchFamily="18" charset="0"/>
                <a:ea typeface="Calibri" panose="020F0502020204030204" pitchFamily="34" charset="0"/>
                <a:cs typeface="Times New Roman" panose="02020603050405020304" pitchFamily="18" charset="0"/>
              </a:rPr>
              <a:t> (32) And there, </a:t>
            </a:r>
            <a:r>
              <a:rPr lang="en-US" sz="2100" u="sng" dirty="0">
                <a:latin typeface="Times New Roman" panose="02020603050405020304" pitchFamily="18" charset="0"/>
                <a:ea typeface="Calibri" panose="020F0502020204030204" pitchFamily="34" charset="0"/>
                <a:cs typeface="Times New Roman" panose="02020603050405020304" pitchFamily="18" charset="0"/>
              </a:rPr>
              <a:t>in the presence of the people of Israel,</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b="1" dirty="0">
                <a:latin typeface="Times New Roman" panose="02020603050405020304" pitchFamily="18" charset="0"/>
                <a:ea typeface="Calibri" panose="020F0502020204030204" pitchFamily="34" charset="0"/>
                <a:cs typeface="Times New Roman" panose="02020603050405020304" pitchFamily="18" charset="0"/>
              </a:rPr>
              <a:t>he wrote on the stones a copy of the law of Moses</a:t>
            </a:r>
            <a:r>
              <a:rPr lang="en-US" sz="2100" dirty="0">
                <a:latin typeface="Times New Roman" panose="02020603050405020304" pitchFamily="18" charset="0"/>
                <a:ea typeface="Calibri" panose="020F0502020204030204" pitchFamily="34" charset="0"/>
                <a:cs typeface="Times New Roman" panose="02020603050405020304" pitchFamily="18" charset="0"/>
              </a:rPr>
              <a:t>, which he had written. (33) And </a:t>
            </a:r>
            <a:r>
              <a:rPr lang="en-US" sz="2100" u="sng" dirty="0">
                <a:latin typeface="Times New Roman" panose="02020603050405020304" pitchFamily="18" charset="0"/>
                <a:ea typeface="Calibri" panose="020F0502020204030204" pitchFamily="34" charset="0"/>
                <a:cs typeface="Times New Roman" panose="02020603050405020304" pitchFamily="18" charset="0"/>
              </a:rPr>
              <a:t>all Israel, sojourner as well as native born, with their elders and officers and their judges</a:t>
            </a:r>
            <a:r>
              <a:rPr lang="en-US" sz="2100" dirty="0">
                <a:latin typeface="Times New Roman" panose="02020603050405020304" pitchFamily="18" charset="0"/>
                <a:ea typeface="Calibri" panose="020F0502020204030204" pitchFamily="34" charset="0"/>
                <a:cs typeface="Times New Roman" panose="02020603050405020304" pitchFamily="18" charset="0"/>
              </a:rPr>
              <a:t>, stood on opposite sides of </a:t>
            </a:r>
            <a:r>
              <a:rPr lang="en-US" sz="2100" b="1" dirty="0">
                <a:latin typeface="Times New Roman" panose="02020603050405020304" pitchFamily="18" charset="0"/>
                <a:ea typeface="Calibri" panose="020F0502020204030204" pitchFamily="34" charset="0"/>
                <a:cs typeface="Times New Roman" panose="02020603050405020304" pitchFamily="18" charset="0"/>
              </a:rPr>
              <a:t>the ark</a:t>
            </a:r>
            <a:r>
              <a:rPr lang="en-US" sz="2100" dirty="0">
                <a:latin typeface="Times New Roman" panose="02020603050405020304" pitchFamily="18" charset="0"/>
                <a:ea typeface="Calibri" panose="020F0502020204030204" pitchFamily="34" charset="0"/>
                <a:cs typeface="Times New Roman" panose="02020603050405020304" pitchFamily="18" charset="0"/>
              </a:rPr>
              <a:t> before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 Levitical priests</a:t>
            </a:r>
            <a:r>
              <a:rPr lang="en-US" sz="2100" dirty="0">
                <a:latin typeface="Times New Roman" panose="02020603050405020304" pitchFamily="18" charset="0"/>
                <a:ea typeface="Calibri" panose="020F0502020204030204" pitchFamily="34" charset="0"/>
                <a:cs typeface="Times New Roman" panose="02020603050405020304" pitchFamily="18" charset="0"/>
              </a:rPr>
              <a:t> who carried</a:t>
            </a:r>
            <a:r>
              <a:rPr lang="en-US" sz="2100" b="1" dirty="0">
                <a:latin typeface="Times New Roman" panose="02020603050405020304" pitchFamily="18" charset="0"/>
                <a:ea typeface="Calibri" panose="020F0502020204030204" pitchFamily="34" charset="0"/>
                <a:cs typeface="Times New Roman" panose="02020603050405020304" pitchFamily="18" charset="0"/>
              </a:rPr>
              <a:t> the ark of the covenant of the Lord</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u="sng" dirty="0">
                <a:latin typeface="Times New Roman" panose="02020603050405020304" pitchFamily="18" charset="0"/>
                <a:ea typeface="Calibri" panose="020F0502020204030204" pitchFamily="34" charset="0"/>
                <a:cs typeface="Times New Roman" panose="02020603050405020304" pitchFamily="18" charset="0"/>
              </a:rPr>
              <a:t>half of them</a:t>
            </a:r>
            <a:r>
              <a:rPr lang="en-US" sz="2100" dirty="0">
                <a:latin typeface="Times New Roman" panose="02020603050405020304" pitchFamily="18" charset="0"/>
                <a:ea typeface="Calibri" panose="020F0502020204030204" pitchFamily="34" charset="0"/>
                <a:cs typeface="Times New Roman" panose="02020603050405020304" pitchFamily="18" charset="0"/>
              </a:rPr>
              <a:t> in front of Mount Gerizim and </a:t>
            </a:r>
            <a:r>
              <a:rPr lang="en-US" sz="2100" u="sng" dirty="0">
                <a:latin typeface="Times New Roman" panose="02020603050405020304" pitchFamily="18" charset="0"/>
                <a:ea typeface="Calibri" panose="020F0502020204030204" pitchFamily="34" charset="0"/>
                <a:cs typeface="Times New Roman" panose="02020603050405020304" pitchFamily="18" charset="0"/>
              </a:rPr>
              <a:t>half of them</a:t>
            </a:r>
            <a:r>
              <a:rPr lang="en-US" sz="2100" dirty="0">
                <a:latin typeface="Times New Roman" panose="02020603050405020304" pitchFamily="18" charset="0"/>
                <a:ea typeface="Calibri" panose="020F0502020204030204" pitchFamily="34" charset="0"/>
                <a:cs typeface="Times New Roman" panose="02020603050405020304" pitchFamily="18" charset="0"/>
              </a:rPr>
              <a:t> in front of Mount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Ebal</a:t>
            </a:r>
            <a:r>
              <a:rPr lang="en-US" sz="2100" dirty="0">
                <a:latin typeface="Times New Roman" panose="02020603050405020304" pitchFamily="18" charset="0"/>
                <a:ea typeface="Calibri" panose="020F0502020204030204" pitchFamily="34" charset="0"/>
                <a:cs typeface="Times New Roman" panose="02020603050405020304" pitchFamily="18" charset="0"/>
              </a:rPr>
              <a:t>, just as </a:t>
            </a:r>
            <a:r>
              <a:rPr lang="en-US" sz="2100" u="sng" dirty="0">
                <a:latin typeface="Times New Roman" panose="02020603050405020304" pitchFamily="18" charset="0"/>
                <a:ea typeface="Calibri" panose="020F0502020204030204" pitchFamily="34" charset="0"/>
                <a:cs typeface="Times New Roman" panose="02020603050405020304" pitchFamily="18" charset="0"/>
              </a:rPr>
              <a:t>Moses the servant </a:t>
            </a:r>
            <a:r>
              <a:rPr lang="en-US" sz="2100" b="1" u="sng" dirty="0">
                <a:latin typeface="Times New Roman" panose="02020603050405020304" pitchFamily="18" charset="0"/>
                <a:ea typeface="Calibri" panose="020F0502020204030204" pitchFamily="34" charset="0"/>
                <a:cs typeface="Times New Roman" panose="02020603050405020304" pitchFamily="18" charset="0"/>
              </a:rPr>
              <a:t>of</a:t>
            </a:r>
            <a:r>
              <a:rPr lang="en-US" sz="2100" b="1" dirty="0">
                <a:latin typeface="Times New Roman" panose="02020603050405020304" pitchFamily="18" charset="0"/>
                <a:ea typeface="Calibri" panose="020F0502020204030204" pitchFamily="34" charset="0"/>
                <a:cs typeface="Times New Roman" panose="02020603050405020304" pitchFamily="18" charset="0"/>
              </a:rPr>
              <a:t> the Lord</a:t>
            </a:r>
            <a:r>
              <a:rPr lang="en-US" sz="2100" dirty="0">
                <a:latin typeface="Times New Roman" panose="02020603050405020304" pitchFamily="18" charset="0"/>
                <a:ea typeface="Calibri" panose="020F0502020204030204" pitchFamily="34" charset="0"/>
                <a:cs typeface="Times New Roman" panose="02020603050405020304" pitchFamily="18" charset="0"/>
              </a:rPr>
              <a:t> had commanded at the first, to bless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 people of Israel.</a:t>
            </a:r>
            <a:r>
              <a:rPr lang="en-US" sz="2100" dirty="0">
                <a:latin typeface="Times New Roman" panose="02020603050405020304" pitchFamily="18" charset="0"/>
                <a:ea typeface="Calibri" panose="020F0502020204030204" pitchFamily="34" charset="0"/>
                <a:cs typeface="Times New Roman" panose="02020603050405020304" pitchFamily="18" charset="0"/>
              </a:rPr>
              <a:t> (34) And afterward he read </a:t>
            </a:r>
            <a:r>
              <a:rPr lang="en-US" sz="2100" b="1" dirty="0">
                <a:latin typeface="Times New Roman" panose="02020603050405020304" pitchFamily="18" charset="0"/>
                <a:ea typeface="Calibri" panose="020F0502020204030204" pitchFamily="34" charset="0"/>
                <a:cs typeface="Times New Roman" panose="02020603050405020304" pitchFamily="18" charset="0"/>
              </a:rPr>
              <a:t>all the words of the law, the blessing and the curse, according to all that is written in the Book of the Law</a:t>
            </a:r>
            <a:r>
              <a:rPr lang="en-US" sz="2100" dirty="0">
                <a:latin typeface="Times New Roman" panose="02020603050405020304" pitchFamily="18" charset="0"/>
                <a:ea typeface="Calibri" panose="020F0502020204030204" pitchFamily="34" charset="0"/>
                <a:cs typeface="Times New Roman" panose="02020603050405020304" pitchFamily="18" charset="0"/>
              </a:rPr>
              <a:t>. (35) There was not a word of all tha</a:t>
            </a:r>
            <a:r>
              <a:rPr lang="en-US" sz="2100" u="sng" dirty="0">
                <a:latin typeface="Times New Roman" panose="02020603050405020304" pitchFamily="18" charset="0"/>
                <a:ea typeface="Calibri" panose="020F0502020204030204" pitchFamily="34" charset="0"/>
                <a:cs typeface="Times New Roman" panose="02020603050405020304" pitchFamily="18" charset="0"/>
              </a:rPr>
              <a:t>t Moses </a:t>
            </a:r>
            <a:r>
              <a:rPr lang="en-US" sz="2100" dirty="0">
                <a:latin typeface="Times New Roman" panose="02020603050405020304" pitchFamily="18" charset="0"/>
                <a:ea typeface="Calibri" panose="020F0502020204030204" pitchFamily="34" charset="0"/>
                <a:cs typeface="Times New Roman" panose="02020603050405020304" pitchFamily="18" charset="0"/>
              </a:rPr>
              <a:t>commanded that </a:t>
            </a:r>
            <a:r>
              <a:rPr lang="en-US" sz="2100" u="sng" dirty="0">
                <a:latin typeface="Times New Roman" panose="02020603050405020304" pitchFamily="18" charset="0"/>
                <a:ea typeface="Calibri" panose="020F0502020204030204" pitchFamily="34" charset="0"/>
                <a:cs typeface="Times New Roman" panose="02020603050405020304" pitchFamily="18" charset="0"/>
              </a:rPr>
              <a:t>Joshua</a:t>
            </a:r>
            <a:r>
              <a:rPr lang="en-US" sz="2100" dirty="0">
                <a:latin typeface="Times New Roman" panose="02020603050405020304" pitchFamily="18" charset="0"/>
                <a:ea typeface="Calibri" panose="020F0502020204030204" pitchFamily="34" charset="0"/>
                <a:cs typeface="Times New Roman" panose="02020603050405020304" pitchFamily="18" charset="0"/>
              </a:rPr>
              <a:t> did not read before </a:t>
            </a:r>
            <a:r>
              <a:rPr lang="en-US" sz="2100" u="sng" dirty="0">
                <a:latin typeface="Times New Roman" panose="02020603050405020304" pitchFamily="18" charset="0"/>
                <a:ea typeface="Calibri" panose="020F0502020204030204" pitchFamily="34" charset="0"/>
                <a:cs typeface="Times New Roman" panose="02020603050405020304" pitchFamily="18" charset="0"/>
              </a:rPr>
              <a:t>all the assembly of Israel, and the women, and the little ones, and the sojourners who lived among them</a:t>
            </a:r>
            <a:r>
              <a:rPr lang="en-US" sz="2100" dirty="0">
                <a:latin typeface="Times New Roman" panose="02020603050405020304" pitchFamily="18" charset="0"/>
                <a:ea typeface="Calibri" panose="020F0502020204030204" pitchFamily="34" charset="0"/>
                <a:cs typeface="Times New Roman" panose="02020603050405020304" pitchFamily="18" charset="0"/>
              </a:rPr>
              <a:t>.</a:t>
            </a:r>
            <a:r>
              <a:rPr lang="en-US" sz="4800" dirty="0">
                <a:latin typeface="Calibri" panose="020F0502020204030204" pitchFamily="34" charset="0"/>
                <a:ea typeface="Calibri" panose="020F0502020204030204" pitchFamily="34" charset="0"/>
                <a:cs typeface="Times New Roman" panose="02020603050405020304" pitchFamily="18" charset="0"/>
              </a:rPr>
              <a:t/>
            </a:r>
            <a:br>
              <a:rPr lang="en-US" sz="4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382961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8343" y="0"/>
            <a:ext cx="8719457" cy="369332"/>
          </a:xfrm>
          <a:prstGeom prst="rect">
            <a:avLst/>
          </a:prstGeom>
          <a:noFill/>
        </p:spPr>
        <p:txBody>
          <a:bodyPr wrap="square" rtlCol="0">
            <a:spAutoFit/>
          </a:bodyPr>
          <a:lstStyle/>
          <a:p>
            <a:r>
              <a:rPr lang="en-US" dirty="0"/>
              <a:t> </a:t>
            </a:r>
            <a:endParaRPr lang="en-US" dirty="0" smtClean="0"/>
          </a:p>
        </p:txBody>
      </p:sp>
      <p:sp>
        <p:nvSpPr>
          <p:cNvPr id="2" name="TextBox 1"/>
          <p:cNvSpPr txBox="1"/>
          <p:nvPr/>
        </p:nvSpPr>
        <p:spPr>
          <a:xfrm>
            <a:off x="174666" y="184666"/>
            <a:ext cx="8738755" cy="6001643"/>
          </a:xfrm>
          <a:prstGeom prst="rect">
            <a:avLst/>
          </a:prstGeom>
          <a:noFill/>
        </p:spPr>
        <p:txBody>
          <a:bodyPr wrap="square" rtlCol="0">
            <a:spAutoFit/>
          </a:bodyPr>
          <a:lstStyle/>
          <a:p>
            <a:pPr algn="ctr"/>
            <a:r>
              <a:rPr lang="en-US" sz="2400" b="1" u="sng" dirty="0"/>
              <a:t>B.  STUDY NOTES</a:t>
            </a:r>
            <a:endParaRPr lang="en-US" sz="2400" dirty="0"/>
          </a:p>
          <a:p>
            <a:pPr algn="ctr"/>
            <a:r>
              <a:rPr lang="en-US" sz="2400" dirty="0"/>
              <a:t>1. A 3</a:t>
            </a:r>
            <a:r>
              <a:rPr lang="en-US" sz="2400" baseline="30000" dirty="0"/>
              <a:t>rd</a:t>
            </a:r>
            <a:r>
              <a:rPr lang="en-US" sz="2400" dirty="0"/>
              <a:t> pile of rocks marking the place of God’s empowering them to defeat their enemies. </a:t>
            </a:r>
          </a:p>
          <a:p>
            <a:pPr algn="ctr"/>
            <a:r>
              <a:rPr lang="en-US" sz="2400" dirty="0"/>
              <a:t> </a:t>
            </a:r>
          </a:p>
          <a:p>
            <a:pPr algn="ctr"/>
            <a:r>
              <a:rPr lang="en-US" sz="2400" dirty="0"/>
              <a:t>2. They renew the covenant as Moses had </a:t>
            </a:r>
            <a:r>
              <a:rPr lang="en-US" sz="2400" dirty="0" smtClean="0"/>
              <a:t>ordered</a:t>
            </a:r>
          </a:p>
          <a:p>
            <a:pPr algn="ctr"/>
            <a:r>
              <a:rPr lang="en-US" sz="2400" dirty="0" smtClean="0"/>
              <a:t> </a:t>
            </a:r>
            <a:r>
              <a:rPr lang="en-US" sz="2400" b="1" dirty="0"/>
              <a:t>(Dt 11:26-30; 27:1-8). </a:t>
            </a:r>
            <a:r>
              <a:rPr lang="en-US" sz="2400" dirty="0"/>
              <a:t>Their identity is the one people </a:t>
            </a:r>
          </a:p>
          <a:p>
            <a:pPr algn="ctr"/>
            <a:r>
              <a:rPr lang="en-US" sz="2400" dirty="0"/>
              <a:t>     of God chosen from among all nations, from which God would bring the Messiah. </a:t>
            </a:r>
          </a:p>
          <a:p>
            <a:pPr algn="ctr"/>
            <a:r>
              <a:rPr lang="en-US" sz="2400" dirty="0"/>
              <a:t> </a:t>
            </a:r>
          </a:p>
          <a:p>
            <a:pPr algn="ctr"/>
            <a:r>
              <a:rPr lang="en-US" sz="2400" dirty="0"/>
              <a:t>3. Assembling between Mt. </a:t>
            </a:r>
            <a:r>
              <a:rPr lang="en-US" sz="2400" dirty="0" err="1"/>
              <a:t>Ebal</a:t>
            </a:r>
            <a:r>
              <a:rPr lang="en-US" sz="2400" dirty="0"/>
              <a:t> (</a:t>
            </a:r>
            <a:r>
              <a:rPr lang="en-US" sz="2400" dirty="0" err="1"/>
              <a:t>Shechem</a:t>
            </a:r>
            <a:r>
              <a:rPr lang="en-US" sz="2400" dirty="0"/>
              <a:t> at its foot where Abraham built an altar </a:t>
            </a:r>
            <a:r>
              <a:rPr lang="en-US" sz="2400" b="1" dirty="0"/>
              <a:t>(Gen 12:6,7)</a:t>
            </a:r>
            <a:r>
              <a:rPr lang="en-US" sz="2400" dirty="0"/>
              <a:t>) </a:t>
            </a:r>
          </a:p>
          <a:p>
            <a:pPr algn="ctr"/>
            <a:r>
              <a:rPr lang="en-US" sz="2400" dirty="0"/>
              <a:t>     and Mt. </a:t>
            </a:r>
            <a:r>
              <a:rPr lang="en-US" sz="2400" dirty="0" err="1"/>
              <a:t>Gerazim</a:t>
            </a:r>
            <a:r>
              <a:rPr lang="en-US" sz="2400" dirty="0"/>
              <a:t> (would become Samaria </a:t>
            </a:r>
            <a:endParaRPr lang="en-US" sz="2400" dirty="0" smtClean="0"/>
          </a:p>
          <a:p>
            <a:pPr algn="ctr"/>
            <a:r>
              <a:rPr lang="en-US" sz="2400" dirty="0" smtClean="0"/>
              <a:t>(</a:t>
            </a:r>
            <a:r>
              <a:rPr lang="en-US" sz="2400" b="1" dirty="0"/>
              <a:t>John 4:19-24)</a:t>
            </a:r>
            <a:r>
              <a:rPr lang="en-US" sz="2400" dirty="0"/>
              <a:t>)</a:t>
            </a:r>
          </a:p>
          <a:p>
            <a:pPr algn="ctr"/>
            <a:r>
              <a:rPr lang="en-US" sz="2400" dirty="0"/>
              <a:t> </a:t>
            </a:r>
          </a:p>
          <a:p>
            <a:pPr algn="ctr"/>
            <a:r>
              <a:rPr lang="en-US" sz="2400" dirty="0"/>
              <a:t>4. Burnt offerings – and fellowship offerings </a:t>
            </a:r>
            <a:endParaRPr lang="en-US" sz="2400" dirty="0" smtClean="0"/>
          </a:p>
          <a:p>
            <a:pPr algn="ctr"/>
            <a:r>
              <a:rPr lang="en-US" sz="2400" b="1" dirty="0" smtClean="0"/>
              <a:t>(</a:t>
            </a:r>
            <a:r>
              <a:rPr lang="en-US" sz="2400" b="1" dirty="0"/>
              <a:t>Lev 1:1-17;  3:1-17;  7:11-18)</a:t>
            </a:r>
            <a:endParaRPr lang="en-US" sz="2400" dirty="0"/>
          </a:p>
        </p:txBody>
      </p:sp>
    </p:spTree>
    <p:extLst>
      <p:ext uri="{BB962C8B-B14F-4D97-AF65-F5344CB8AC3E}">
        <p14:creationId xmlns:p14="http://schemas.microsoft.com/office/powerpoint/2010/main" val="2959634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255" y="93518"/>
            <a:ext cx="8759536" cy="369332"/>
          </a:xfrm>
          <a:prstGeom prst="rect">
            <a:avLst/>
          </a:prstGeom>
          <a:noFill/>
        </p:spPr>
        <p:txBody>
          <a:bodyPr wrap="square" rtlCol="0">
            <a:spAutoFit/>
          </a:bodyPr>
          <a:lstStyle/>
          <a:p>
            <a:endParaRPr lang="en-US" dirty="0"/>
          </a:p>
        </p:txBody>
      </p:sp>
      <p:sp>
        <p:nvSpPr>
          <p:cNvPr id="8" name="Title 7"/>
          <p:cNvSpPr>
            <a:spLocks noGrp="1"/>
          </p:cNvSpPr>
          <p:nvPr>
            <p:ph type="title"/>
          </p:nvPr>
        </p:nvSpPr>
        <p:spPr>
          <a:xfrm>
            <a:off x="315686" y="93518"/>
            <a:ext cx="8610105" cy="6252853"/>
          </a:xfrm>
        </p:spPr>
        <p:txBody>
          <a:bodyPr>
            <a:normAutofit fontScale="90000"/>
          </a:bodyPr>
          <a:lstStyle/>
          <a:p>
            <a:pPr algn="ct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5</a:t>
            </a:r>
            <a:r>
              <a:rPr lang="en-US" sz="2700" dirty="0"/>
              <a:t>. Joshua copies onto stone the Law of  Moses, now a 4</a:t>
            </a:r>
            <a:r>
              <a:rPr lang="en-US" sz="2700" baseline="30000" dirty="0"/>
              <a:t>th</a:t>
            </a:r>
            <a:r>
              <a:rPr lang="en-US" sz="2700" dirty="0"/>
              <a:t> stone </a:t>
            </a:r>
            <a:r>
              <a:rPr lang="en-US" sz="2700" dirty="0" smtClean="0"/>
              <a:t>monument</a:t>
            </a:r>
            <a:br>
              <a:rPr lang="en-US" sz="2700" dirty="0" smtClean="0"/>
            </a:br>
            <a:r>
              <a:rPr lang="en-US" sz="2700" b="1" dirty="0" smtClean="0"/>
              <a:t> </a:t>
            </a:r>
            <a:r>
              <a:rPr lang="en-US" sz="2700" b="1" dirty="0"/>
              <a:t>(Dt 27:2-4)</a:t>
            </a:r>
            <a:r>
              <a:rPr lang="en-US" sz="2700" dirty="0"/>
              <a:t/>
            </a:r>
            <a:br>
              <a:rPr lang="en-US" sz="2700" dirty="0"/>
            </a:br>
            <a:r>
              <a:rPr lang="en-US" sz="2700" b="1" dirty="0"/>
              <a:t> </a:t>
            </a:r>
            <a:r>
              <a:rPr lang="en-US" sz="2700" dirty="0"/>
              <a:t/>
            </a:r>
            <a:br>
              <a:rPr lang="en-US" sz="2700" dirty="0"/>
            </a:br>
            <a:r>
              <a:rPr lang="en-US" sz="2700" dirty="0"/>
              <a:t>6. The blessings and the curses from God’s Word – Gospel and Law </a:t>
            </a:r>
            <a:r>
              <a:rPr lang="en-US" sz="2700" dirty="0" smtClean="0"/>
              <a:t/>
            </a:r>
            <a:br>
              <a:rPr lang="en-US" sz="2700" dirty="0" smtClean="0"/>
            </a:br>
            <a:r>
              <a:rPr lang="en-US" sz="2700" b="1" dirty="0" smtClean="0"/>
              <a:t>(</a:t>
            </a:r>
            <a:r>
              <a:rPr lang="en-US" sz="2700" b="1" dirty="0"/>
              <a:t>Dt. 27-28)</a:t>
            </a:r>
            <a:r>
              <a:rPr lang="en-US" sz="2700" dirty="0"/>
              <a:t/>
            </a:r>
            <a:br>
              <a:rPr lang="en-US" sz="2700" dirty="0"/>
            </a:br>
            <a:r>
              <a:rPr lang="en-US" sz="2700" b="1" dirty="0"/>
              <a:t> </a:t>
            </a:r>
            <a:r>
              <a:rPr lang="en-US" sz="2700" dirty="0"/>
              <a:t/>
            </a:r>
            <a:br>
              <a:rPr lang="en-US" sz="2700" dirty="0"/>
            </a:br>
            <a:r>
              <a:rPr lang="en-US" sz="2700" dirty="0"/>
              <a:t>7. Being hung upon a tree was a curse, and this is what Jesus </a:t>
            </a:r>
            <a:r>
              <a:rPr lang="en-US" sz="2700" dirty="0" smtClean="0"/>
              <a:t>experienced</a:t>
            </a:r>
            <a:br>
              <a:rPr lang="en-US" sz="2700" dirty="0" smtClean="0"/>
            </a:br>
            <a:r>
              <a:rPr lang="en-US" sz="2700" b="1" dirty="0" smtClean="0"/>
              <a:t>(</a:t>
            </a:r>
            <a:r>
              <a:rPr lang="en-US" sz="2700" b="1" dirty="0" err="1" smtClean="0"/>
              <a:t>Jn</a:t>
            </a:r>
            <a:r>
              <a:rPr lang="en-US" sz="2700" b="1" dirty="0" smtClean="0"/>
              <a:t> </a:t>
            </a:r>
            <a:r>
              <a:rPr lang="en-US" sz="2700" b="1" dirty="0"/>
              <a:t>19:28-37)</a:t>
            </a:r>
            <a:r>
              <a:rPr lang="en-US" sz="2700" dirty="0"/>
              <a:t/>
            </a:r>
            <a:br>
              <a:rPr lang="en-US" sz="2700" dirty="0"/>
            </a:br>
            <a:r>
              <a:rPr lang="en-US" sz="2700" b="1" dirty="0"/>
              <a:t> </a:t>
            </a:r>
            <a:r>
              <a:rPr lang="en-US" sz="2700" dirty="0"/>
              <a:t/>
            </a:r>
            <a:br>
              <a:rPr lang="en-US" sz="2700" dirty="0"/>
            </a:br>
            <a:r>
              <a:rPr lang="en-US" sz="2700" dirty="0"/>
              <a:t>8. This the beginning of many battles by which they would subjugate the land so that it would become the </a:t>
            </a:r>
            <a:br>
              <a:rPr lang="en-US" sz="2700" dirty="0"/>
            </a:br>
            <a:r>
              <a:rPr lang="en-US" sz="2700" dirty="0"/>
              <a:t>     Promised Land given to Abraham, Isaac, Jacob, the 12 Tribes and the nation of Israel – then Judah – the </a:t>
            </a:r>
            <a:r>
              <a:rPr lang="en-US" sz="2700" dirty="0" smtClean="0"/>
              <a:t>land </a:t>
            </a:r>
            <a:r>
              <a:rPr lang="en-US" sz="2700" dirty="0"/>
              <a:t>and the people where Jesus Christ would appear to then save all nations </a:t>
            </a:r>
            <a:r>
              <a:rPr lang="en-US" sz="2700" dirty="0" smtClean="0"/>
              <a:t/>
            </a:r>
            <a:br>
              <a:rPr lang="en-US" sz="2700" dirty="0" smtClean="0"/>
            </a:br>
            <a:r>
              <a:rPr lang="en-US" sz="2700" b="1" dirty="0" smtClean="0"/>
              <a:t>(</a:t>
            </a:r>
            <a:r>
              <a:rPr lang="en-US" sz="2700" b="1" dirty="0"/>
              <a:t>Gal 3:6-16)</a:t>
            </a:r>
            <a:r>
              <a:rPr lang="en-US" sz="2000" dirty="0"/>
              <a:t/>
            </a:r>
            <a:br>
              <a:rPr lang="en-US" sz="2000" dirty="0"/>
            </a:br>
            <a:r>
              <a:rPr lang="en-US" sz="2000" dirty="0"/>
              <a:t/>
            </a:r>
            <a:br>
              <a:rPr lang="en-US" sz="2000" dirty="0"/>
            </a:br>
            <a:r>
              <a:rPr lang="en-US" sz="2200" dirty="0"/>
              <a:t/>
            </a:r>
            <a:br>
              <a:rPr lang="en-US" sz="2200" dirty="0"/>
            </a:br>
            <a:r>
              <a:rPr lang="en-US" sz="2200" dirty="0"/>
              <a:t/>
            </a:r>
            <a:br>
              <a:rPr lang="en-US" sz="2200" dirty="0"/>
            </a:br>
            <a:endParaRPr lang="en-US" sz="2200" dirty="0"/>
          </a:p>
        </p:txBody>
      </p:sp>
    </p:spTree>
    <p:extLst>
      <p:ext uri="{BB962C8B-B14F-4D97-AF65-F5344CB8AC3E}">
        <p14:creationId xmlns:p14="http://schemas.microsoft.com/office/powerpoint/2010/main" val="12337170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6" y="103869"/>
            <a:ext cx="8610599" cy="6492874"/>
          </a:xfrm>
        </p:spPr>
        <p:txBody>
          <a:bodyPr>
            <a:normAutofit fontScale="90000"/>
          </a:bodyPr>
          <a:lstStyle/>
          <a:p>
            <a:pPr algn="ctr"/>
            <a:r>
              <a:rPr lang="en-US" sz="2400" b="1" u="sng" dirty="0" smtClean="0"/>
              <a:t/>
            </a:r>
            <a:br>
              <a:rPr lang="en-US" sz="2400" b="1" u="sng" dirty="0" smtClean="0"/>
            </a:br>
            <a:r>
              <a:rPr lang="en-US" sz="2400" b="1" u="sng" dirty="0"/>
              <a:t/>
            </a:r>
            <a:br>
              <a:rPr lang="en-US" sz="2400" b="1" u="sng" dirty="0"/>
            </a:br>
            <a:r>
              <a:rPr lang="en-US" sz="2400" b="1" u="sng" dirty="0" smtClean="0"/>
              <a:t>C</a:t>
            </a:r>
            <a:r>
              <a:rPr lang="en-US" sz="2400" b="1" u="sng" dirty="0"/>
              <a:t>. LIFE APPLICATION</a:t>
            </a:r>
            <a:r>
              <a:rPr lang="en-US" sz="2400" dirty="0"/>
              <a:t/>
            </a:r>
            <a:br>
              <a:rPr lang="en-US" sz="2400" dirty="0"/>
            </a:br>
            <a:r>
              <a:rPr lang="en-US" sz="2400" dirty="0" smtClean="0"/>
              <a:t>1. The </a:t>
            </a:r>
            <a:r>
              <a:rPr lang="en-US" sz="2400" dirty="0"/>
              <a:t>Book of the Law of Moses of course includes the 10 Commandments, one of the Six Chief Parts in the Small Catechism: The Close of the </a:t>
            </a:r>
            <a:r>
              <a:rPr lang="en-US" sz="2400" dirty="0" smtClean="0"/>
              <a:t>Commandments</a:t>
            </a:r>
            <a:br>
              <a:rPr lang="en-US" sz="2400" dirty="0" smtClean="0"/>
            </a:br>
            <a:r>
              <a:rPr lang="en-US" sz="2400" dirty="0"/>
              <a:t/>
            </a:r>
            <a:br>
              <a:rPr lang="en-US" sz="2400" dirty="0"/>
            </a:br>
            <a:r>
              <a:rPr lang="en-US" sz="2400" b="1" u="sng" dirty="0"/>
              <a:t>What does God say about all of these commandments?</a:t>
            </a:r>
            <a:r>
              <a:rPr lang="en-US" sz="2400" dirty="0"/>
              <a:t/>
            </a:r>
            <a:br>
              <a:rPr lang="en-US" sz="2400" dirty="0"/>
            </a:br>
            <a:r>
              <a:rPr lang="en-US" sz="2400" dirty="0"/>
              <a:t>He says, "I, the Lord your God, am a jealous God, punishing the children for the sin of </a:t>
            </a:r>
            <a:r>
              <a:rPr lang="en-US" sz="2400" dirty="0" err="1" smtClean="0"/>
              <a:t>thefathers</a:t>
            </a:r>
            <a:r>
              <a:rPr lang="en-US" sz="2400" dirty="0" smtClean="0"/>
              <a:t> </a:t>
            </a:r>
            <a:r>
              <a:rPr lang="en-US" sz="2400" dirty="0"/>
              <a:t>to the third and fourth generation of those who hate Me, but showing love to a thousand generations of those who love Me and keep My commandments" (Exodus 20:5-6</a:t>
            </a:r>
            <a:r>
              <a:rPr lang="en-US" sz="2400" dirty="0" smtClean="0"/>
              <a:t>).</a:t>
            </a:r>
            <a:r>
              <a:rPr lang="en-US" sz="2400" dirty="0"/>
              <a:t/>
            </a:r>
            <a:br>
              <a:rPr lang="en-US" sz="2400" dirty="0"/>
            </a:br>
            <a:r>
              <a:rPr lang="en-US" sz="2400" b="1" u="sng" dirty="0"/>
              <a:t>What does this mean?</a:t>
            </a:r>
            <a:r>
              <a:rPr lang="en-US" sz="2400" dirty="0"/>
              <a:t/>
            </a:r>
            <a:br>
              <a:rPr lang="en-US" sz="2400" dirty="0"/>
            </a:br>
            <a:r>
              <a:rPr lang="en-US" sz="2400" dirty="0"/>
              <a:t>God threatens to punish all who break these commandments. Therefore, we should fear His wrath and not do anything against them. But He promises grace and every blessing to all who keep these commandments. Therefore, we should also love and trust in Him and gladly do what He commands</a:t>
            </a:r>
            <a:r>
              <a:rPr lang="en-US" sz="2400" dirty="0" smtClean="0"/>
              <a:t>.</a:t>
            </a:r>
            <a:r>
              <a:rPr lang="en-US" sz="2400" dirty="0"/>
              <a:t/>
            </a:r>
            <a:br>
              <a:rPr lang="en-US" sz="2400" dirty="0"/>
            </a:br>
            <a:r>
              <a:rPr lang="en-US" sz="2400" b="1" u="sng" dirty="0"/>
              <a:t>Why it essential to teach young and old the Moral Law </a:t>
            </a:r>
            <a:r>
              <a:rPr lang="en-US" sz="2400" b="1" u="sng" dirty="0" smtClean="0"/>
              <a:t>–</a:t>
            </a:r>
            <a:br>
              <a:rPr lang="en-US" sz="2400" b="1" u="sng" dirty="0" smtClean="0"/>
            </a:br>
            <a:r>
              <a:rPr lang="en-US" sz="2400" b="1" u="sng" dirty="0" smtClean="0"/>
              <a:t> </a:t>
            </a:r>
            <a:r>
              <a:rPr lang="en-US" sz="2400" b="1" u="sng" dirty="0"/>
              <a:t>which remains unchanged forever?</a:t>
            </a:r>
            <a:r>
              <a:rPr lang="en-US" sz="2000" dirty="0"/>
              <a:t/>
            </a:r>
            <a:br>
              <a:rPr lang="en-US" sz="2000" dirty="0"/>
            </a:br>
            <a:r>
              <a:rPr lang="en-US" dirty="0"/>
              <a:t/>
            </a:r>
            <a:br>
              <a:rPr lang="en-US" dirty="0"/>
            </a:br>
            <a:endParaRPr lang="en-US" dirty="0"/>
          </a:p>
        </p:txBody>
      </p:sp>
    </p:spTree>
    <p:extLst>
      <p:ext uri="{BB962C8B-B14F-4D97-AF65-F5344CB8AC3E}">
        <p14:creationId xmlns:p14="http://schemas.microsoft.com/office/powerpoint/2010/main" val="33230115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 y="0"/>
            <a:ext cx="9056915" cy="6858000"/>
          </a:xfrm>
        </p:spPr>
        <p:txBody>
          <a:bodyPr>
            <a:normAutofit fontScale="90000"/>
          </a:bodyPr>
          <a:lstStyle/>
          <a:p>
            <a:pPr lvl="0" algn="ctr"/>
            <a:r>
              <a:rPr lang="en-US" sz="3600" b="1" u="sng" dirty="0" smtClean="0">
                <a:latin typeface="Calibri"/>
                <a:ea typeface="Calibri"/>
                <a:cs typeface="Times New Roman"/>
              </a:rPr>
              <a:t/>
            </a:r>
            <a:br>
              <a:rPr lang="en-US" sz="3600" b="1" u="sng" dirty="0" smtClean="0">
                <a:latin typeface="Calibri"/>
                <a:ea typeface="Calibri"/>
                <a:cs typeface="Times New Roman"/>
              </a:rPr>
            </a:br>
            <a:r>
              <a:rPr lang="en-US" sz="3600" b="1" u="sng" dirty="0">
                <a:latin typeface="Calibri"/>
                <a:ea typeface="Calibri"/>
                <a:cs typeface="Times New Roman"/>
              </a:rPr>
              <a:t/>
            </a:r>
            <a:br>
              <a:rPr lang="en-US" sz="3600" b="1" u="sng" dirty="0">
                <a:latin typeface="Calibri"/>
                <a:ea typeface="Calibri"/>
                <a:cs typeface="Times New Roman"/>
              </a:rPr>
            </a:br>
            <a:r>
              <a:rPr lang="en-US" sz="3600" b="1" u="sng" dirty="0" smtClean="0">
                <a:latin typeface="Calibri"/>
                <a:ea typeface="Calibri"/>
                <a:cs typeface="Times New Roman"/>
              </a:rPr>
              <a:t/>
            </a:r>
            <a:br>
              <a:rPr lang="en-US" sz="3600" b="1" u="sng" dirty="0" smtClean="0">
                <a:latin typeface="Calibri"/>
                <a:ea typeface="Calibri"/>
                <a:cs typeface="Times New Roman"/>
              </a:rPr>
            </a:br>
            <a:r>
              <a:rPr lang="en-US" sz="3600" b="1" u="sng" dirty="0">
                <a:latin typeface="Calibri"/>
                <a:ea typeface="Calibri"/>
                <a:cs typeface="Times New Roman"/>
              </a:rPr>
              <a:t/>
            </a:r>
            <a:br>
              <a:rPr lang="en-US" sz="3600" b="1" u="sng" dirty="0">
                <a:latin typeface="Calibri"/>
                <a:ea typeface="Calibri"/>
                <a:cs typeface="Times New Roman"/>
              </a:rPr>
            </a:br>
            <a:r>
              <a:rPr lang="en-US" sz="3100" b="1" u="sng" dirty="0" smtClean="0">
                <a:latin typeface="Calibri"/>
                <a:ea typeface="Calibri"/>
                <a:cs typeface="Times New Roman"/>
              </a:rPr>
              <a:t>2. </a:t>
            </a:r>
            <a:r>
              <a:rPr lang="en-US" sz="3100" dirty="0" smtClean="0"/>
              <a:t>The </a:t>
            </a:r>
            <a:r>
              <a:rPr lang="en-US" sz="3100" dirty="0"/>
              <a:t>Gospel is what Christ has done as our Substitute in our place – the 2</a:t>
            </a:r>
            <a:r>
              <a:rPr lang="en-US" sz="3100" baseline="30000" dirty="0"/>
              <a:t>nd</a:t>
            </a:r>
            <a:r>
              <a:rPr lang="en-US" sz="3100" dirty="0"/>
              <a:t> Article of the Apostles Creed: </a:t>
            </a:r>
            <a:r>
              <a:rPr lang="en-US" sz="3100" dirty="0" smtClean="0"/>
              <a:t/>
            </a:r>
            <a:br>
              <a:rPr lang="en-US" sz="3100" dirty="0" smtClean="0"/>
            </a:br>
            <a:r>
              <a:rPr lang="en-US" sz="3100" dirty="0"/>
              <a:t/>
            </a:r>
            <a:br>
              <a:rPr lang="en-US" sz="3100" dirty="0"/>
            </a:br>
            <a:r>
              <a:rPr lang="en-US" sz="3100" dirty="0" smtClean="0"/>
              <a:t>“</a:t>
            </a:r>
            <a:r>
              <a:rPr lang="en-US" sz="3100" dirty="0"/>
              <a:t>I believe that Jesus Christ, true God, begotten of the Father from eternity, and also true man, born of the Virgin Mary, is my Lord. Who has redeemed me, a lost and</a:t>
            </a:r>
            <a:br>
              <a:rPr lang="en-US" sz="3100" dirty="0"/>
            </a:br>
            <a:r>
              <a:rPr lang="en-US" sz="3100" dirty="0"/>
              <a:t>condemned person, purchased and won me from all sins, from death, and from the power of the devil; not with gold or silver, but with His holy, precious blood and with His innocent suffering and death, that I may be His own and live under Him in His kingdom and serve Him in everlasting righteousness, innocence, and blessedness, just as He is risen from the dead, lives and reigns to all eternity. This is most certainly true</a:t>
            </a:r>
            <a:r>
              <a:rPr lang="en-US" sz="3100" dirty="0" smtClean="0"/>
              <a:t>.”</a:t>
            </a:r>
            <a:br>
              <a:rPr lang="en-US" sz="3100" dirty="0" smtClean="0"/>
            </a:br>
            <a:r>
              <a:rPr lang="en-US" sz="3100" dirty="0"/>
              <a:t/>
            </a:r>
            <a:br>
              <a:rPr lang="en-US" sz="3100" dirty="0"/>
            </a:br>
            <a:r>
              <a:rPr lang="en-US" sz="3100" b="1" u="sng" dirty="0"/>
              <a:t>Why it essential to teach young and old the Good </a:t>
            </a:r>
            <a:r>
              <a:rPr lang="en-US" sz="3100" b="1" u="sng" dirty="0" smtClean="0"/>
              <a:t>News</a:t>
            </a:r>
            <a:br>
              <a:rPr lang="en-US" sz="3100" b="1" u="sng" dirty="0" smtClean="0"/>
            </a:br>
            <a:r>
              <a:rPr lang="en-US" sz="3100" b="1" u="sng" dirty="0" smtClean="0"/>
              <a:t>– </a:t>
            </a:r>
            <a:r>
              <a:rPr lang="en-US" sz="3100" b="1" u="sng" dirty="0"/>
              <a:t>which remains unchanged forever?</a:t>
            </a:r>
            <a:r>
              <a:rPr lang="en-US" sz="2000" dirty="0"/>
              <a:t/>
            </a:r>
            <a:br>
              <a:rPr lang="en-US" sz="2000" dirty="0"/>
            </a:br>
            <a:r>
              <a:rPr lang="en-US" sz="2400" dirty="0"/>
              <a:t/>
            </a:r>
            <a:br>
              <a:rPr lang="en-US" sz="2400" dirty="0"/>
            </a:br>
            <a:r>
              <a:rPr lang="en-US" sz="3200" dirty="0"/>
              <a:t/>
            </a:r>
            <a:br>
              <a:rPr lang="en-US" sz="3200" dirty="0"/>
            </a:br>
            <a:r>
              <a:rPr lang="en-US" sz="2800" dirty="0">
                <a:latin typeface="Calibri"/>
                <a:ea typeface="Calibri"/>
                <a:cs typeface="Times New Roman"/>
              </a:rPr>
              <a:t/>
            </a:r>
            <a:br>
              <a:rPr lang="en-US" sz="2800" dirty="0">
                <a:latin typeface="Calibri"/>
                <a:ea typeface="Calibri"/>
                <a:cs typeface="Times New Roman"/>
              </a:rPr>
            </a:br>
            <a:r>
              <a:rPr lang="en-US" dirty="0"/>
              <a:t/>
            </a:r>
            <a:br>
              <a:rPr lang="en-US" dirty="0"/>
            </a:br>
            <a:endParaRPr lang="en-US" dirty="0"/>
          </a:p>
        </p:txBody>
      </p:sp>
    </p:spTree>
    <p:extLst>
      <p:ext uri="{BB962C8B-B14F-4D97-AF65-F5344CB8AC3E}">
        <p14:creationId xmlns:p14="http://schemas.microsoft.com/office/powerpoint/2010/main" val="2692239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http://www.ebdweb.com.br/imagens/gilg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14" y="133254"/>
            <a:ext cx="8793432" cy="632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6968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keyway.ca/jpg/joshu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49" y="452212"/>
            <a:ext cx="8389122" cy="587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5142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1" descr="http://bibleencyclopedia.com/picturesjpeg/joshua_and_the_battle_of_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531" y="114753"/>
            <a:ext cx="5484812" cy="65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6264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s://encrypted-tbn1.gstatic.com/images?q=tbn:ANd9GcS8Rg-5JJCpMOPe1Z0rhux2wxmlHt_LWmcCt1zYOk8NYnaahW5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3" y="565264"/>
            <a:ext cx="7992833" cy="536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614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s://www.lds.org/bc/content/shared/content/images/gospel-library/manual/00001/moses-ten-commandments-harston-law_1209768_i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56268"/>
            <a:ext cx="7914658" cy="619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9313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4.bp.blogspot.com/-i1S1ksb67uE/U8P-N93CvGI/AAAAAAAAC-U/koZCE6QmWJI/s1600/bpsorim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04" y="365126"/>
            <a:ext cx="8340824" cy="631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206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enemylove.com/wp-content/uploads/2013/01/jesus-on-the-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15" y="780368"/>
            <a:ext cx="8677370" cy="5108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6594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ttps://christinesbiblestudy.files.wordpress.com/2013/07/gal-3-13-web-watermark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71" y="533399"/>
            <a:ext cx="8719457" cy="581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459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14755"/>
            <a:ext cx="6591301" cy="6580315"/>
          </a:xfrm>
          <a:prstGeom prst="rect">
            <a:avLst/>
          </a:prstGeom>
        </p:spPr>
      </p:pic>
    </p:spTree>
    <p:extLst>
      <p:ext uri="{BB962C8B-B14F-4D97-AF65-F5344CB8AC3E}">
        <p14:creationId xmlns:p14="http://schemas.microsoft.com/office/powerpoint/2010/main" val="656796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descr="http://cielotech.files.wordpress.com/2013/01/godfreyjerich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4300"/>
            <a:ext cx="8098518" cy="662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423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ordsofgrace.files.wordpress.com/2013/04/joshua-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02" y="149541"/>
            <a:ext cx="8710958" cy="6566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381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ttp://www.bible-history.com/maps/Map-of-Canaanite-N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749" y="76201"/>
            <a:ext cx="3486508" cy="670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483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20" name="Picture 4" descr="Map of Twelve Tribes of Israel in Cana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456" y="0"/>
            <a:ext cx="5221257" cy="693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373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372</TotalTime>
  <Words>379</Words>
  <Application>Microsoft Office PowerPoint</Application>
  <PresentationFormat>On-screen Show (4:3)</PresentationFormat>
  <Paragraphs>29</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(9) So Joshua sent them out. And they went to the place of ambush and lay between Bethel and Ai, to the west of Ai, but Joshua spent that night among the people. (10) Joshua arose early in the morning and mustered the people and went up, he and the elders of Israel, before the people to Ai. (11) And all the fighting men who were with him went up and drew near before the city and encamped on the north side of Ai, with a ravine between them and Ai. (12) He took about 5,000 men and set them in ambush between Bethel and Ai, to the west of the city. (13) So they stationed the forces, the main encampment that was north of the city and its rear guard west of the city. But Joshua spent that night in the valley.  (14) And as soon as the king of Ai saw this, he and all his people, the men of the city, hurried and went out early to the appointed place toward the Arabah to meet Israel in battle. But he did not know that there was an ambush against him behind the city. (15) And Joshua and all Israel pretended to be beaten before them and fled in the direction of the wilderness. (16) So all the people who were in the city were called together to pursue them, and as they pursued Joshua they were drawn away from the city. (17) Not a man was left in Ai or Bethel who did not go out after Israel. They left the city open and pursued Israel.       </vt:lpstr>
      <vt:lpstr> (18) Then the Lord said to Joshua, "Stretch out the javelin that is in your hand toward Ai, for I will give it into your hand." And Joshua stretched out the javelin that was in his hand toward the city. (19) And the men in the ambush rose quickly out of their place, and as soon as he had stretched out his hand, they ran and entered the city and captured it. And they hurried to set the city on fire. (20) So when the men of Ai looked back, behold, the smoke of the city went up to heaven, and they had no power to flee this way or that, for the people who fled to the wilderness turned back against the pursuers.  (21) And when Joshua and all Israel saw that the ambush had captured the city, and that the smoke of the city went up, then they turned back and struck down the men of Ai. (22) And the others came out from the city against them, so they were in the midst of Israel, some on this side, and some on that side. And Israel struck them down, until there was left none that survived or escaped. (23) But the king of Ai they took alive, and brought him near to Joshua. (24) When Israel had finished killing all the inhabitants of Ai in the open wilderness where they pursued them, and all of them to the very last had fallen by the edge of the sword, all Israel returned to Ai and struck it down with the edge of the sword. (25) And all who fell that day, both men and women, were 12,000, all the people of Ai. </vt:lpstr>
      <vt:lpstr>  (26) But Joshua did not draw back his hand with which he stretched out the javelin until he had devoted all the inhabitants of Ai to destruction. (27) Only the livestock and the spoil of that city Israel took as their plunder, according to the word of the Lord that he commanded Joshua. (28) So Joshua burned Ai and made it forever a heap of ruins, as it is to this day. (29) And he hanged the king of Ai on a tree until evening. And at sunset Joshua commanded, and they took his body down from the tree and threw it at the entrance of the gate of the city and raised over it a great heap of stones, which stands there to this day.   (30) At that time Joshua built an altar to the Lord, the God of Israel, on Mount Ebal, (31) just as Moses the servant of the Lord had commanded the people of Israel, as it is written in the Book of the Law of Moses, "an altar of uncut stones, upon which no man has wielded an iron tool." And they offered on it burnt offerings to the Lord and sacrificed peace offerings. (32) And there, in the presence of the people of Israel, he wrote on the stones a copy of the law of Moses, which he had written. (33) And all Israel, sojourner as well as native born, with their elders and officers and their judges, stood on opposite sides of the ark before the Levitical priests who carried the ark of the covenant of the Lord, half of them in front of Mount Gerizim and half of them in front of Mount Ebal, just as Moses the servant of the Lord had commanded at the first, to bless the people of Israel. (34) And afterward he read all the words of the law, the blessing and the curse, according to all that is written in the Book of the Law. (35) There was not a word of all that Moses commanded that Joshua did not read before all the assembly of Israel, and the women, and the little ones, and the sojourners who lived among them. </vt:lpstr>
      <vt:lpstr>PowerPoint Presentation</vt:lpstr>
      <vt:lpstr>   5. Joshua copies onto stone the Law of  Moses, now a 4th stone monument  (Dt 27:2-4)   6. The blessings and the curses from God’s Word – Gospel and Law  (Dt. 27-28)   7. Being hung upon a tree was a curse, and this is what Jesus experienced (Jn 19:28-37)   8. This the beginning of many battles by which they would subjugate the land so that it would become the       Promised Land given to Abraham, Isaac, Jacob, the 12 Tribes and the nation of Israel – then Judah – the land and the people where Jesus Christ would appear to then save all nations  (Gal 3:6-16)    </vt:lpstr>
      <vt:lpstr>  C. LIFE APPLICATION 1. The Book of the Law of Moses of course includes the 10 Commandments, one of the Six Chief Parts in the Small Catechism: The Close of the Commandments  What does God say about all of these commandments? He says, "I, the Lord your God, am a jealous God, punishing the children for the sin of thefathers to the third and fourth generation of those who hate Me, but showing love to a thousand generations of those who love Me and keep My commandments" (Exodus 20:5-6). What does this mean? God threatens to punish all who break these commandments. Therefore, we should fear His wrath and not do anything against them. But He promises grace and every blessing to all who keep these commandments. Therefore, we should also love and trust in Him and gladly do what He commands. Why it essential to teach young and old the Moral Law –  which remains unchanged forever?  </vt:lpstr>
      <vt:lpstr>    2. The Gospel is what Christ has done as our Substitute in our place – the 2nd Article of the Apostles Creed:   “I believe that Jesus Christ, true God, begotten of the Father from eternity, and also true man, born of the Virgin Mary, is my Lord. Who has redeemed me, a lost and condemned person, purchased and won me from all sins, from death, and from the power of the devil; not with gold or silver, but with His holy, precious blood and with His innocent suffering and death, that I may be His own and live under Him in His kingdom and serve Him in everlasting righteousness, innocence, and blessedness, just as He is risen from the dead, lives and reigns to all eternity. This is most certainly true.”  Why it essential to teach young and old the Good News – which remains unchanged forever?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212</cp:revision>
  <dcterms:created xsi:type="dcterms:W3CDTF">2015-01-29T18:42:59Z</dcterms:created>
  <dcterms:modified xsi:type="dcterms:W3CDTF">2015-04-16T02:16:15Z</dcterms:modified>
</cp:coreProperties>
</file>