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0"/>
  </p:notesMasterIdLst>
  <p:sldIdLst>
    <p:sldId id="256" r:id="rId2"/>
    <p:sldId id="259" r:id="rId3"/>
    <p:sldId id="261" r:id="rId4"/>
    <p:sldId id="262" r:id="rId5"/>
    <p:sldId id="311" r:id="rId6"/>
    <p:sldId id="323" r:id="rId7"/>
    <p:sldId id="421" r:id="rId8"/>
    <p:sldId id="422" r:id="rId9"/>
    <p:sldId id="426" r:id="rId10"/>
    <p:sldId id="397" r:id="rId11"/>
    <p:sldId id="327" r:id="rId12"/>
    <p:sldId id="331" r:id="rId13"/>
    <p:sldId id="332" r:id="rId14"/>
    <p:sldId id="333" r:id="rId15"/>
    <p:sldId id="335" r:id="rId16"/>
    <p:sldId id="336" r:id="rId17"/>
    <p:sldId id="337" r:id="rId18"/>
    <p:sldId id="340" r:id="rId19"/>
    <p:sldId id="341" r:id="rId20"/>
    <p:sldId id="343" r:id="rId21"/>
    <p:sldId id="344" r:id="rId22"/>
    <p:sldId id="345" r:id="rId23"/>
    <p:sldId id="346" r:id="rId24"/>
    <p:sldId id="347" r:id="rId25"/>
    <p:sldId id="352" r:id="rId26"/>
    <p:sldId id="351" r:id="rId27"/>
    <p:sldId id="358" r:id="rId28"/>
    <p:sldId id="356" r:id="rId29"/>
    <p:sldId id="357" r:id="rId30"/>
    <p:sldId id="354" r:id="rId31"/>
    <p:sldId id="359" r:id="rId32"/>
    <p:sldId id="360" r:id="rId33"/>
    <p:sldId id="364" r:id="rId34"/>
    <p:sldId id="366" r:id="rId35"/>
    <p:sldId id="368" r:id="rId36"/>
    <p:sldId id="370" r:id="rId37"/>
    <p:sldId id="374" r:id="rId38"/>
    <p:sldId id="375" r:id="rId39"/>
    <p:sldId id="376" r:id="rId40"/>
    <p:sldId id="379" r:id="rId41"/>
    <p:sldId id="380" r:id="rId42"/>
    <p:sldId id="383" r:id="rId43"/>
    <p:sldId id="386" r:id="rId44"/>
    <p:sldId id="387" r:id="rId45"/>
    <p:sldId id="389" r:id="rId46"/>
    <p:sldId id="393" r:id="rId47"/>
    <p:sldId id="399" r:id="rId48"/>
    <p:sldId id="404" r:id="rId49"/>
    <p:sldId id="406" r:id="rId50"/>
    <p:sldId id="409" r:id="rId51"/>
    <p:sldId id="415" r:id="rId52"/>
    <p:sldId id="418" r:id="rId53"/>
    <p:sldId id="420" r:id="rId54"/>
    <p:sldId id="424" r:id="rId55"/>
    <p:sldId id="427" r:id="rId56"/>
    <p:sldId id="429" r:id="rId57"/>
    <p:sldId id="430" r:id="rId58"/>
    <p:sldId id="431" r:id="rId59"/>
    <p:sldId id="432" r:id="rId60"/>
    <p:sldId id="433" r:id="rId61"/>
    <p:sldId id="434" r:id="rId62"/>
    <p:sldId id="435" r:id="rId63"/>
    <p:sldId id="436" r:id="rId64"/>
    <p:sldId id="437" r:id="rId65"/>
    <p:sldId id="438" r:id="rId66"/>
    <p:sldId id="439" r:id="rId67"/>
    <p:sldId id="440" r:id="rId68"/>
    <p:sldId id="441"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D77"/>
    <a:srgbClr val="EFD26B"/>
    <a:srgbClr val="DEDFC7"/>
    <a:srgbClr val="B02C30"/>
    <a:srgbClr val="FAF6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10"/>
    <p:restoredTop sz="94687"/>
  </p:normalViewPr>
  <p:slideViewPr>
    <p:cSldViewPr snapToGrid="0" snapToObjects="1">
      <p:cViewPr varScale="1">
        <p:scale>
          <a:sx n="65" d="100"/>
          <a:sy n="65" d="100"/>
        </p:scale>
        <p:origin x="682" y="53"/>
      </p:cViewPr>
      <p:guideLst>
        <p:guide orient="horz" pos="2160"/>
        <p:guide pos="2880"/>
      </p:guideLst>
    </p:cSldViewPr>
  </p:slideViewPr>
  <p:notesTextViewPr>
    <p:cViewPr>
      <p:scale>
        <a:sx n="1" d="1"/>
        <a:sy n="1" d="1"/>
      </p:scale>
      <p:origin x="0" y="0"/>
    </p:cViewPr>
  </p:notesTextViewPr>
  <p:sorterViewPr>
    <p:cViewPr>
      <p:scale>
        <a:sx n="48" d="100"/>
        <a:sy n="48" d="100"/>
      </p:scale>
      <p:origin x="0" y="-19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C5994-8574-2C43-A869-25C340092559}" type="datetimeFigureOut">
              <a:rPr lang="en-US" smtClean="0"/>
              <a:t>4/17/2018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31B12-7BCC-2E4A-9CA6-286361A1F79F}"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31B12-7BCC-2E4A-9CA6-286361A1F79F}" type="slidenum">
              <a:rPr lang="en-US" smtClean="0"/>
              <a:t>1</a:t>
            </a:fld>
            <a:endParaRPr lang="en-US"/>
          </a:p>
        </p:txBody>
      </p:sp>
    </p:spTree>
    <p:extLst>
      <p:ext uri="{BB962C8B-B14F-4D97-AF65-F5344CB8AC3E}">
        <p14:creationId xmlns:p14="http://schemas.microsoft.com/office/powerpoint/2010/main" val="46727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239738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75654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81579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135329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BAA242-2365-3C4D-BF75-0672A5BDF00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20153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BAA242-2365-3C4D-BF75-0672A5BDF00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95086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BAA242-2365-3C4D-BF75-0672A5BDF00E}" type="datetimeFigureOut">
              <a:rPr lang="en-US" smtClean="0"/>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07441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BAA242-2365-3C4D-BF75-0672A5BDF00E}"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578990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BAA242-2365-3C4D-BF75-0672A5BDF00E}" type="datetimeFigureOut">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66429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AA242-2365-3C4D-BF75-0672A5BDF00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38511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AA242-2365-3C4D-BF75-0672A5BDF00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12042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AA242-2365-3C4D-BF75-0672A5BDF00E}" type="datetimeFigureOut">
              <a:rPr lang="en-US" smtClean="0"/>
              <a:t>4/17/2018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67976-8BC6-844C-A455-B9C1A1D5568F}" type="slidenum">
              <a:rPr lang="en-US" smtClean="0"/>
              <a:t>‹#›</a:t>
            </a:fld>
            <a:endParaRPr lang="en-US"/>
          </a:p>
        </p:txBody>
      </p:sp>
    </p:spTree>
    <p:extLst>
      <p:ext uri="{BB962C8B-B14F-4D97-AF65-F5344CB8AC3E}">
        <p14:creationId xmlns:p14="http://schemas.microsoft.com/office/powerpoint/2010/main" val="2173606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5408" y="4988106"/>
            <a:ext cx="6613185" cy="461665"/>
          </a:xfrm>
          <a:prstGeom prst="rect">
            <a:avLst/>
          </a:prstGeom>
        </p:spPr>
        <p:txBody>
          <a:bodyPr wrap="square" anchor="ctr">
            <a:spAutoFit/>
          </a:bodyPr>
          <a:lstStyle/>
          <a:p>
            <a:pPr algn="ctr"/>
            <a:r>
              <a:rPr lang="en-US" sz="2400" dirty="0" smtClean="0">
                <a:solidFill>
                  <a:schemeClr val="bg1"/>
                </a:solidFill>
                <a:latin typeface="Georgia" charset="0"/>
                <a:ea typeface="Georgia" charset="0"/>
                <a:cs typeface="Georgia" charset="0"/>
              </a:rPr>
              <a:t>Begins July  16</a:t>
            </a:r>
            <a:endParaRPr lang="en-US" sz="2400" dirty="0">
              <a:solidFill>
                <a:schemeClr val="bg1"/>
              </a:solidFill>
              <a:latin typeface="Georgia" charset="0"/>
              <a:ea typeface="Georgia" charset="0"/>
              <a:cs typeface="Georgia" charset="0"/>
            </a:endParaRPr>
          </a:p>
        </p:txBody>
      </p:sp>
      <p:pic>
        <p:nvPicPr>
          <p:cNvPr id="3" name="Picture 2"/>
          <p:cNvPicPr>
            <a:picLocks noChangeAspect="1"/>
          </p:cNvPicPr>
          <p:nvPr/>
        </p:nvPicPr>
        <p:blipFill>
          <a:blip r:embed="rId3"/>
          <a:stretch>
            <a:fillRect/>
          </a:stretch>
        </p:blipFill>
        <p:spPr>
          <a:xfrm>
            <a:off x="187570" y="0"/>
            <a:ext cx="8718317" cy="6858000"/>
          </a:xfrm>
          <a:prstGeom prst="rect">
            <a:avLst/>
          </a:prstGeom>
        </p:spPr>
      </p:pic>
    </p:spTree>
    <p:extLst>
      <p:ext uri="{BB962C8B-B14F-4D97-AF65-F5344CB8AC3E}">
        <p14:creationId xmlns:p14="http://schemas.microsoft.com/office/powerpoint/2010/main" val="213951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142" y="336794"/>
            <a:ext cx="7886700" cy="6286744"/>
          </a:xfrm>
        </p:spPr>
        <p:txBody>
          <a:bodyPr>
            <a:normAutofit/>
          </a:bodyPr>
          <a:lstStyle/>
          <a:p>
            <a:pPr marL="0" marR="0" indent="0" algn="ctr">
              <a:lnSpc>
                <a:spcPct val="107000"/>
              </a:lnSpc>
              <a:spcBef>
                <a:spcPts val="0"/>
              </a:spcBef>
              <a:spcAft>
                <a:spcPts val="0"/>
              </a:spcAft>
              <a:buNone/>
            </a:pPr>
            <a:r>
              <a:rPr lang="en-US" sz="3200" b="1" u="sng" dirty="0">
                <a:latin typeface="Times New Roman" panose="02020603050405020304" pitchFamily="18" charset="0"/>
                <a:ea typeface="Calibri" panose="020F0502020204030204" pitchFamily="34" charset="0"/>
                <a:cs typeface="Times New Roman" panose="02020603050405020304" pitchFamily="18" charset="0"/>
              </a:rPr>
              <a:t>LIFE APPLICATION: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200" dirty="0">
                <a:latin typeface="Calibri" panose="020F0502020204030204" pitchFamily="34" charset="0"/>
                <a:ea typeface="Calibri" panose="020F0502020204030204" pitchFamily="34" charset="0"/>
                <a:cs typeface="Times New Roman" panose="02020603050405020304" pitchFamily="18" charset="0"/>
              </a:rPr>
              <a:t>Since the Lord answered Job out of the whirlwind and said: "Who is this that darkens counsel by words without knowledge</a:t>
            </a: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Dress for action like a man; I will question you, and you make it known to me. </a:t>
            </a:r>
          </a:p>
          <a:p>
            <a:pPr marL="0" marR="0" indent="0" algn="ctr">
              <a:lnSpc>
                <a:spcPct val="107000"/>
              </a:lnSpc>
              <a:spcBef>
                <a:spcPts val="0"/>
              </a:spcBef>
              <a:spcAft>
                <a:spcPts val="0"/>
              </a:spcAft>
              <a:buNone/>
            </a:pPr>
            <a:r>
              <a:rPr lang="en-US" sz="3200" dirty="0">
                <a:latin typeface="Calibri" panose="020F0502020204030204" pitchFamily="34" charset="0"/>
                <a:ea typeface="Calibri" panose="020F0502020204030204" pitchFamily="34" charset="0"/>
                <a:cs typeface="Times New Roman" panose="02020603050405020304" pitchFamily="18" charset="0"/>
              </a:rPr>
              <a:t> "Where were you when I laid the foundation of the earth? </a:t>
            </a:r>
            <a:r>
              <a:rPr lang="en-US" sz="3200" dirty="0" smtClean="0">
                <a:latin typeface="Calibri" panose="020F0502020204030204" pitchFamily="34" charset="0"/>
                <a:ea typeface="Calibri" panose="020F0502020204030204" pitchFamily="34" charset="0"/>
                <a:cs typeface="Times New Roman" panose="02020603050405020304" pitchFamily="18" charset="0"/>
              </a:rPr>
              <a:t>                                                             Tell </a:t>
            </a:r>
            <a:r>
              <a:rPr lang="en-US" sz="3200" dirty="0">
                <a:latin typeface="Calibri" panose="020F0502020204030204" pitchFamily="34" charset="0"/>
                <a:ea typeface="Calibri" panose="020F0502020204030204" pitchFamily="34" charset="0"/>
                <a:cs typeface="Times New Roman" panose="02020603050405020304" pitchFamily="18" charset="0"/>
              </a:rPr>
              <a:t>me, if you have understanding.” </a:t>
            </a:r>
          </a:p>
          <a:p>
            <a:pPr marL="0" marR="0" indent="0" algn="ctr">
              <a:lnSpc>
                <a:spcPct val="107000"/>
              </a:lnSpc>
              <a:spcBef>
                <a:spcPts val="0"/>
              </a:spcBef>
              <a:spcAft>
                <a:spcPts val="0"/>
              </a:spcAft>
              <a:buNone/>
            </a:pPr>
            <a:r>
              <a:rPr lang="en-US" sz="3200" dirty="0">
                <a:latin typeface="Calibri" panose="020F0502020204030204" pitchFamily="34" charset="0"/>
                <a:ea typeface="Calibri" panose="020F0502020204030204" pitchFamily="34" charset="0"/>
                <a:cs typeface="Times New Roman" panose="02020603050405020304" pitchFamily="18" charset="0"/>
              </a:rPr>
              <a:t>What is our only response to the Lord’s entreaties?</a:t>
            </a:r>
          </a:p>
          <a:p>
            <a:endParaRPr lang="en-US" sz="1600" dirty="0"/>
          </a:p>
        </p:txBody>
      </p:sp>
    </p:spTree>
    <p:extLst>
      <p:ext uri="{BB962C8B-B14F-4D97-AF65-F5344CB8AC3E}">
        <p14:creationId xmlns:p14="http://schemas.microsoft.com/office/powerpoint/2010/main" val="3738175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461" y="231164"/>
            <a:ext cx="8670862" cy="6028959"/>
          </a:xfrm>
          <a:prstGeom prst="rect">
            <a:avLst/>
          </a:prstGeom>
        </p:spPr>
      </p:pic>
    </p:spTree>
    <p:extLst>
      <p:ext uri="{BB962C8B-B14F-4D97-AF65-F5344CB8AC3E}">
        <p14:creationId xmlns:p14="http://schemas.microsoft.com/office/powerpoint/2010/main" val="1219828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9480" y="650865"/>
            <a:ext cx="8599424" cy="5327904"/>
          </a:xfrm>
          <a:prstGeom prst="rect">
            <a:avLst/>
          </a:prstGeom>
        </p:spPr>
      </p:pic>
    </p:spTree>
    <p:extLst>
      <p:ext uri="{BB962C8B-B14F-4D97-AF65-F5344CB8AC3E}">
        <p14:creationId xmlns:p14="http://schemas.microsoft.com/office/powerpoint/2010/main" val="2103353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7857" y="191233"/>
            <a:ext cx="6734543" cy="6512900"/>
          </a:xfrm>
          <a:prstGeom prst="rect">
            <a:avLst/>
          </a:prstGeom>
        </p:spPr>
      </p:pic>
    </p:spTree>
    <p:extLst>
      <p:ext uri="{BB962C8B-B14F-4D97-AF65-F5344CB8AC3E}">
        <p14:creationId xmlns:p14="http://schemas.microsoft.com/office/powerpoint/2010/main" val="3740572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4021" y="365126"/>
            <a:ext cx="8518640" cy="6204683"/>
          </a:xfrm>
          <a:prstGeom prst="rect">
            <a:avLst/>
          </a:prstGeom>
        </p:spPr>
      </p:pic>
    </p:spTree>
    <p:extLst>
      <p:ext uri="{BB962C8B-B14F-4D97-AF65-F5344CB8AC3E}">
        <p14:creationId xmlns:p14="http://schemas.microsoft.com/office/powerpoint/2010/main" val="3322408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10523" y="365126"/>
            <a:ext cx="8241648" cy="6181236"/>
          </a:xfrm>
          <a:prstGeom prst="rect">
            <a:avLst/>
          </a:prstGeom>
        </p:spPr>
      </p:pic>
    </p:spTree>
    <p:extLst>
      <p:ext uri="{BB962C8B-B14F-4D97-AF65-F5344CB8AC3E}">
        <p14:creationId xmlns:p14="http://schemas.microsoft.com/office/powerpoint/2010/main" val="3789009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6957" y="1027907"/>
            <a:ext cx="8760072" cy="4577137"/>
          </a:xfrm>
          <a:prstGeom prst="rect">
            <a:avLst/>
          </a:prstGeom>
        </p:spPr>
      </p:pic>
    </p:spTree>
    <p:extLst>
      <p:ext uri="{BB962C8B-B14F-4D97-AF65-F5344CB8AC3E}">
        <p14:creationId xmlns:p14="http://schemas.microsoft.com/office/powerpoint/2010/main" val="2011354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2287" y="482234"/>
            <a:ext cx="8474299" cy="5694729"/>
          </a:xfrm>
          <a:prstGeom prst="rect">
            <a:avLst/>
          </a:prstGeom>
        </p:spPr>
      </p:pic>
    </p:spTree>
    <p:extLst>
      <p:ext uri="{BB962C8B-B14F-4D97-AF65-F5344CB8AC3E}">
        <p14:creationId xmlns:p14="http://schemas.microsoft.com/office/powerpoint/2010/main" val="1926610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5616"/>
          <a:stretch/>
        </p:blipFill>
        <p:spPr>
          <a:xfrm>
            <a:off x="182277" y="365126"/>
            <a:ext cx="8715538" cy="6169513"/>
          </a:xfrm>
          <a:prstGeom prst="rect">
            <a:avLst/>
          </a:prstGeom>
        </p:spPr>
      </p:pic>
    </p:spTree>
    <p:extLst>
      <p:ext uri="{BB962C8B-B14F-4D97-AF65-F5344CB8AC3E}">
        <p14:creationId xmlns:p14="http://schemas.microsoft.com/office/powerpoint/2010/main" val="36197685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60838" y="365126"/>
            <a:ext cx="8569288" cy="6027066"/>
          </a:xfrm>
          <a:prstGeom prst="rect">
            <a:avLst/>
          </a:prstGeom>
        </p:spPr>
      </p:pic>
    </p:spTree>
    <p:extLst>
      <p:ext uri="{BB962C8B-B14F-4D97-AF65-F5344CB8AC3E}">
        <p14:creationId xmlns:p14="http://schemas.microsoft.com/office/powerpoint/2010/main" val="2100500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1355" y="301451"/>
            <a:ext cx="8651630" cy="5856155"/>
          </a:xfrm>
          <a:prstGeom prst="rect">
            <a:avLst/>
          </a:prstGeom>
          <a:noFill/>
        </p:spPr>
        <p:txBody>
          <a:bodyPr wrap="square" rtlCol="0">
            <a:spAutoFit/>
          </a:bodyPr>
          <a:lstStyle/>
          <a:p>
            <a:pPr algn="ctr">
              <a:lnSpc>
                <a:spcPct val="107000"/>
              </a:lnSpc>
            </a:pPr>
            <a:r>
              <a:rPr lang="en-US" sz="4400" b="1" dirty="0">
                <a:latin typeface="Calibri" panose="020F0502020204030204" pitchFamily="34" charset="0"/>
                <a:ea typeface="Calibri" panose="020F0502020204030204" pitchFamily="34" charset="0"/>
                <a:cs typeface="Times New Roman" panose="02020603050405020304" pitchFamily="18" charset="0"/>
              </a:rPr>
              <a:t>THE BOOK OF JOB –</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dirty="0">
                <a:latin typeface="Calibri" panose="020F0502020204030204" pitchFamily="34" charset="0"/>
                <a:ea typeface="Calibri" panose="020F0502020204030204" pitchFamily="34" charset="0"/>
                <a:cs typeface="Times New Roman" panose="02020603050405020304" pitchFamily="18" charset="0"/>
              </a:rPr>
              <a:t>“The Suffering and Consolation of the Christian”</a:t>
            </a:r>
            <a:r>
              <a:rPr lang="en-US" sz="44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4400" b="1" dirty="0" smtClean="0">
                <a:latin typeface="Calibri" panose="020F0502020204030204" pitchFamily="34" charset="0"/>
                <a:ea typeface="Calibri" panose="020F0502020204030204" pitchFamily="34" charset="0"/>
                <a:cs typeface="Times New Roman" panose="02020603050405020304" pitchFamily="18" charset="0"/>
              </a:rPr>
              <a:t>Date</a:t>
            </a: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4400" b="1" dirty="0" smtClean="0">
                <a:latin typeface="Calibri" panose="020F0502020204030204" pitchFamily="34" charset="0"/>
                <a:ea typeface="Calibri" panose="020F0502020204030204" pitchFamily="34" charset="0"/>
                <a:cs typeface="Times New Roman" panose="02020603050405020304" pitchFamily="18" charset="0"/>
              </a:rPr>
              <a:t>4-22-18    </a:t>
            </a:r>
            <a:r>
              <a:rPr lang="en-US" sz="4400" b="1" dirty="0">
                <a:latin typeface="Calibri" panose="020F0502020204030204" pitchFamily="34" charset="0"/>
                <a:ea typeface="Calibri" panose="020F0502020204030204" pitchFamily="34" charset="0"/>
                <a:cs typeface="Times New Roman" panose="02020603050405020304" pitchFamily="18" charset="0"/>
              </a:rPr>
              <a:t>Lesson: </a:t>
            </a:r>
            <a:r>
              <a:rPr lang="en-US" sz="4400" b="1" dirty="0" smtClean="0">
                <a:latin typeface="Calibri" panose="020F0502020204030204" pitchFamily="34" charset="0"/>
                <a:ea typeface="Calibri" panose="020F0502020204030204" pitchFamily="34" charset="0"/>
                <a:cs typeface="Times New Roman" panose="02020603050405020304" pitchFamily="18" charset="0"/>
              </a:rPr>
              <a:t>20</a:t>
            </a:r>
            <a:r>
              <a:rPr lang="en-US" sz="4400" b="1" dirty="0" smtClean="0">
                <a:latin typeface="Calibri" panose="020F0502020204030204" pitchFamily="34" charset="0"/>
                <a:ea typeface="Calibri" panose="020F0502020204030204" pitchFamily="34" charset="0"/>
                <a:cs typeface="Times New Roman" panose="02020603050405020304" pitchFamily="18" charset="0"/>
              </a:rPr>
              <a:t>   </a:t>
            </a: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dirty="0" smtClean="0">
                <a:latin typeface="Calibri" panose="020F0502020204030204" pitchFamily="34" charset="0"/>
                <a:ea typeface="Calibri" panose="020F0502020204030204" pitchFamily="34" charset="0"/>
                <a:cs typeface="Times New Roman" panose="02020603050405020304" pitchFamily="18" charset="0"/>
              </a:rPr>
              <a:t>Text</a:t>
            </a: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4400" b="1" dirty="0" smtClean="0">
                <a:latin typeface="Calibri" panose="020F0502020204030204" pitchFamily="34" charset="0"/>
                <a:ea typeface="Calibri" panose="020F0502020204030204" pitchFamily="34" charset="0"/>
                <a:cs typeface="Times New Roman" panose="02020603050405020304" pitchFamily="18" charset="0"/>
              </a:rPr>
              <a:t>Chapters </a:t>
            </a:r>
            <a:r>
              <a:rPr lang="en-US" sz="4400" b="1" dirty="0" smtClean="0">
                <a:latin typeface="Calibri" panose="020F0502020204030204" pitchFamily="34" charset="0"/>
                <a:ea typeface="Calibri" panose="020F0502020204030204" pitchFamily="34" charset="0"/>
                <a:cs typeface="Times New Roman" panose="02020603050405020304" pitchFamily="18" charset="0"/>
              </a:rPr>
              <a:t>38, 39</a:t>
            </a: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u="sng" dirty="0" smtClean="0">
                <a:latin typeface="Calibri" panose="020F0502020204030204" pitchFamily="34" charset="0"/>
                <a:ea typeface="Calibri" panose="020F0502020204030204" pitchFamily="34" charset="0"/>
                <a:cs typeface="Times New Roman" panose="02020603050405020304" pitchFamily="18" charset="0"/>
              </a:rPr>
              <a:t>Theme</a:t>
            </a:r>
            <a:r>
              <a:rPr lang="en-US" sz="4400" b="1" u="sng" dirty="0">
                <a:latin typeface="Calibri" panose="020F0502020204030204" pitchFamily="34" charset="0"/>
                <a:ea typeface="Calibri" panose="020F0502020204030204" pitchFamily="34" charset="0"/>
                <a:cs typeface="Times New Roman" panose="02020603050405020304" pitchFamily="18" charset="0"/>
              </a:rPr>
              <a:t>:</a:t>
            </a:r>
            <a:r>
              <a:rPr lang="en-US" sz="4400" b="1" dirty="0">
                <a:latin typeface="Calibri" panose="020F0502020204030204" pitchFamily="34" charset="0"/>
                <a:ea typeface="Calibri" panose="020F0502020204030204" pitchFamily="34" charset="0"/>
                <a:cs typeface="Times New Roman" panose="02020603050405020304" pitchFamily="18" charset="0"/>
              </a:rPr>
              <a:t> </a:t>
            </a: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dirty="0" smtClean="0">
                <a:ea typeface="Calibri"/>
                <a:cs typeface="Times New Roman"/>
              </a:rPr>
              <a:t>“</a:t>
            </a:r>
            <a:r>
              <a:rPr lang="en-US" sz="4400" b="1" dirty="0" smtClean="0">
                <a:latin typeface="Calibri" panose="020F0502020204030204" pitchFamily="34" charset="0"/>
                <a:ea typeface="Calibri" panose="020F0502020204030204" pitchFamily="34" charset="0"/>
                <a:cs typeface="Times New Roman" panose="02020603050405020304" pitchFamily="18" charset="0"/>
              </a:rPr>
              <a:t>The </a:t>
            </a:r>
            <a:r>
              <a:rPr lang="en-US" sz="4400" b="1" dirty="0">
                <a:latin typeface="Calibri" panose="020F0502020204030204" pitchFamily="34" charset="0"/>
                <a:ea typeface="Calibri" panose="020F0502020204030204" pitchFamily="34" charset="0"/>
                <a:cs typeface="Times New Roman" panose="02020603050405020304" pitchFamily="18" charset="0"/>
              </a:rPr>
              <a:t>Lord Answered Job Out of the Whirlwind”</a:t>
            </a:r>
            <a:r>
              <a:rPr lang="en-US" sz="4400" dirty="0">
                <a:latin typeface="Calibri" panose="020F0502020204030204" pitchFamily="34" charset="0"/>
                <a:ea typeface="Calibri" panose="020F0502020204030204" pitchFamily="34"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952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8500" t="13698" r="8197" b="13293"/>
          <a:stretch/>
        </p:blipFill>
        <p:spPr>
          <a:xfrm>
            <a:off x="1254370" y="365126"/>
            <a:ext cx="7038242" cy="6168527"/>
          </a:xfrm>
          <a:prstGeom prst="rect">
            <a:avLst/>
          </a:prstGeom>
        </p:spPr>
      </p:pic>
    </p:spTree>
    <p:extLst>
      <p:ext uri="{BB962C8B-B14F-4D97-AF65-F5344CB8AC3E}">
        <p14:creationId xmlns:p14="http://schemas.microsoft.com/office/powerpoint/2010/main" val="18820092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2596" y="152400"/>
            <a:ext cx="7487953" cy="6431414"/>
          </a:xfrm>
          <a:prstGeom prst="rect">
            <a:avLst/>
          </a:prstGeom>
        </p:spPr>
      </p:pic>
    </p:spTree>
    <p:extLst>
      <p:ext uri="{BB962C8B-B14F-4D97-AF65-F5344CB8AC3E}">
        <p14:creationId xmlns:p14="http://schemas.microsoft.com/office/powerpoint/2010/main" val="2019573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876" y="164122"/>
            <a:ext cx="8487508" cy="6365631"/>
          </a:xfrm>
          <a:prstGeom prst="rect">
            <a:avLst/>
          </a:prstGeom>
        </p:spPr>
      </p:pic>
    </p:spTree>
    <p:extLst>
      <p:ext uri="{BB962C8B-B14F-4D97-AF65-F5344CB8AC3E}">
        <p14:creationId xmlns:p14="http://schemas.microsoft.com/office/powerpoint/2010/main" val="3446146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734244" y="160947"/>
            <a:ext cx="5299601" cy="6554097"/>
          </a:xfrm>
          <a:prstGeom prst="rect">
            <a:avLst/>
          </a:prstGeom>
        </p:spPr>
      </p:pic>
    </p:spTree>
    <p:extLst>
      <p:ext uri="{BB962C8B-B14F-4D97-AF65-F5344CB8AC3E}">
        <p14:creationId xmlns:p14="http://schemas.microsoft.com/office/powerpoint/2010/main" val="511289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11419" y="365126"/>
            <a:ext cx="8215610" cy="6097405"/>
          </a:xfrm>
          <a:prstGeom prst="rect">
            <a:avLst/>
          </a:prstGeom>
        </p:spPr>
      </p:pic>
    </p:spTree>
    <p:extLst>
      <p:ext uri="{BB962C8B-B14F-4D97-AF65-F5344CB8AC3E}">
        <p14:creationId xmlns:p14="http://schemas.microsoft.com/office/powerpoint/2010/main" val="3622141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743" y="1052738"/>
            <a:ext cx="8714217" cy="490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0382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288925"/>
            <a:ext cx="7886700" cy="6162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9070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8099" r="15727" b="19873"/>
          <a:stretch/>
        </p:blipFill>
        <p:spPr bwMode="auto">
          <a:xfrm>
            <a:off x="701124" y="1175658"/>
            <a:ext cx="7814226" cy="389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051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2089"/>
          <a:stretch/>
        </p:blipFill>
        <p:spPr bwMode="auto">
          <a:xfrm>
            <a:off x="1002959" y="136527"/>
            <a:ext cx="6845641" cy="6018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668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4050" y="365126"/>
            <a:ext cx="7791300" cy="58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514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2739" y="1676"/>
            <a:ext cx="8639907" cy="6682153"/>
          </a:xfrm>
        </p:spPr>
        <p:txBody>
          <a:bodyPr>
            <a:normAutofit fontScale="62500" lnSpcReduction="20000"/>
          </a:bodyPr>
          <a:lstStyle/>
          <a:p>
            <a:pPr marL="0" marR="0" indent="0" algn="just">
              <a:lnSpc>
                <a:spcPct val="107000"/>
              </a:lnSpc>
              <a:spcBef>
                <a:spcPts val="0"/>
              </a:spcBef>
              <a:spcAft>
                <a:spcPts val="0"/>
              </a:spcAft>
              <a:buNone/>
            </a:pPr>
            <a:r>
              <a:rPr lang="en-US" sz="2400" b="1" u="sng" dirty="0" smtClean="0">
                <a:ea typeface="Calibri"/>
                <a:cs typeface="Times New Roman"/>
              </a:rPr>
              <a:t>    </a:t>
            </a:r>
          </a:p>
          <a:p>
            <a:pPr marL="0" marR="0" indent="0" algn="just">
              <a:lnSpc>
                <a:spcPct val="107000"/>
              </a:lnSpc>
              <a:spcBef>
                <a:spcPts val="0"/>
              </a:spcBef>
              <a:spcAft>
                <a:spcPts val="0"/>
              </a:spcAft>
              <a:buNone/>
            </a:pPr>
            <a:r>
              <a:rPr lang="en-US" sz="3200" b="1" u="sng" dirty="0">
                <a:latin typeface="Calibri" panose="020F0502020204030204" pitchFamily="34" charset="0"/>
                <a:ea typeface="Calibri" panose="020F0502020204030204" pitchFamily="34" charset="0"/>
                <a:cs typeface="Times New Roman" panose="02020603050405020304" pitchFamily="18" charset="0"/>
              </a:rPr>
              <a:t>Text:</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3200" b="1" dirty="0">
                <a:latin typeface="Calibri" panose="020F0502020204030204" pitchFamily="34" charset="0"/>
                <a:ea typeface="Calibri" panose="020F0502020204030204" pitchFamily="34" charset="0"/>
                <a:cs typeface="Times New Roman" panose="02020603050405020304" pitchFamily="18" charset="0"/>
              </a:rPr>
              <a:t>(Job 38:1-41)</a:t>
            </a:r>
            <a:r>
              <a:rPr lang="en-US" sz="3200" dirty="0">
                <a:latin typeface="Calibri" panose="020F0502020204030204" pitchFamily="34" charset="0"/>
                <a:ea typeface="Calibri" panose="020F0502020204030204" pitchFamily="34" charset="0"/>
                <a:cs typeface="Times New Roman" panose="02020603050405020304" pitchFamily="18" charset="0"/>
              </a:rPr>
              <a:t>  Then </a:t>
            </a:r>
            <a:r>
              <a:rPr lang="en-US" sz="3200" b="1" dirty="0">
                <a:latin typeface="Calibri" panose="020F0502020204030204" pitchFamily="34" charset="0"/>
                <a:ea typeface="Calibri" panose="020F0502020204030204" pitchFamily="34" charset="0"/>
                <a:cs typeface="Times New Roman" panose="02020603050405020304" pitchFamily="18" charset="0"/>
              </a:rPr>
              <a:t>the Lord</a:t>
            </a:r>
            <a:r>
              <a:rPr lang="en-US" sz="3200" dirty="0">
                <a:latin typeface="Calibri" panose="020F0502020204030204" pitchFamily="34" charset="0"/>
                <a:ea typeface="Calibri" panose="020F0502020204030204" pitchFamily="34" charset="0"/>
                <a:cs typeface="Times New Roman" panose="02020603050405020304" pitchFamily="18" charset="0"/>
              </a:rPr>
              <a:t> answered </a:t>
            </a:r>
            <a:r>
              <a:rPr lang="en-US" sz="3200" u="sng" dirty="0">
                <a:latin typeface="Calibri" panose="020F0502020204030204" pitchFamily="34" charset="0"/>
                <a:ea typeface="Calibri" panose="020F0502020204030204" pitchFamily="34" charset="0"/>
                <a:cs typeface="Times New Roman" panose="02020603050405020304" pitchFamily="18" charset="0"/>
              </a:rPr>
              <a:t>Job</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3200" b="1" dirty="0">
                <a:latin typeface="Calibri" panose="020F0502020204030204" pitchFamily="34" charset="0"/>
                <a:ea typeface="Calibri" panose="020F0502020204030204" pitchFamily="34" charset="0"/>
                <a:cs typeface="Times New Roman" panose="02020603050405020304" pitchFamily="18" charset="0"/>
              </a:rPr>
              <a:t>out of the whirlwind</a:t>
            </a:r>
            <a:r>
              <a:rPr lang="en-US" sz="3200" dirty="0">
                <a:latin typeface="Calibri" panose="020F0502020204030204" pitchFamily="34" charset="0"/>
                <a:ea typeface="Calibri" panose="020F0502020204030204" pitchFamily="34" charset="0"/>
                <a:cs typeface="Times New Roman" panose="02020603050405020304" pitchFamily="18" charset="0"/>
              </a:rPr>
              <a:t> and said: (2) "Who is this that darkens counsel by words without knowledge? (3) Dress for action like </a:t>
            </a:r>
            <a:r>
              <a:rPr lang="en-US" sz="3200" u="sng" dirty="0">
                <a:latin typeface="Calibri" panose="020F0502020204030204" pitchFamily="34" charset="0"/>
                <a:ea typeface="Calibri" panose="020F0502020204030204" pitchFamily="34" charset="0"/>
                <a:cs typeface="Times New Roman" panose="02020603050405020304" pitchFamily="18" charset="0"/>
              </a:rPr>
              <a:t>a man; </a:t>
            </a:r>
            <a:r>
              <a:rPr lang="en-US" sz="3200" b="1" dirty="0">
                <a:latin typeface="Calibri" panose="020F0502020204030204" pitchFamily="34" charset="0"/>
                <a:ea typeface="Calibri" panose="020F0502020204030204" pitchFamily="34" charset="0"/>
                <a:cs typeface="Times New Roman" panose="02020603050405020304" pitchFamily="18" charset="0"/>
              </a:rPr>
              <a:t>I will question you</a:t>
            </a:r>
            <a:r>
              <a:rPr lang="en-US" sz="3200" dirty="0">
                <a:latin typeface="Calibri" panose="020F0502020204030204" pitchFamily="34" charset="0"/>
                <a:ea typeface="Calibri" panose="020F0502020204030204" pitchFamily="34" charset="0"/>
                <a:cs typeface="Times New Roman" panose="02020603050405020304" pitchFamily="18" charset="0"/>
              </a:rPr>
              <a:t>, and you make it known to me. (4) "Where were you </a:t>
            </a:r>
            <a:r>
              <a:rPr lang="en-US" sz="3200" b="1" dirty="0">
                <a:latin typeface="Calibri" panose="020F0502020204030204" pitchFamily="34" charset="0"/>
                <a:ea typeface="Calibri" panose="020F0502020204030204" pitchFamily="34" charset="0"/>
                <a:cs typeface="Times New Roman" panose="02020603050405020304" pitchFamily="18" charset="0"/>
              </a:rPr>
              <a:t>when I laid the foundation of the earth</a:t>
            </a:r>
            <a:r>
              <a:rPr lang="en-US" sz="3200" dirty="0">
                <a:latin typeface="Calibri" panose="020F0502020204030204" pitchFamily="34" charset="0"/>
                <a:ea typeface="Calibri" panose="020F0502020204030204" pitchFamily="34" charset="0"/>
                <a:cs typeface="Times New Roman" panose="02020603050405020304" pitchFamily="18" charset="0"/>
              </a:rPr>
              <a:t>? Tell me, if you have understanding. (5) </a:t>
            </a:r>
            <a:r>
              <a:rPr lang="en-US" sz="3200" b="1" dirty="0">
                <a:latin typeface="Calibri" panose="020F0502020204030204" pitchFamily="34" charset="0"/>
                <a:ea typeface="Calibri" panose="020F0502020204030204" pitchFamily="34" charset="0"/>
                <a:cs typeface="Times New Roman" panose="02020603050405020304" pitchFamily="18" charset="0"/>
              </a:rPr>
              <a:t>Who determined </a:t>
            </a:r>
            <a:r>
              <a:rPr lang="en-US" sz="3200" dirty="0">
                <a:latin typeface="Calibri" panose="020F0502020204030204" pitchFamily="34" charset="0"/>
                <a:ea typeface="Calibri" panose="020F0502020204030204" pitchFamily="34" charset="0"/>
                <a:cs typeface="Times New Roman" panose="02020603050405020304" pitchFamily="18" charset="0"/>
              </a:rPr>
              <a:t>its measurements--surely you know! Or </a:t>
            </a:r>
            <a:r>
              <a:rPr lang="en-US" sz="3200" b="1" dirty="0">
                <a:latin typeface="Calibri" panose="020F0502020204030204" pitchFamily="34" charset="0"/>
                <a:ea typeface="Calibri" panose="020F0502020204030204" pitchFamily="34" charset="0"/>
                <a:cs typeface="Times New Roman" panose="02020603050405020304" pitchFamily="18" charset="0"/>
              </a:rPr>
              <a:t>who stretched</a:t>
            </a:r>
            <a:r>
              <a:rPr lang="en-US" sz="3200" dirty="0">
                <a:latin typeface="Calibri" panose="020F0502020204030204" pitchFamily="34" charset="0"/>
                <a:ea typeface="Calibri" panose="020F0502020204030204" pitchFamily="34" charset="0"/>
                <a:cs typeface="Times New Roman" panose="02020603050405020304" pitchFamily="18" charset="0"/>
              </a:rPr>
              <a:t> the line upon it? (6) On what were its bases sunk, or who laid its cornerstone, (7) when the morning stars sang together and </a:t>
            </a:r>
            <a:r>
              <a:rPr lang="en-US" sz="3200" u="sng" dirty="0">
                <a:latin typeface="Calibri" panose="020F0502020204030204" pitchFamily="34" charset="0"/>
                <a:ea typeface="Calibri" panose="020F0502020204030204" pitchFamily="34" charset="0"/>
                <a:cs typeface="Times New Roman" panose="02020603050405020304" pitchFamily="18" charset="0"/>
              </a:rPr>
              <a:t>all the sons of </a:t>
            </a:r>
            <a:r>
              <a:rPr lang="en-US" sz="3200" b="1" u="sng" dirty="0">
                <a:latin typeface="Calibri" panose="020F0502020204030204" pitchFamily="34" charset="0"/>
                <a:ea typeface="Calibri" panose="020F0502020204030204" pitchFamily="34" charset="0"/>
                <a:cs typeface="Times New Roman" panose="02020603050405020304" pitchFamily="18" charset="0"/>
              </a:rPr>
              <a:t>God</a:t>
            </a:r>
            <a:r>
              <a:rPr lang="en-US" sz="3200" dirty="0">
                <a:latin typeface="Calibri" panose="020F0502020204030204" pitchFamily="34" charset="0"/>
                <a:ea typeface="Calibri" panose="020F0502020204030204" pitchFamily="34" charset="0"/>
                <a:cs typeface="Times New Roman" panose="02020603050405020304" pitchFamily="18" charset="0"/>
              </a:rPr>
              <a:t> shouted for joy? (8) "Or </a:t>
            </a:r>
            <a:r>
              <a:rPr lang="en-US" sz="3200" b="1" dirty="0">
                <a:latin typeface="Calibri" panose="020F0502020204030204" pitchFamily="34" charset="0"/>
                <a:ea typeface="Calibri" panose="020F0502020204030204" pitchFamily="34" charset="0"/>
                <a:cs typeface="Times New Roman" panose="02020603050405020304" pitchFamily="18" charset="0"/>
              </a:rPr>
              <a:t>who shut in</a:t>
            </a:r>
            <a:r>
              <a:rPr lang="en-US" sz="3200" dirty="0">
                <a:latin typeface="Calibri" panose="020F0502020204030204" pitchFamily="34" charset="0"/>
                <a:ea typeface="Calibri" panose="020F0502020204030204" pitchFamily="34" charset="0"/>
                <a:cs typeface="Times New Roman" panose="02020603050405020304" pitchFamily="18" charset="0"/>
              </a:rPr>
              <a:t> the sea with doors when it burst out from the womb, (9) when </a:t>
            </a:r>
            <a:r>
              <a:rPr lang="en-US" sz="3200" b="1" dirty="0">
                <a:latin typeface="Calibri" panose="020F0502020204030204" pitchFamily="34" charset="0"/>
                <a:ea typeface="Calibri" panose="020F0502020204030204" pitchFamily="34" charset="0"/>
                <a:cs typeface="Times New Roman" panose="02020603050405020304" pitchFamily="18" charset="0"/>
              </a:rPr>
              <a:t>I made clouds</a:t>
            </a:r>
            <a:r>
              <a:rPr lang="en-US" sz="3200" dirty="0">
                <a:latin typeface="Calibri" panose="020F0502020204030204" pitchFamily="34" charset="0"/>
                <a:ea typeface="Calibri" panose="020F0502020204030204" pitchFamily="34" charset="0"/>
                <a:cs typeface="Times New Roman" panose="02020603050405020304" pitchFamily="18" charset="0"/>
              </a:rPr>
              <a:t> its garment and thick darkness its swaddling band, (10) and prescribed limits for it and set bars and doors, (11) and said, 'Thus far shall you come, and no farther, and here shall your proud waves be stayed'?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12) "Have you </a:t>
            </a:r>
            <a:r>
              <a:rPr lang="en-US" sz="3200" b="1" dirty="0">
                <a:latin typeface="Calibri" panose="020F0502020204030204" pitchFamily="34" charset="0"/>
                <a:ea typeface="Calibri" panose="020F0502020204030204" pitchFamily="34" charset="0"/>
                <a:cs typeface="Times New Roman" panose="02020603050405020304" pitchFamily="18" charset="0"/>
              </a:rPr>
              <a:t>commanded </a:t>
            </a:r>
            <a:r>
              <a:rPr lang="en-US" sz="3200" dirty="0">
                <a:latin typeface="Calibri" panose="020F0502020204030204" pitchFamily="34" charset="0"/>
                <a:ea typeface="Calibri" panose="020F0502020204030204" pitchFamily="34" charset="0"/>
                <a:cs typeface="Times New Roman" panose="02020603050405020304" pitchFamily="18" charset="0"/>
              </a:rPr>
              <a:t>the morning since your days began, and caused the dawn to know its place, (13) that it might take hold of the skirts of the earth, and the wicked be shaken out of it? (14) It is changed like clay under the seal, and its features stand out like a garment. (15) From </a:t>
            </a:r>
            <a:r>
              <a:rPr lang="en-US" sz="3200" u="sng" dirty="0">
                <a:latin typeface="Calibri" panose="020F0502020204030204" pitchFamily="34" charset="0"/>
                <a:ea typeface="Calibri" panose="020F0502020204030204" pitchFamily="34" charset="0"/>
                <a:cs typeface="Times New Roman" panose="02020603050405020304" pitchFamily="18" charset="0"/>
              </a:rPr>
              <a:t>the wicked</a:t>
            </a:r>
            <a:r>
              <a:rPr lang="en-US" sz="3200" dirty="0">
                <a:latin typeface="Calibri" panose="020F0502020204030204" pitchFamily="34" charset="0"/>
                <a:ea typeface="Calibri" panose="020F0502020204030204" pitchFamily="34" charset="0"/>
                <a:cs typeface="Times New Roman" panose="02020603050405020304" pitchFamily="18" charset="0"/>
              </a:rPr>
              <a:t> their light is withheld, and their uplifted arm is broken.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(16) "Have you entered into the springs of the sea, or walked in the recesses of the deep? (17) Have the gates of death been revealed to you, or have you seen the gates of deep darkness? (18) Have you comprehended the expanse of the earth? Declare, if you know all this. (19) "Where is the way to </a:t>
            </a:r>
            <a:r>
              <a:rPr lang="en-US" sz="3200" b="1" dirty="0">
                <a:latin typeface="Calibri" panose="020F0502020204030204" pitchFamily="34" charset="0"/>
                <a:ea typeface="Calibri" panose="020F0502020204030204" pitchFamily="34" charset="0"/>
                <a:cs typeface="Times New Roman" panose="02020603050405020304" pitchFamily="18" charset="0"/>
              </a:rPr>
              <a:t>the dwelling of light</a:t>
            </a:r>
            <a:r>
              <a:rPr lang="en-US" sz="3200" dirty="0">
                <a:latin typeface="Calibri" panose="020F0502020204030204" pitchFamily="34" charset="0"/>
                <a:ea typeface="Calibri" panose="020F0502020204030204" pitchFamily="34" charset="0"/>
                <a:cs typeface="Times New Roman" panose="02020603050405020304" pitchFamily="18" charset="0"/>
              </a:rPr>
              <a:t>, and where is the place of darkness, (20) that you may take it to its territory and that you may discern the paths to </a:t>
            </a:r>
            <a:r>
              <a:rPr lang="en-US" sz="3200" b="1" dirty="0">
                <a:latin typeface="Calibri" panose="020F0502020204030204" pitchFamily="34" charset="0"/>
                <a:ea typeface="Calibri" panose="020F0502020204030204" pitchFamily="34" charset="0"/>
                <a:cs typeface="Times New Roman" panose="02020603050405020304" pitchFamily="18" charset="0"/>
              </a:rPr>
              <a:t>its home</a:t>
            </a:r>
            <a:r>
              <a:rPr lang="en-US" sz="3200" dirty="0">
                <a:latin typeface="Calibri" panose="020F0502020204030204" pitchFamily="34" charset="0"/>
                <a:ea typeface="Calibri" panose="020F0502020204030204" pitchFamily="34" charset="0"/>
                <a:cs typeface="Times New Roman" panose="02020603050405020304" pitchFamily="18" charset="0"/>
              </a:rPr>
              <a:t>? (21) You know, for you were born then, and the number of your days is great!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2400" dirty="0" smtClean="0">
                <a:latin typeface="Calibri" panose="020F0502020204030204" pitchFamily="34"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92875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731"/>
          <a:stretch/>
        </p:blipFill>
        <p:spPr bwMode="auto">
          <a:xfrm>
            <a:off x="258536" y="742526"/>
            <a:ext cx="8487994" cy="368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5752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7983"/>
          <a:stretch/>
        </p:blipFill>
        <p:spPr>
          <a:xfrm>
            <a:off x="1207476" y="338258"/>
            <a:ext cx="6461125" cy="5945311"/>
          </a:xfrm>
          <a:prstGeom prst="rect">
            <a:avLst/>
          </a:prstGeom>
        </p:spPr>
      </p:pic>
    </p:spTree>
    <p:extLst>
      <p:ext uri="{BB962C8B-B14F-4D97-AF65-F5344CB8AC3E}">
        <p14:creationId xmlns:p14="http://schemas.microsoft.com/office/powerpoint/2010/main" val="42328164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3815" y="68874"/>
            <a:ext cx="4526084" cy="6789126"/>
          </a:xfrm>
          <a:prstGeom prst="rect">
            <a:avLst/>
          </a:prstGeom>
        </p:spPr>
      </p:pic>
    </p:spTree>
    <p:extLst>
      <p:ext uri="{BB962C8B-B14F-4D97-AF65-F5344CB8AC3E}">
        <p14:creationId xmlns:p14="http://schemas.microsoft.com/office/powerpoint/2010/main" val="1785467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77131" y="160949"/>
            <a:ext cx="6560100" cy="6560100"/>
          </a:xfrm>
          <a:prstGeom prst="rect">
            <a:avLst/>
          </a:prstGeom>
        </p:spPr>
      </p:pic>
    </p:spTree>
    <p:extLst>
      <p:ext uri="{BB962C8B-B14F-4D97-AF65-F5344CB8AC3E}">
        <p14:creationId xmlns:p14="http://schemas.microsoft.com/office/powerpoint/2010/main" val="21238607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7864" y="700208"/>
            <a:ext cx="8668271" cy="5513021"/>
          </a:xfrm>
          <a:prstGeom prst="rect">
            <a:avLst/>
          </a:prstGeom>
        </p:spPr>
      </p:pic>
    </p:spTree>
    <p:extLst>
      <p:ext uri="{BB962C8B-B14F-4D97-AF65-F5344CB8AC3E}">
        <p14:creationId xmlns:p14="http://schemas.microsoft.com/office/powerpoint/2010/main" val="27078994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7872" y="0"/>
            <a:ext cx="4556165" cy="6834247"/>
          </a:xfrm>
          <a:prstGeom prst="rect">
            <a:avLst/>
          </a:prstGeom>
        </p:spPr>
      </p:pic>
    </p:spTree>
    <p:extLst>
      <p:ext uri="{BB962C8B-B14F-4D97-AF65-F5344CB8AC3E}">
        <p14:creationId xmlns:p14="http://schemas.microsoft.com/office/powerpoint/2010/main" val="26121470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3097" y="863890"/>
            <a:ext cx="8597806" cy="4836266"/>
          </a:xfrm>
          <a:prstGeom prst="rect">
            <a:avLst/>
          </a:prstGeom>
        </p:spPr>
      </p:pic>
    </p:spTree>
    <p:extLst>
      <p:ext uri="{BB962C8B-B14F-4D97-AF65-F5344CB8AC3E}">
        <p14:creationId xmlns:p14="http://schemas.microsoft.com/office/powerpoint/2010/main" val="38514028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784" y="219563"/>
            <a:ext cx="8538633" cy="6403975"/>
          </a:xfrm>
        </p:spPr>
      </p:pic>
    </p:spTree>
    <p:extLst>
      <p:ext uri="{BB962C8B-B14F-4D97-AF65-F5344CB8AC3E}">
        <p14:creationId xmlns:p14="http://schemas.microsoft.com/office/powerpoint/2010/main" val="19579352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347" y="365126"/>
            <a:ext cx="8548103" cy="6075729"/>
          </a:xfrm>
        </p:spPr>
      </p:pic>
    </p:spTree>
    <p:extLst>
      <p:ext uri="{BB962C8B-B14F-4D97-AF65-F5344CB8AC3E}">
        <p14:creationId xmlns:p14="http://schemas.microsoft.com/office/powerpoint/2010/main" val="42702591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6288" y="219563"/>
            <a:ext cx="8157066" cy="6158585"/>
          </a:xfrm>
        </p:spPr>
      </p:pic>
    </p:spTree>
    <p:extLst>
      <p:ext uri="{BB962C8B-B14F-4D97-AF65-F5344CB8AC3E}">
        <p14:creationId xmlns:p14="http://schemas.microsoft.com/office/powerpoint/2010/main" val="792792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335221"/>
            <a:ext cx="8417169" cy="6423949"/>
          </a:xfrm>
        </p:spPr>
        <p:txBody>
          <a:bodyPr>
            <a:normAutofit/>
          </a:bodyPr>
          <a:lstStyle/>
          <a:p>
            <a:pPr marL="0" marR="0" indent="457200">
              <a:lnSpc>
                <a:spcPct val="107000"/>
              </a:lnSpc>
              <a:spcBef>
                <a:spcPts val="0"/>
              </a:spcBef>
              <a:spcAft>
                <a:spcPts val="0"/>
              </a:spcAft>
            </a:pPr>
            <a:r>
              <a:rPr lang="en-US" sz="17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3" name="TextBox 2"/>
          <p:cNvSpPr txBox="1"/>
          <p:nvPr/>
        </p:nvSpPr>
        <p:spPr>
          <a:xfrm>
            <a:off x="339967" y="159991"/>
            <a:ext cx="8417169" cy="6599179"/>
          </a:xfrm>
          <a:prstGeom prst="rect">
            <a:avLst/>
          </a:prstGeom>
          <a:noFill/>
        </p:spPr>
        <p:txBody>
          <a:bodyPr wrap="square" rtlCol="0">
            <a:spAutoFit/>
          </a:bodyPr>
          <a:lstStyle/>
          <a:p>
            <a:pPr indent="457200" algn="just">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(22) "Have you entered the storehouses of the snow, or have you seen the storehouses of the hail, (23) which </a:t>
            </a:r>
            <a:r>
              <a:rPr lang="en-US" b="1" dirty="0">
                <a:latin typeface="Calibri" panose="020F0502020204030204" pitchFamily="34" charset="0"/>
                <a:ea typeface="Calibri" panose="020F0502020204030204" pitchFamily="34" charset="0"/>
                <a:cs typeface="Times New Roman" panose="02020603050405020304" pitchFamily="18" charset="0"/>
              </a:rPr>
              <a:t>I have reserved</a:t>
            </a:r>
            <a:r>
              <a:rPr lang="en-US" dirty="0">
                <a:latin typeface="Calibri" panose="020F0502020204030204" pitchFamily="34" charset="0"/>
                <a:ea typeface="Calibri" panose="020F0502020204030204" pitchFamily="34" charset="0"/>
                <a:cs typeface="Times New Roman" panose="02020603050405020304" pitchFamily="18" charset="0"/>
              </a:rPr>
              <a:t> for the time of trouble, for the day of battle and war? (24) What is the way to the place where the light is distributed, or where the east wind is scattered upon the earth? (25) "Who has cleft a channel for the torrents of rain and a way for the thunderbolt, (26) to bring rain on a land where no man is, on the desert in which there is no man, (27) to satisfy the waste and desolate land, and to make the ground sprout with grass? (28) "Has the rain a father, or who has begotten the drops of dew? (29) From whose womb did the ice come forth, and who has given birth to the frost of heaven? (30) The waters become hard like stone, and the face of the deep is frozen.</a:t>
            </a:r>
          </a:p>
          <a:p>
            <a:pPr indent="457200" algn="just">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(31) "Can you </a:t>
            </a:r>
            <a:r>
              <a:rPr lang="en-US" b="1" dirty="0">
                <a:latin typeface="Calibri" panose="020F0502020204030204" pitchFamily="34" charset="0"/>
                <a:ea typeface="Calibri" panose="020F0502020204030204" pitchFamily="34" charset="0"/>
                <a:cs typeface="Times New Roman" panose="02020603050405020304" pitchFamily="18" charset="0"/>
              </a:rPr>
              <a:t>bind the chains</a:t>
            </a:r>
            <a:r>
              <a:rPr lang="en-US" dirty="0">
                <a:latin typeface="Calibri" panose="020F0502020204030204" pitchFamily="34" charset="0"/>
                <a:ea typeface="Calibri" panose="020F0502020204030204" pitchFamily="34" charset="0"/>
                <a:cs typeface="Times New Roman" panose="02020603050405020304" pitchFamily="18" charset="0"/>
              </a:rPr>
              <a:t> of the Pleiades or loose the cords of Orion? (32) Can you </a:t>
            </a:r>
            <a:r>
              <a:rPr lang="en-US" b="1" dirty="0">
                <a:latin typeface="Calibri" panose="020F0502020204030204" pitchFamily="34" charset="0"/>
                <a:ea typeface="Calibri" panose="020F0502020204030204" pitchFamily="34" charset="0"/>
                <a:cs typeface="Times New Roman" panose="02020603050405020304" pitchFamily="18" charset="0"/>
              </a:rPr>
              <a:t>lead forth</a:t>
            </a:r>
            <a:r>
              <a:rPr lang="en-US" dirty="0">
                <a:latin typeface="Calibri" panose="020F0502020204030204" pitchFamily="34" charset="0"/>
                <a:ea typeface="Calibri" panose="020F0502020204030204" pitchFamily="34" charset="0"/>
                <a:cs typeface="Times New Roman" panose="02020603050405020304" pitchFamily="18" charset="0"/>
              </a:rPr>
              <a:t> the </a:t>
            </a:r>
            <a:r>
              <a:rPr lang="en-US" dirty="0" err="1">
                <a:latin typeface="Calibri" panose="020F0502020204030204" pitchFamily="34" charset="0"/>
                <a:ea typeface="Calibri" panose="020F0502020204030204" pitchFamily="34" charset="0"/>
                <a:cs typeface="Times New Roman" panose="02020603050405020304" pitchFamily="18" charset="0"/>
              </a:rPr>
              <a:t>Mazzaroth</a:t>
            </a:r>
            <a:r>
              <a:rPr lang="en-US" dirty="0">
                <a:latin typeface="Calibri" panose="020F0502020204030204" pitchFamily="34" charset="0"/>
                <a:ea typeface="Calibri" panose="020F0502020204030204" pitchFamily="34" charset="0"/>
                <a:cs typeface="Times New Roman" panose="02020603050405020304" pitchFamily="18" charset="0"/>
              </a:rPr>
              <a:t> in their season, or can you guide the Bear with its children? (33) Do you</a:t>
            </a:r>
            <a:r>
              <a:rPr lang="en-US" b="1" dirty="0">
                <a:latin typeface="Calibri" panose="020F0502020204030204" pitchFamily="34" charset="0"/>
                <a:ea typeface="Calibri" panose="020F0502020204030204" pitchFamily="34" charset="0"/>
                <a:cs typeface="Times New Roman" panose="02020603050405020304" pitchFamily="18" charset="0"/>
              </a:rPr>
              <a:t> know</a:t>
            </a:r>
            <a:r>
              <a:rPr lang="en-US" dirty="0">
                <a:latin typeface="Calibri" panose="020F0502020204030204" pitchFamily="34" charset="0"/>
                <a:ea typeface="Calibri" panose="020F0502020204030204" pitchFamily="34" charset="0"/>
                <a:cs typeface="Times New Roman" panose="02020603050405020304" pitchFamily="18" charset="0"/>
              </a:rPr>
              <a:t> the ordinances of the heavens? Can you </a:t>
            </a:r>
            <a:r>
              <a:rPr lang="en-US" b="1" dirty="0">
                <a:latin typeface="Calibri" panose="020F0502020204030204" pitchFamily="34" charset="0"/>
                <a:ea typeface="Calibri" panose="020F0502020204030204" pitchFamily="34" charset="0"/>
                <a:cs typeface="Times New Roman" panose="02020603050405020304" pitchFamily="18" charset="0"/>
              </a:rPr>
              <a:t>establish</a:t>
            </a:r>
            <a:r>
              <a:rPr lang="en-US" dirty="0">
                <a:latin typeface="Calibri" panose="020F0502020204030204" pitchFamily="34" charset="0"/>
                <a:ea typeface="Calibri" panose="020F0502020204030204" pitchFamily="34" charset="0"/>
                <a:cs typeface="Times New Roman" panose="02020603050405020304" pitchFamily="18" charset="0"/>
              </a:rPr>
              <a:t> their rule on the earth? (34) "Can you</a:t>
            </a:r>
            <a:r>
              <a:rPr lang="en-US" b="1" dirty="0">
                <a:latin typeface="Calibri" panose="020F0502020204030204" pitchFamily="34" charset="0"/>
                <a:ea typeface="Calibri" panose="020F0502020204030204" pitchFamily="34" charset="0"/>
                <a:cs typeface="Times New Roman" panose="02020603050405020304" pitchFamily="18" charset="0"/>
              </a:rPr>
              <a:t> lift up</a:t>
            </a:r>
            <a:r>
              <a:rPr lang="en-US" dirty="0">
                <a:latin typeface="Calibri" panose="020F0502020204030204" pitchFamily="34" charset="0"/>
                <a:ea typeface="Calibri" panose="020F0502020204030204" pitchFamily="34" charset="0"/>
                <a:cs typeface="Times New Roman" panose="02020603050405020304" pitchFamily="18" charset="0"/>
              </a:rPr>
              <a:t> your voice to the clouds, that a flood of waters may cover you? (35) Can you </a:t>
            </a:r>
            <a:r>
              <a:rPr lang="en-US" b="1" dirty="0">
                <a:latin typeface="Calibri" panose="020F0502020204030204" pitchFamily="34" charset="0"/>
                <a:ea typeface="Calibri" panose="020F0502020204030204" pitchFamily="34" charset="0"/>
                <a:cs typeface="Times New Roman" panose="02020603050405020304" pitchFamily="18" charset="0"/>
              </a:rPr>
              <a:t>send forth </a:t>
            </a:r>
            <a:r>
              <a:rPr lang="en-US" b="1" dirty="0" err="1">
                <a:latin typeface="Calibri" panose="020F0502020204030204" pitchFamily="34" charset="0"/>
                <a:ea typeface="Calibri" panose="020F0502020204030204" pitchFamily="34" charset="0"/>
                <a:cs typeface="Times New Roman" panose="02020603050405020304" pitchFamily="18" charset="0"/>
              </a:rPr>
              <a:t>lightnings</a:t>
            </a:r>
            <a:r>
              <a:rPr lang="en-US" dirty="0">
                <a:latin typeface="Calibri" panose="020F0502020204030204" pitchFamily="34" charset="0"/>
                <a:ea typeface="Calibri" panose="020F0502020204030204" pitchFamily="34" charset="0"/>
                <a:cs typeface="Times New Roman" panose="02020603050405020304" pitchFamily="18" charset="0"/>
              </a:rPr>
              <a:t>, that they may go and say to you, 'Here we are'? </a:t>
            </a:r>
          </a:p>
          <a:p>
            <a:pPr indent="457200" algn="just">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(36) </a:t>
            </a:r>
            <a:r>
              <a:rPr lang="en-US" b="1" dirty="0">
                <a:latin typeface="Calibri" panose="020F0502020204030204" pitchFamily="34" charset="0"/>
                <a:ea typeface="Calibri" panose="020F0502020204030204" pitchFamily="34" charset="0"/>
                <a:cs typeface="Times New Roman" panose="02020603050405020304" pitchFamily="18" charset="0"/>
              </a:rPr>
              <a:t>Who has put wisdom</a:t>
            </a:r>
            <a:r>
              <a:rPr lang="en-US" dirty="0">
                <a:latin typeface="Calibri" panose="020F0502020204030204" pitchFamily="34" charset="0"/>
                <a:ea typeface="Calibri" panose="020F0502020204030204" pitchFamily="34" charset="0"/>
                <a:cs typeface="Times New Roman" panose="02020603050405020304" pitchFamily="18" charset="0"/>
              </a:rPr>
              <a:t> in the inward parts or given understanding to the mind? (37) Who can number the clouds by wisdom? Or who can tilt the </a:t>
            </a:r>
            <a:r>
              <a:rPr lang="en-US" dirty="0" err="1">
                <a:latin typeface="Calibri" panose="020F0502020204030204" pitchFamily="34" charset="0"/>
                <a:ea typeface="Calibri" panose="020F0502020204030204" pitchFamily="34" charset="0"/>
                <a:cs typeface="Times New Roman" panose="02020603050405020304" pitchFamily="18" charset="0"/>
              </a:rPr>
              <a:t>waterskins</a:t>
            </a:r>
            <a:r>
              <a:rPr lang="en-US" dirty="0">
                <a:latin typeface="Calibri" panose="020F0502020204030204" pitchFamily="34" charset="0"/>
                <a:ea typeface="Calibri" panose="020F0502020204030204" pitchFamily="34" charset="0"/>
                <a:cs typeface="Times New Roman" panose="02020603050405020304" pitchFamily="18" charset="0"/>
              </a:rPr>
              <a:t> of the heavens, (38) when the dust runs into a mass and the clods stick fast together? (39) "Can you hunt the prey for the lion, or satisfy the appetite of the young lions, (40) when they crouch in their dens or lie in wait in their thicket? (41) Who provides for the raven its prey, when its young ones cry to </a:t>
            </a:r>
            <a:r>
              <a:rPr lang="en-US" b="1" dirty="0">
                <a:latin typeface="Calibri" panose="020F0502020204030204" pitchFamily="34" charset="0"/>
                <a:ea typeface="Calibri" panose="020F0502020204030204" pitchFamily="34" charset="0"/>
                <a:cs typeface="Times New Roman" panose="02020603050405020304" pitchFamily="18" charset="0"/>
              </a:rPr>
              <a:t>God for help</a:t>
            </a:r>
            <a:r>
              <a:rPr lang="en-US" dirty="0">
                <a:latin typeface="Calibri" panose="020F0502020204030204" pitchFamily="34" charset="0"/>
                <a:ea typeface="Calibri" panose="020F0502020204030204" pitchFamily="34" charset="0"/>
                <a:cs typeface="Times New Roman" panose="02020603050405020304" pitchFamily="18" charset="0"/>
              </a:rPr>
              <a:t>, and wander about for lack of food?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77266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5930" y="170717"/>
            <a:ext cx="6755424" cy="6445226"/>
          </a:xfrm>
          <a:prstGeom prst="rect">
            <a:avLst/>
          </a:prstGeom>
        </p:spPr>
      </p:pic>
    </p:spTree>
    <p:extLst>
      <p:ext uri="{BB962C8B-B14F-4D97-AF65-F5344CB8AC3E}">
        <p14:creationId xmlns:p14="http://schemas.microsoft.com/office/powerpoint/2010/main" val="5919865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01740" y="0"/>
            <a:ext cx="4740519" cy="6732546"/>
          </a:xfrm>
          <a:prstGeom prst="rect">
            <a:avLst/>
          </a:prstGeom>
        </p:spPr>
      </p:pic>
    </p:spTree>
    <p:extLst>
      <p:ext uri="{BB962C8B-B14F-4D97-AF65-F5344CB8AC3E}">
        <p14:creationId xmlns:p14="http://schemas.microsoft.com/office/powerpoint/2010/main" val="38984423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92834" y="903836"/>
            <a:ext cx="8751166" cy="5051486"/>
          </a:xfrm>
          <a:prstGeom prst="rect">
            <a:avLst/>
          </a:prstGeom>
        </p:spPr>
      </p:pic>
    </p:spTree>
    <p:extLst>
      <p:ext uri="{BB962C8B-B14F-4D97-AF65-F5344CB8AC3E}">
        <p14:creationId xmlns:p14="http://schemas.microsoft.com/office/powerpoint/2010/main" val="39603418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51742" y="365126"/>
            <a:ext cx="7255120" cy="5804096"/>
          </a:xfrm>
          <a:prstGeom prst="rect">
            <a:avLst/>
          </a:prstGeom>
        </p:spPr>
      </p:pic>
    </p:spTree>
    <p:extLst>
      <p:ext uri="{BB962C8B-B14F-4D97-AF65-F5344CB8AC3E}">
        <p14:creationId xmlns:p14="http://schemas.microsoft.com/office/powerpoint/2010/main" val="18928408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50919" y="90609"/>
            <a:ext cx="6642161" cy="6642161"/>
          </a:xfrm>
          <a:prstGeom prst="rect">
            <a:avLst/>
          </a:prstGeom>
        </p:spPr>
      </p:pic>
    </p:spTree>
    <p:extLst>
      <p:ext uri="{BB962C8B-B14F-4D97-AF65-F5344CB8AC3E}">
        <p14:creationId xmlns:p14="http://schemas.microsoft.com/office/powerpoint/2010/main" val="14186467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9903" y="365126"/>
            <a:ext cx="8204193" cy="5775752"/>
          </a:xfrm>
          <a:prstGeom prst="rect">
            <a:avLst/>
          </a:prstGeom>
        </p:spPr>
      </p:pic>
    </p:spTree>
    <p:extLst>
      <p:ext uri="{BB962C8B-B14F-4D97-AF65-F5344CB8AC3E}">
        <p14:creationId xmlns:p14="http://schemas.microsoft.com/office/powerpoint/2010/main" val="5507950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34" b="14437"/>
          <a:stretch/>
        </p:blipFill>
        <p:spPr bwMode="auto">
          <a:xfrm>
            <a:off x="1992083" y="87768"/>
            <a:ext cx="5007429" cy="6351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3135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9696" y="366711"/>
            <a:ext cx="7976088" cy="6076272"/>
          </a:xfrm>
          <a:prstGeom prst="rect">
            <a:avLst/>
          </a:prstGeom>
        </p:spPr>
      </p:pic>
    </p:spTree>
    <p:extLst>
      <p:ext uri="{BB962C8B-B14F-4D97-AF65-F5344CB8AC3E}">
        <p14:creationId xmlns:p14="http://schemas.microsoft.com/office/powerpoint/2010/main" val="713397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990" y="773722"/>
            <a:ext cx="8711547" cy="4900245"/>
          </a:xfrm>
          <a:prstGeom prst="rect">
            <a:avLst/>
          </a:prstGeom>
        </p:spPr>
      </p:pic>
    </p:spTree>
    <p:extLst>
      <p:ext uri="{BB962C8B-B14F-4D97-AF65-F5344CB8AC3E}">
        <p14:creationId xmlns:p14="http://schemas.microsoft.com/office/powerpoint/2010/main" val="39697621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014" y="1326906"/>
            <a:ext cx="8757878" cy="3608509"/>
          </a:xfrm>
          <a:prstGeom prst="rect">
            <a:avLst/>
          </a:prstGeom>
        </p:spPr>
      </p:pic>
    </p:spTree>
    <p:extLst>
      <p:ext uri="{BB962C8B-B14F-4D97-AF65-F5344CB8AC3E}">
        <p14:creationId xmlns:p14="http://schemas.microsoft.com/office/powerpoint/2010/main" val="393556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353" y="149404"/>
            <a:ext cx="8407957" cy="7156511"/>
          </a:xfrm>
          <a:prstGeom prst="rect">
            <a:avLst/>
          </a:prstGeom>
          <a:noFill/>
        </p:spPr>
        <p:txBody>
          <a:bodyPr wrap="square" rtlCol="0">
            <a:spAutoFit/>
          </a:bodyPr>
          <a:lstStyle/>
          <a:p>
            <a:pPr algn="just">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(Job 39:1-30)</a:t>
            </a:r>
            <a:r>
              <a:rPr lang="en-US" sz="2400" dirty="0">
                <a:latin typeface="Calibri" panose="020F0502020204030204" pitchFamily="34" charset="0"/>
                <a:ea typeface="Calibri" panose="020F0502020204030204" pitchFamily="34" charset="0"/>
                <a:cs typeface="Times New Roman" panose="02020603050405020304" pitchFamily="18" charset="0"/>
              </a:rPr>
              <a:t>  "Do you </a:t>
            </a:r>
            <a:r>
              <a:rPr lang="en-US" sz="2400" b="1" dirty="0">
                <a:latin typeface="Calibri" panose="020F0502020204030204" pitchFamily="34" charset="0"/>
                <a:ea typeface="Calibri" panose="020F0502020204030204" pitchFamily="34" charset="0"/>
                <a:cs typeface="Times New Roman" panose="02020603050405020304" pitchFamily="18" charset="0"/>
              </a:rPr>
              <a:t>know</a:t>
            </a:r>
            <a:r>
              <a:rPr lang="en-US" sz="2400" dirty="0">
                <a:latin typeface="Calibri" panose="020F0502020204030204" pitchFamily="34" charset="0"/>
                <a:ea typeface="Calibri" panose="020F0502020204030204" pitchFamily="34" charset="0"/>
                <a:cs typeface="Times New Roman" panose="02020603050405020304" pitchFamily="18" charset="0"/>
              </a:rPr>
              <a:t> when the mountain goats give birth? Do you</a:t>
            </a:r>
            <a:r>
              <a:rPr lang="en-US" sz="2400" b="1" dirty="0">
                <a:latin typeface="Calibri" panose="020F0502020204030204" pitchFamily="34" charset="0"/>
                <a:ea typeface="Calibri" panose="020F0502020204030204" pitchFamily="34" charset="0"/>
                <a:cs typeface="Times New Roman" panose="02020603050405020304" pitchFamily="18" charset="0"/>
              </a:rPr>
              <a:t> observe</a:t>
            </a:r>
            <a:r>
              <a:rPr lang="en-US" sz="2400" dirty="0">
                <a:latin typeface="Calibri" panose="020F0502020204030204" pitchFamily="34" charset="0"/>
                <a:ea typeface="Calibri" panose="020F0502020204030204" pitchFamily="34" charset="0"/>
                <a:cs typeface="Times New Roman" panose="02020603050405020304" pitchFamily="18" charset="0"/>
              </a:rPr>
              <a:t> the calving of the does? (2) Can you </a:t>
            </a:r>
            <a:r>
              <a:rPr lang="en-US" sz="2400" b="1" dirty="0">
                <a:latin typeface="Calibri" panose="020F0502020204030204" pitchFamily="34" charset="0"/>
                <a:ea typeface="Calibri" panose="020F0502020204030204" pitchFamily="34" charset="0"/>
                <a:cs typeface="Times New Roman" panose="02020603050405020304" pitchFamily="18" charset="0"/>
              </a:rPr>
              <a:t>number </a:t>
            </a:r>
            <a:r>
              <a:rPr lang="en-US" sz="2400" dirty="0">
                <a:latin typeface="Calibri" panose="020F0502020204030204" pitchFamily="34" charset="0"/>
                <a:ea typeface="Calibri" panose="020F0502020204030204" pitchFamily="34" charset="0"/>
                <a:cs typeface="Times New Roman" panose="02020603050405020304" pitchFamily="18" charset="0"/>
              </a:rPr>
              <a:t>the months that they fulfill, and do you </a:t>
            </a:r>
            <a:r>
              <a:rPr lang="en-US" sz="2400" b="1" dirty="0">
                <a:latin typeface="Calibri" panose="020F0502020204030204" pitchFamily="34" charset="0"/>
                <a:ea typeface="Calibri" panose="020F0502020204030204" pitchFamily="34" charset="0"/>
                <a:cs typeface="Times New Roman" panose="02020603050405020304" pitchFamily="18" charset="0"/>
              </a:rPr>
              <a:t>know the time</a:t>
            </a:r>
            <a:r>
              <a:rPr lang="en-US" sz="2400" dirty="0">
                <a:latin typeface="Calibri" panose="020F0502020204030204" pitchFamily="34" charset="0"/>
                <a:ea typeface="Calibri" panose="020F0502020204030204" pitchFamily="34" charset="0"/>
                <a:cs typeface="Times New Roman" panose="02020603050405020304" pitchFamily="18" charset="0"/>
              </a:rPr>
              <a:t> when they give birth, (3) when they crouch, bring forth their offspring, and are delivered of their young? (4) Their young ones become strong; they grow up in the open; they go out and do not return to them. (5) "</a:t>
            </a:r>
            <a:r>
              <a:rPr lang="en-US" sz="2400" b="1" dirty="0">
                <a:latin typeface="Calibri" panose="020F0502020204030204" pitchFamily="34" charset="0"/>
                <a:ea typeface="Calibri" panose="020F0502020204030204" pitchFamily="34" charset="0"/>
                <a:cs typeface="Times New Roman" panose="02020603050405020304" pitchFamily="18" charset="0"/>
              </a:rPr>
              <a:t>Who has let</a:t>
            </a:r>
            <a:r>
              <a:rPr lang="en-US" sz="2400" dirty="0">
                <a:latin typeface="Calibri" panose="020F0502020204030204" pitchFamily="34" charset="0"/>
                <a:ea typeface="Calibri" panose="020F0502020204030204" pitchFamily="34" charset="0"/>
                <a:cs typeface="Times New Roman" panose="02020603050405020304" pitchFamily="18" charset="0"/>
              </a:rPr>
              <a:t> the wild donkey go free? </a:t>
            </a:r>
            <a:r>
              <a:rPr lang="en-US" sz="2400" b="1" dirty="0">
                <a:latin typeface="Calibri" panose="020F0502020204030204" pitchFamily="34" charset="0"/>
                <a:ea typeface="Calibri" panose="020F0502020204030204" pitchFamily="34" charset="0"/>
                <a:cs typeface="Times New Roman" panose="02020603050405020304" pitchFamily="18" charset="0"/>
              </a:rPr>
              <a:t>Who has loosed</a:t>
            </a:r>
            <a:r>
              <a:rPr lang="en-US" sz="2400" dirty="0">
                <a:latin typeface="Calibri" panose="020F0502020204030204" pitchFamily="34" charset="0"/>
                <a:ea typeface="Calibri" panose="020F0502020204030204" pitchFamily="34" charset="0"/>
                <a:cs typeface="Times New Roman" panose="02020603050405020304" pitchFamily="18" charset="0"/>
              </a:rPr>
              <a:t> the bonds of the swift donkey, (6) to whom I have given the arid plain for his home and the salt land for his dwelling place?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(7) He scorns the tumult of the city; he hears not the shouts of the driver. (8) He ranges the mountains as his pasture, and he searches after every green thing. (9) "Is the wild ox willing to serve you? Will he spend the night at your manger? (10) Can you bind him in the furrow with ropes, or will he harrow the valleys after you? </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r>
              <a:rPr lang="en-US" sz="2400" dirty="0">
                <a:latin typeface="Calibri" panose="020F0502020204030204" pitchFamily="34" charset="0"/>
                <a:ea typeface="Calibri" panose="020F0502020204030204" pitchFamily="34" charset="0"/>
                <a:cs typeface="Times New Roman" panose="02020603050405020304" pitchFamily="18" charset="0"/>
              </a:rPr>
              <a:t>11) Will you depend on him because his strength is great, and will you leave to him your labor? (12) Do you have faith in him that he will return your grain and gather it to your threshing floor?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sz="2200" dirty="0">
              <a:ea typeface="Calibri"/>
              <a:cs typeface="Times New Roman"/>
            </a:endParaRPr>
          </a:p>
        </p:txBody>
      </p:sp>
    </p:spTree>
    <p:extLst>
      <p:ext uri="{BB962C8B-B14F-4D97-AF65-F5344CB8AC3E}">
        <p14:creationId xmlns:p14="http://schemas.microsoft.com/office/powerpoint/2010/main" val="1593465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6182" b="22072"/>
          <a:stretch/>
        </p:blipFill>
        <p:spPr>
          <a:xfrm>
            <a:off x="1023814" y="152399"/>
            <a:ext cx="7041661" cy="6521907"/>
          </a:xfrm>
          <a:prstGeom prst="rect">
            <a:avLst/>
          </a:prstGeom>
        </p:spPr>
      </p:pic>
    </p:spTree>
    <p:extLst>
      <p:ext uri="{BB962C8B-B14F-4D97-AF65-F5344CB8AC3E}">
        <p14:creationId xmlns:p14="http://schemas.microsoft.com/office/powerpoint/2010/main" val="30321074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9184" y="277259"/>
            <a:ext cx="8465248" cy="6350235"/>
          </a:xfrm>
          <a:prstGeom prst="rect">
            <a:avLst/>
          </a:prstGeom>
        </p:spPr>
      </p:pic>
    </p:spTree>
    <p:extLst>
      <p:ext uri="{BB962C8B-B14F-4D97-AF65-F5344CB8AC3E}">
        <p14:creationId xmlns:p14="http://schemas.microsoft.com/office/powerpoint/2010/main" val="17311425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9857" y="573697"/>
            <a:ext cx="7922099" cy="5276118"/>
          </a:xfrm>
          <a:prstGeom prst="rect">
            <a:avLst/>
          </a:prstGeom>
        </p:spPr>
      </p:pic>
    </p:spTree>
    <p:extLst>
      <p:ext uri="{BB962C8B-B14F-4D97-AF65-F5344CB8AC3E}">
        <p14:creationId xmlns:p14="http://schemas.microsoft.com/office/powerpoint/2010/main" val="34393842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7138" y="647700"/>
            <a:ext cx="6889260" cy="5166945"/>
          </a:xfrm>
          <a:prstGeom prst="rect">
            <a:avLst/>
          </a:prstGeom>
        </p:spPr>
      </p:pic>
    </p:spTree>
    <p:extLst>
      <p:ext uri="{BB962C8B-B14F-4D97-AF65-F5344CB8AC3E}">
        <p14:creationId xmlns:p14="http://schemas.microsoft.com/office/powerpoint/2010/main" val="20036842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150" y="157162"/>
            <a:ext cx="9029700" cy="6543675"/>
          </a:xfrm>
          <a:prstGeom prst="rect">
            <a:avLst/>
          </a:prstGeom>
        </p:spPr>
      </p:pic>
    </p:spTree>
    <p:extLst>
      <p:ext uri="{BB962C8B-B14F-4D97-AF65-F5344CB8AC3E}">
        <p14:creationId xmlns:p14="http://schemas.microsoft.com/office/powerpoint/2010/main" val="21554210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8553" y="195628"/>
            <a:ext cx="7475565" cy="6509971"/>
          </a:xfrm>
          <a:prstGeom prst="rect">
            <a:avLst/>
          </a:prstGeom>
        </p:spPr>
      </p:pic>
    </p:spTree>
    <p:extLst>
      <p:ext uri="{BB962C8B-B14F-4D97-AF65-F5344CB8AC3E}">
        <p14:creationId xmlns:p14="http://schemas.microsoft.com/office/powerpoint/2010/main" val="1826477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392" r="13278" b="15670"/>
          <a:stretch/>
        </p:blipFill>
        <p:spPr>
          <a:xfrm>
            <a:off x="386861" y="1095374"/>
            <a:ext cx="8434481" cy="4086226"/>
          </a:xfrm>
          <a:prstGeom prst="rect">
            <a:avLst/>
          </a:prstGeom>
        </p:spPr>
      </p:pic>
    </p:spTree>
    <p:extLst>
      <p:ext uri="{BB962C8B-B14F-4D97-AF65-F5344CB8AC3E}">
        <p14:creationId xmlns:p14="http://schemas.microsoft.com/office/powerpoint/2010/main" val="27304023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50" y="214312"/>
            <a:ext cx="8572500" cy="6429375"/>
          </a:xfrm>
          <a:prstGeom prst="rect">
            <a:avLst/>
          </a:prstGeom>
        </p:spPr>
      </p:pic>
    </p:spTree>
    <p:extLst>
      <p:ext uri="{BB962C8B-B14F-4D97-AF65-F5344CB8AC3E}">
        <p14:creationId xmlns:p14="http://schemas.microsoft.com/office/powerpoint/2010/main" val="9554867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7" y="700088"/>
            <a:ext cx="8759339" cy="504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49611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119" y="152399"/>
            <a:ext cx="6496052" cy="649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0356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908" y="252813"/>
            <a:ext cx="8569569" cy="6335389"/>
          </a:xfrm>
          <a:prstGeom prst="rect">
            <a:avLst/>
          </a:prstGeom>
          <a:noFill/>
        </p:spPr>
        <p:txBody>
          <a:bodyPr wrap="square" rtlCol="0">
            <a:spAutoFit/>
          </a:bodyPr>
          <a:lstStyle/>
          <a:p>
            <a:pPr indent="457200" algn="just">
              <a:lnSpc>
                <a:spcPct val="107000"/>
              </a:lnSpc>
            </a:pPr>
            <a:r>
              <a:rPr lang="en-US" sz="1900" dirty="0">
                <a:latin typeface="Calibri" panose="020F0502020204030204" pitchFamily="34" charset="0"/>
                <a:ea typeface="Calibri" panose="020F0502020204030204" pitchFamily="34" charset="0"/>
                <a:cs typeface="Times New Roman" panose="02020603050405020304" pitchFamily="18" charset="0"/>
              </a:rPr>
              <a:t>(13) "The wings of the ostrich wave proudly, but are they the pinions and plumage of love? (14) For she leaves her eggs to the earth and lets them be warmed on the ground, (15) forgetting that a foot may crush them and that the wild beast may trample them. (16) She deals cruelly with her young, as if they were not hers; though her labor be in vain, yet she has no fear, (17) because </a:t>
            </a:r>
            <a:r>
              <a:rPr lang="en-US" sz="1900" b="1" dirty="0">
                <a:latin typeface="Calibri" panose="020F0502020204030204" pitchFamily="34" charset="0"/>
                <a:ea typeface="Calibri" panose="020F0502020204030204" pitchFamily="34" charset="0"/>
                <a:cs typeface="Times New Roman" panose="02020603050405020304" pitchFamily="18" charset="0"/>
              </a:rPr>
              <a:t>God has made</a:t>
            </a:r>
            <a:r>
              <a:rPr lang="en-US" sz="1900" dirty="0">
                <a:latin typeface="Calibri" panose="020F0502020204030204" pitchFamily="34" charset="0"/>
                <a:ea typeface="Calibri" panose="020F0502020204030204" pitchFamily="34" charset="0"/>
                <a:cs typeface="Times New Roman" panose="02020603050405020304" pitchFamily="18" charset="0"/>
              </a:rPr>
              <a:t> her forget wisdom and given her no share in understanding. (18) When she rouses herself to flee, she laughs at the horse and his rider. </a:t>
            </a:r>
          </a:p>
          <a:p>
            <a:pPr indent="457200" algn="just">
              <a:lnSpc>
                <a:spcPct val="107000"/>
              </a:lnSpc>
            </a:pPr>
            <a:r>
              <a:rPr lang="en-US" sz="1900" dirty="0">
                <a:latin typeface="Calibri" panose="020F0502020204030204" pitchFamily="34" charset="0"/>
                <a:ea typeface="Calibri" panose="020F0502020204030204" pitchFamily="34" charset="0"/>
                <a:cs typeface="Times New Roman" panose="02020603050405020304" pitchFamily="18" charset="0"/>
              </a:rPr>
              <a:t>(19) "Do you </a:t>
            </a:r>
            <a:r>
              <a:rPr lang="en-US" sz="1900" b="1" dirty="0">
                <a:latin typeface="Calibri" panose="020F0502020204030204" pitchFamily="34" charset="0"/>
                <a:ea typeface="Calibri" panose="020F0502020204030204" pitchFamily="34" charset="0"/>
                <a:cs typeface="Times New Roman" panose="02020603050405020304" pitchFamily="18" charset="0"/>
              </a:rPr>
              <a:t>give the horse his might</a:t>
            </a:r>
            <a:r>
              <a:rPr lang="en-US" sz="1900" dirty="0">
                <a:latin typeface="Calibri" panose="020F0502020204030204" pitchFamily="34" charset="0"/>
                <a:ea typeface="Calibri" panose="020F0502020204030204" pitchFamily="34" charset="0"/>
                <a:cs typeface="Times New Roman" panose="02020603050405020304" pitchFamily="18" charset="0"/>
              </a:rPr>
              <a:t>? Do you </a:t>
            </a:r>
            <a:r>
              <a:rPr lang="en-US" sz="1900" b="1" dirty="0">
                <a:latin typeface="Calibri" panose="020F0502020204030204" pitchFamily="34" charset="0"/>
                <a:ea typeface="Calibri" panose="020F0502020204030204" pitchFamily="34" charset="0"/>
                <a:cs typeface="Times New Roman" panose="02020603050405020304" pitchFamily="18" charset="0"/>
              </a:rPr>
              <a:t>clothe his neck with a mane</a:t>
            </a:r>
            <a:r>
              <a:rPr lang="en-US" sz="1900" dirty="0">
                <a:latin typeface="Calibri" panose="020F0502020204030204" pitchFamily="34" charset="0"/>
                <a:ea typeface="Calibri" panose="020F0502020204030204" pitchFamily="34" charset="0"/>
                <a:cs typeface="Times New Roman" panose="02020603050405020304" pitchFamily="18" charset="0"/>
              </a:rPr>
              <a:t>? (20) Do you make </a:t>
            </a:r>
            <a:r>
              <a:rPr lang="en-US" sz="1900" b="1" dirty="0">
                <a:latin typeface="Calibri" panose="020F0502020204030204" pitchFamily="34" charset="0"/>
                <a:ea typeface="Calibri" panose="020F0502020204030204" pitchFamily="34" charset="0"/>
                <a:cs typeface="Times New Roman" panose="02020603050405020304" pitchFamily="18" charset="0"/>
              </a:rPr>
              <a:t>him leap like the</a:t>
            </a:r>
            <a:r>
              <a:rPr lang="en-US" sz="1900" dirty="0">
                <a:latin typeface="Calibri" panose="020F0502020204030204" pitchFamily="34" charset="0"/>
                <a:ea typeface="Calibri" panose="020F0502020204030204" pitchFamily="34" charset="0"/>
                <a:cs typeface="Times New Roman" panose="02020603050405020304" pitchFamily="18" charset="0"/>
              </a:rPr>
              <a:t> locust? His majestic snorting is terrifying. (21) He paws in the valley and exults in his strength; he goes out to meet the weapons. (22) He laughs at fear and is not dismayed; he does not turn back from the sword. (23) Upon him rattle the quiver, the flashing spear and the javelin. (24) With fierceness and rage he swallows the ground; he cannot stand still at the sound of the trumpet. (25) When the trumpet sounds, he says 'Aha!' He smells the battle from afar, the thunder of the captains, and the shouting.</a:t>
            </a:r>
          </a:p>
          <a:p>
            <a:pPr indent="457200" algn="just">
              <a:lnSpc>
                <a:spcPct val="107000"/>
              </a:lnSpc>
            </a:pPr>
            <a:r>
              <a:rPr lang="en-US" sz="1900" dirty="0">
                <a:latin typeface="Calibri" panose="020F0502020204030204" pitchFamily="34" charset="0"/>
                <a:ea typeface="Calibri" panose="020F0502020204030204" pitchFamily="34" charset="0"/>
                <a:cs typeface="Times New Roman" panose="02020603050405020304" pitchFamily="18" charset="0"/>
              </a:rPr>
              <a:t> (26) "Is it by your </a:t>
            </a:r>
            <a:r>
              <a:rPr lang="en-US" sz="1900" b="1" dirty="0">
                <a:latin typeface="Calibri" panose="020F0502020204030204" pitchFamily="34" charset="0"/>
                <a:ea typeface="Calibri" panose="020F0502020204030204" pitchFamily="34" charset="0"/>
                <a:cs typeface="Times New Roman" panose="02020603050405020304" pitchFamily="18" charset="0"/>
              </a:rPr>
              <a:t>understanding</a:t>
            </a:r>
            <a:r>
              <a:rPr lang="en-US" sz="1900" dirty="0">
                <a:latin typeface="Calibri" panose="020F0502020204030204" pitchFamily="34" charset="0"/>
                <a:ea typeface="Calibri" panose="020F0502020204030204" pitchFamily="34" charset="0"/>
                <a:cs typeface="Times New Roman" panose="02020603050405020304" pitchFamily="18" charset="0"/>
              </a:rPr>
              <a:t> that the hawk soars and spreads his wings toward the south? (27) Is it at your </a:t>
            </a:r>
            <a:r>
              <a:rPr lang="en-US" sz="1900" b="1" dirty="0">
                <a:latin typeface="Calibri" panose="020F0502020204030204" pitchFamily="34" charset="0"/>
                <a:ea typeface="Calibri" panose="020F0502020204030204" pitchFamily="34" charset="0"/>
                <a:cs typeface="Times New Roman" panose="02020603050405020304" pitchFamily="18" charset="0"/>
              </a:rPr>
              <a:t>command </a:t>
            </a:r>
            <a:r>
              <a:rPr lang="en-US" sz="1900" dirty="0">
                <a:latin typeface="Calibri" panose="020F0502020204030204" pitchFamily="34" charset="0"/>
                <a:ea typeface="Calibri" panose="020F0502020204030204" pitchFamily="34" charset="0"/>
                <a:cs typeface="Times New Roman" panose="02020603050405020304" pitchFamily="18" charset="0"/>
              </a:rPr>
              <a:t>that the eagle mounts up and makes his nest on high? (28) On the rock he dwells and makes his home, on the rocky crag and stronghold. (29) From there he spies out the prey; his eyes behold it afar off. (30)  His young ones suck up blood, and where the slain are, there is he."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69178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6685"/>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8227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953" y="141513"/>
            <a:ext cx="5988504" cy="632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32984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90" y="348342"/>
            <a:ext cx="8482345" cy="588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9768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8405" y="505923"/>
            <a:ext cx="7924740" cy="5273554"/>
          </a:xfrm>
          <a:prstGeom prst="rect">
            <a:avLst/>
          </a:prstGeom>
        </p:spPr>
      </p:pic>
    </p:spTree>
    <p:extLst>
      <p:ext uri="{BB962C8B-B14F-4D97-AF65-F5344CB8AC3E}">
        <p14:creationId xmlns:p14="http://schemas.microsoft.com/office/powerpoint/2010/main" val="12127478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8109" y="198192"/>
            <a:ext cx="8355197" cy="6272946"/>
          </a:xfrm>
          <a:prstGeom prst="rect">
            <a:avLst/>
          </a:prstGeom>
        </p:spPr>
      </p:pic>
    </p:spTree>
    <p:extLst>
      <p:ext uri="{BB962C8B-B14F-4D97-AF65-F5344CB8AC3E}">
        <p14:creationId xmlns:p14="http://schemas.microsoft.com/office/powerpoint/2010/main" val="34801454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0171" y="350592"/>
            <a:ext cx="8199053" cy="6155715"/>
          </a:xfrm>
          <a:prstGeom prst="rect">
            <a:avLst/>
          </a:prstGeom>
        </p:spPr>
      </p:pic>
    </p:spTree>
    <p:extLst>
      <p:ext uri="{BB962C8B-B14F-4D97-AF65-F5344CB8AC3E}">
        <p14:creationId xmlns:p14="http://schemas.microsoft.com/office/powerpoint/2010/main" val="10750323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3243"/>
            <a:ext cx="9078350" cy="5106572"/>
          </a:xfrm>
          <a:prstGeom prst="rect">
            <a:avLst/>
          </a:prstGeom>
        </p:spPr>
      </p:pic>
    </p:spTree>
    <p:extLst>
      <p:ext uri="{BB962C8B-B14F-4D97-AF65-F5344CB8AC3E}">
        <p14:creationId xmlns:p14="http://schemas.microsoft.com/office/powerpoint/2010/main" val="17917324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063" y="762366"/>
            <a:ext cx="8828686" cy="4712311"/>
          </a:xfrm>
          <a:prstGeom prst="rect">
            <a:avLst/>
          </a:prstGeom>
        </p:spPr>
      </p:pic>
    </p:spTree>
    <p:extLst>
      <p:ext uri="{BB962C8B-B14F-4D97-AF65-F5344CB8AC3E}">
        <p14:creationId xmlns:p14="http://schemas.microsoft.com/office/powerpoint/2010/main" val="12916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2369" y="203689"/>
            <a:ext cx="8397473" cy="6560526"/>
          </a:xfrm>
          <a:prstGeom prst="rect">
            <a:avLst/>
          </a:prstGeom>
        </p:spPr>
      </p:pic>
    </p:spTree>
    <p:extLst>
      <p:ext uri="{BB962C8B-B14F-4D97-AF65-F5344CB8AC3E}">
        <p14:creationId xmlns:p14="http://schemas.microsoft.com/office/powerpoint/2010/main" val="3396207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3481" y="219563"/>
            <a:ext cx="7886700" cy="6474314"/>
          </a:xfrm>
        </p:spPr>
        <p:txBody>
          <a:bodyPr>
            <a:noAutofit/>
          </a:bodyPr>
          <a:lstStyle/>
          <a:p>
            <a:pPr marL="0" marR="0" indent="0" algn="ctr">
              <a:lnSpc>
                <a:spcPct val="107000"/>
              </a:lnSpc>
              <a:spcBef>
                <a:spcPts val="0"/>
              </a:spcBef>
              <a:spcAft>
                <a:spcPts val="0"/>
              </a:spcAft>
              <a:buNone/>
            </a:pPr>
            <a:r>
              <a:rPr lang="en-US" sz="2000" b="1" u="sng" dirty="0">
                <a:latin typeface="Calibri" panose="020F0502020204030204" pitchFamily="34" charset="0"/>
                <a:ea typeface="Calibri" panose="020F0502020204030204" pitchFamily="34" charset="0"/>
                <a:cs typeface="Times New Roman" panose="02020603050405020304" pitchFamily="18" charset="0"/>
              </a:rPr>
              <a:t>STUDY NOTES: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a:latin typeface="Calibri" panose="020F0502020204030204" pitchFamily="34" charset="0"/>
                <a:ea typeface="Calibri" panose="020F0502020204030204" pitchFamily="34" charset="0"/>
                <a:cs typeface="Times New Roman" panose="02020603050405020304" pitchFamily="18" charset="0"/>
              </a:rPr>
              <a:t>1. The Lord (Yahweh) “I AM” </a:t>
            </a:r>
            <a:r>
              <a:rPr lang="en-US" sz="2000" b="1" dirty="0">
                <a:latin typeface="Calibri" panose="020F0502020204030204" pitchFamily="34" charset="0"/>
                <a:ea typeface="Calibri" panose="020F0502020204030204" pitchFamily="34" charset="0"/>
                <a:cs typeface="Times New Roman" panose="02020603050405020304" pitchFamily="18" charset="0"/>
              </a:rPr>
              <a:t>(Ex 3:15)  </a:t>
            </a:r>
            <a:r>
              <a:rPr lang="en-US" sz="2000" dirty="0">
                <a:latin typeface="Calibri" panose="020F0502020204030204" pitchFamily="34" charset="0"/>
                <a:ea typeface="Calibri" panose="020F0502020204030204" pitchFamily="34" charset="0"/>
                <a:cs typeface="Times New Roman" panose="02020603050405020304" pitchFamily="18" charset="0"/>
              </a:rPr>
              <a:t>appears</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in a whirlwind, which is a theophany, an appearance of God on earth. </a:t>
            </a:r>
          </a:p>
          <a:p>
            <a:pPr marL="0" marR="0" indent="0" algn="ctr">
              <a:lnSpc>
                <a:spcPct val="107000"/>
              </a:lnSpc>
              <a:spcBef>
                <a:spcPts val="0"/>
              </a:spcBef>
              <a:spcAft>
                <a:spcPts val="0"/>
              </a:spcAft>
              <a:buNone/>
            </a:pP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b="1" dirty="0">
                <a:latin typeface="Calibri" panose="020F0502020204030204" pitchFamily="34" charset="0"/>
                <a:ea typeface="Calibri" panose="020F0502020204030204" pitchFamily="34" charset="0"/>
                <a:cs typeface="Times New Roman" panose="02020603050405020304" pitchFamily="18" charset="0"/>
              </a:rPr>
              <a:t> (Ex 14:21; 19:16;   2 Kings 2:1;   Ps 18:12-14;   1 Sam 2:10;  </a:t>
            </a:r>
            <a:endParaRPr lang="en-US" sz="2000" b="1"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b="1" dirty="0" smtClean="0">
                <a:latin typeface="Calibri" panose="020F0502020204030204" pitchFamily="34" charset="0"/>
                <a:ea typeface="Calibri" panose="020F0502020204030204" pitchFamily="34" charset="0"/>
                <a:cs typeface="Times New Roman" panose="02020603050405020304" pitchFamily="18" charset="0"/>
              </a:rPr>
              <a:t> </a:t>
            </a:r>
            <a:r>
              <a:rPr lang="en-US" sz="2000" b="1" dirty="0">
                <a:latin typeface="Calibri" panose="020F0502020204030204" pitchFamily="34" charset="0"/>
                <a:ea typeface="Calibri" panose="020F0502020204030204" pitchFamily="34" charset="0"/>
                <a:cs typeface="Times New Roman" panose="02020603050405020304" pitchFamily="18" charset="0"/>
              </a:rPr>
              <a:t>Is 21:1;   </a:t>
            </a:r>
            <a:r>
              <a:rPr lang="en-US" sz="2000" b="1" dirty="0" err="1">
                <a:latin typeface="Calibri" panose="020F0502020204030204" pitchFamily="34" charset="0"/>
                <a:ea typeface="Calibri" panose="020F0502020204030204" pitchFamily="34" charset="0"/>
                <a:cs typeface="Times New Roman" panose="02020603050405020304" pitchFamily="18" charset="0"/>
              </a:rPr>
              <a:t>Zech</a:t>
            </a:r>
            <a:r>
              <a:rPr lang="en-US" sz="2000" b="1" dirty="0">
                <a:latin typeface="Calibri" panose="020F0502020204030204" pitchFamily="34" charset="0"/>
                <a:ea typeface="Calibri" panose="020F0502020204030204" pitchFamily="34" charset="0"/>
                <a:cs typeface="Times New Roman" panose="02020603050405020304" pitchFamily="18" charset="0"/>
              </a:rPr>
              <a:t> 9:14;  </a:t>
            </a:r>
            <a:r>
              <a:rPr lang="en-US" sz="2000" b="1" dirty="0" err="1">
                <a:latin typeface="Calibri" panose="020F0502020204030204" pitchFamily="34" charset="0"/>
                <a:ea typeface="Calibri" panose="020F0502020204030204" pitchFamily="34" charset="0"/>
                <a:cs typeface="Times New Roman" panose="02020603050405020304" pitchFamily="18" charset="0"/>
              </a:rPr>
              <a:t>Ezek</a:t>
            </a:r>
            <a:r>
              <a:rPr lang="en-US" sz="2000" b="1" dirty="0">
                <a:latin typeface="Calibri" panose="020F0502020204030204" pitchFamily="34" charset="0"/>
                <a:ea typeface="Calibri" panose="020F0502020204030204" pitchFamily="34" charset="0"/>
                <a:cs typeface="Times New Roman" panose="02020603050405020304" pitchFamily="18" charset="0"/>
              </a:rPr>
              <a:t> 1:4)</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a:latin typeface="Calibri" panose="020F0502020204030204" pitchFamily="34" charset="0"/>
                <a:ea typeface="Calibri" panose="020F0502020204030204" pitchFamily="34" charset="0"/>
                <a:cs typeface="Times New Roman" panose="02020603050405020304" pitchFamily="18" charset="0"/>
              </a:rPr>
              <a:t>2. Animate and inanimate creation bears testimony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smtClean="0">
                <a:latin typeface="Calibri" panose="020F0502020204030204" pitchFamily="34" charset="0"/>
                <a:ea typeface="Calibri" panose="020F0502020204030204" pitchFamily="34" charset="0"/>
                <a:cs typeface="Times New Roman" panose="02020603050405020304" pitchFamily="18" charset="0"/>
              </a:rPr>
              <a:t>to </a:t>
            </a:r>
            <a:r>
              <a:rPr lang="en-US" sz="2000" dirty="0">
                <a:latin typeface="Calibri" panose="020F0502020204030204" pitchFamily="34" charset="0"/>
                <a:ea typeface="Calibri" panose="020F0502020204030204" pitchFamily="34" charset="0"/>
                <a:cs typeface="Times New Roman" panose="02020603050405020304" pitchFamily="18" charset="0"/>
              </a:rPr>
              <a:t>God’s creative power. </a:t>
            </a:r>
          </a:p>
          <a:p>
            <a:pPr marL="0" marR="0" indent="0" algn="ctr">
              <a:lnSpc>
                <a:spcPct val="107000"/>
              </a:lnSpc>
              <a:spcBef>
                <a:spcPts val="0"/>
              </a:spcBef>
              <a:spcAft>
                <a:spcPts val="0"/>
              </a:spcAft>
              <a:buNone/>
            </a:pPr>
            <a:r>
              <a:rPr lang="en-US" sz="2000" dirty="0">
                <a:latin typeface="Calibri" panose="020F0502020204030204" pitchFamily="34" charset="0"/>
                <a:ea typeface="Calibri" panose="020F0502020204030204" pitchFamily="34" charset="0"/>
                <a:cs typeface="Times New Roman" panose="02020603050405020304" pitchFamily="18" charset="0"/>
              </a:rPr>
              <a:t>3.  (38:7) “When the morning stars sang together and all the sons of God (angels) </a:t>
            </a:r>
            <a:r>
              <a:rPr lang="en-US" sz="2000" b="1" dirty="0">
                <a:latin typeface="Calibri" panose="020F0502020204030204" pitchFamily="34" charset="0"/>
                <a:ea typeface="Calibri" panose="020F0502020204030204" pitchFamily="34" charset="0"/>
                <a:cs typeface="Times New Roman" panose="02020603050405020304" pitchFamily="18" charset="0"/>
              </a:rPr>
              <a:t>(Rev. 19:1-3) </a:t>
            </a:r>
            <a:r>
              <a:rPr lang="en-US" sz="2000" dirty="0">
                <a:latin typeface="Calibri" panose="020F0502020204030204" pitchFamily="34" charset="0"/>
                <a:ea typeface="Calibri" panose="020F0502020204030204" pitchFamily="34" charset="0"/>
                <a:cs typeface="Times New Roman" panose="02020603050405020304" pitchFamily="18" charset="0"/>
              </a:rPr>
              <a:t>shouted for joy”</a:t>
            </a:r>
          </a:p>
          <a:p>
            <a:pPr marL="0" marR="0" indent="0" algn="ctr">
              <a:lnSpc>
                <a:spcPct val="107000"/>
              </a:lnSpc>
              <a:spcBef>
                <a:spcPts val="0"/>
              </a:spcBef>
              <a:spcAft>
                <a:spcPts val="0"/>
              </a:spcAft>
              <a:buNone/>
            </a:pP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b="1" dirty="0" smtClean="0">
                <a:latin typeface="Calibri" panose="020F0502020204030204" pitchFamily="34" charset="0"/>
                <a:ea typeface="Calibri" panose="020F0502020204030204" pitchFamily="34" charset="0"/>
                <a:cs typeface="Times New Roman" panose="02020603050405020304" pitchFamily="18" charset="0"/>
              </a:rPr>
              <a:t>(</a:t>
            </a:r>
            <a:r>
              <a:rPr lang="en-US" sz="2000" b="1" dirty="0">
                <a:latin typeface="Calibri" panose="020F0502020204030204" pitchFamily="34" charset="0"/>
                <a:ea typeface="Calibri" panose="020F0502020204030204" pitchFamily="34" charset="0"/>
                <a:cs typeface="Times New Roman" panose="02020603050405020304" pitchFamily="18" charset="0"/>
              </a:rPr>
              <a:t>Ps 65:13;  148:2,3)</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a:latin typeface="Calibri" panose="020F0502020204030204" pitchFamily="34" charset="0"/>
                <a:ea typeface="Calibri" panose="020F0502020204030204" pitchFamily="34" charset="0"/>
                <a:cs typeface="Times New Roman" panose="02020603050405020304" pitchFamily="18" charset="0"/>
              </a:rPr>
              <a:t>4. </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(38:10) “And prescribed limits for it and set bars and doors</a:t>
            </a: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(11) and said, 'Thus far shall you come, and no  </a:t>
            </a:r>
          </a:p>
          <a:p>
            <a:pPr marL="0" marR="0" indent="0" algn="ctr">
              <a:lnSpc>
                <a:spcPct val="107000"/>
              </a:lnSpc>
              <a:spcBef>
                <a:spcPts val="0"/>
              </a:spcBef>
              <a:spcAft>
                <a:spcPts val="0"/>
              </a:spcAft>
              <a:buNone/>
            </a:pPr>
            <a:r>
              <a:rPr lang="en-US" sz="2000" dirty="0" smtClean="0">
                <a:latin typeface="Calibri" panose="020F0502020204030204" pitchFamily="34" charset="0"/>
                <a:ea typeface="Calibri" panose="020F0502020204030204" pitchFamily="34" charset="0"/>
                <a:cs typeface="Times New Roman" panose="02020603050405020304" pitchFamily="18" charset="0"/>
              </a:rPr>
              <a:t>       farther, and here shall your proud waves be stayed' </a:t>
            </a:r>
          </a:p>
          <a:p>
            <a:pPr marL="0" marR="0" indent="0" algn="ctr">
              <a:lnSpc>
                <a:spcPct val="107000"/>
              </a:lnSpc>
              <a:spcBef>
                <a:spcPts val="0"/>
              </a:spcBef>
              <a:spcAft>
                <a:spcPts val="0"/>
              </a:spcAft>
              <a:buNone/>
            </a:pP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b="1" dirty="0" smtClean="0">
                <a:latin typeface="Calibri" panose="020F0502020204030204" pitchFamily="34" charset="0"/>
                <a:ea typeface="Calibri" panose="020F0502020204030204" pitchFamily="34" charset="0"/>
                <a:cs typeface="Times New Roman" panose="02020603050405020304" pitchFamily="18" charset="0"/>
              </a:rPr>
              <a:t>(Ps 33:7;   </a:t>
            </a:r>
            <a:r>
              <a:rPr lang="en-US" sz="2000" b="1" dirty="0" err="1" smtClean="0">
                <a:latin typeface="Calibri" panose="020F0502020204030204" pitchFamily="34" charset="0"/>
                <a:ea typeface="Calibri" panose="020F0502020204030204" pitchFamily="34" charset="0"/>
                <a:cs typeface="Times New Roman" panose="02020603050405020304" pitchFamily="18" charset="0"/>
              </a:rPr>
              <a:t>Jer</a:t>
            </a:r>
            <a:r>
              <a:rPr lang="en-US" sz="2000" b="1" dirty="0" smtClean="0">
                <a:latin typeface="Calibri" panose="020F0502020204030204" pitchFamily="34" charset="0"/>
                <a:ea typeface="Calibri" panose="020F0502020204030204" pitchFamily="34" charset="0"/>
                <a:cs typeface="Times New Roman" panose="02020603050405020304" pitchFamily="18" charset="0"/>
              </a:rPr>
              <a:t> 5:22;  Lk 8:24,25)</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b="1" dirty="0" smtClean="0">
                <a:latin typeface="Calibri" panose="020F0502020204030204" pitchFamily="34" charset="0"/>
                <a:ea typeface="Calibri" panose="020F0502020204030204" pitchFamily="34" charset="0"/>
                <a:cs typeface="Times New Roman" panose="02020603050405020304" pitchFamily="18" charset="0"/>
              </a:rPr>
              <a:t>	         </a:t>
            </a:r>
            <a:r>
              <a:rPr lang="en-US" sz="2000" dirty="0" smtClean="0">
                <a:latin typeface="Calibri" panose="020F0502020204030204" pitchFamily="34" charset="0"/>
                <a:ea typeface="Calibri" panose="020F0502020204030204" pitchFamily="34" charset="0"/>
                <a:cs typeface="Times New Roman" panose="02020603050405020304" pitchFamily="18" charset="0"/>
              </a:rPr>
              <a:t>God the Father speaks and God the Son speaks</a:t>
            </a:r>
          </a:p>
          <a:p>
            <a:pPr marL="0" marR="0" indent="0" algn="ctr">
              <a:lnSpc>
                <a:spcPct val="107000"/>
              </a:lnSpc>
              <a:spcBef>
                <a:spcPts val="0"/>
              </a:spcBef>
              <a:spcAft>
                <a:spcPts val="0"/>
              </a:spcAft>
              <a:buNone/>
            </a:pP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and the waters must listen! </a:t>
            </a:r>
          </a:p>
          <a:p>
            <a:pPr marL="0" marR="0" indent="0" algn="ctr">
              <a:lnSpc>
                <a:spcPct val="107000"/>
              </a:lnSpc>
              <a:spcBef>
                <a:spcPts val="0"/>
              </a:spcBef>
              <a:spcAft>
                <a:spcPts val="0"/>
              </a:spcAft>
              <a:buNone/>
            </a:pPr>
            <a:r>
              <a:rPr lang="en-US" sz="2000" dirty="0">
                <a:latin typeface="Calibri" panose="020F0502020204030204" pitchFamily="34" charset="0"/>
                <a:ea typeface="Calibri" panose="020F0502020204030204" pitchFamily="34" charset="0"/>
                <a:cs typeface="Times New Roman" panose="02020603050405020304" pitchFamily="18" charset="0"/>
              </a:rPr>
              <a:t>5. (38:15) “From the wicked their light is withheld”  People walking in darkness </a:t>
            </a:r>
            <a:r>
              <a:rPr lang="en-US" sz="2000" b="1" dirty="0">
                <a:latin typeface="Calibri" panose="020F0502020204030204" pitchFamily="34" charset="0"/>
                <a:ea typeface="Calibri" panose="020F0502020204030204" pitchFamily="34" charset="0"/>
                <a:cs typeface="Times New Roman" panose="02020603050405020304" pitchFamily="18" charset="0"/>
              </a:rPr>
              <a:t>(Lk 11:35;  </a:t>
            </a:r>
            <a:r>
              <a:rPr lang="en-US" sz="2000" b="1" dirty="0" err="1">
                <a:latin typeface="Calibri" panose="020F0502020204030204" pitchFamily="34" charset="0"/>
                <a:ea typeface="Calibri" panose="020F0502020204030204" pitchFamily="34" charset="0"/>
                <a:cs typeface="Times New Roman" panose="02020603050405020304" pitchFamily="18" charset="0"/>
              </a:rPr>
              <a:t>Jn</a:t>
            </a:r>
            <a:r>
              <a:rPr lang="en-US" sz="2000" b="1" dirty="0">
                <a:latin typeface="Calibri" panose="020F0502020204030204" pitchFamily="34" charset="0"/>
                <a:ea typeface="Calibri" panose="020F0502020204030204" pitchFamily="34" charset="0"/>
                <a:cs typeface="Times New Roman" panose="02020603050405020304" pitchFamily="18" charset="0"/>
              </a:rPr>
              <a:t> 3:19-21)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1851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6475" y="190919"/>
            <a:ext cx="8182708" cy="6482860"/>
          </a:xfrm>
        </p:spPr>
        <p:txBody>
          <a:bodyPr>
            <a:normAutofit/>
          </a:bodyPr>
          <a:lstStyle/>
          <a:p>
            <a:pPr marL="0" marR="0" indent="0" algn="ctr">
              <a:lnSpc>
                <a:spcPct val="107000"/>
              </a:lnSpc>
              <a:spcBef>
                <a:spcPts val="0"/>
              </a:spcBef>
              <a:spcAft>
                <a:spcPts val="0"/>
              </a:spcAft>
              <a:buNone/>
            </a:pPr>
            <a:r>
              <a:rPr lang="en-US" sz="2200" dirty="0">
                <a:latin typeface="Calibri" panose="020F0502020204030204" pitchFamily="34" charset="0"/>
                <a:ea typeface="Calibri" panose="020F0502020204030204" pitchFamily="34" charset="0"/>
                <a:cs typeface="Times New Roman" panose="02020603050405020304" pitchFamily="18" charset="0"/>
              </a:rPr>
              <a:t>6. (38:41) “Who provides for the raven its prey, when its young ones cry to God for help, </a:t>
            </a:r>
          </a:p>
          <a:p>
            <a:pPr marL="0" marR="0" indent="0" algn="ctr">
              <a:lnSpc>
                <a:spcPct val="107000"/>
              </a:lnSpc>
              <a:spcBef>
                <a:spcPts val="0"/>
              </a:spcBef>
              <a:spcAft>
                <a:spcPts val="0"/>
              </a:spcAft>
              <a:buNone/>
            </a:pPr>
            <a:r>
              <a:rPr lang="en-US" sz="2200" dirty="0">
                <a:latin typeface="Calibri" panose="020F0502020204030204" pitchFamily="34" charset="0"/>
                <a:ea typeface="Calibri" panose="020F0502020204030204" pitchFamily="34" charset="0"/>
                <a:cs typeface="Times New Roman" panose="02020603050405020304" pitchFamily="18" charset="0"/>
              </a:rPr>
              <a:t>          and wander about for lack of food” </a:t>
            </a:r>
            <a:r>
              <a:rPr lang="en-US" sz="2200" b="1" dirty="0">
                <a:latin typeface="Calibri" panose="020F0502020204030204" pitchFamily="34" charset="0"/>
                <a:ea typeface="Calibri" panose="020F0502020204030204" pitchFamily="34" charset="0"/>
                <a:cs typeface="Times New Roman" panose="02020603050405020304" pitchFamily="18" charset="0"/>
              </a:rPr>
              <a:t> (Mt 6:26;  Lk 12:24)</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200" dirty="0">
                <a:latin typeface="Calibri" panose="020F0502020204030204" pitchFamily="34" charset="0"/>
                <a:ea typeface="Calibri" panose="020F0502020204030204" pitchFamily="34" charset="0"/>
                <a:cs typeface="Times New Roman" panose="02020603050405020304" pitchFamily="18" charset="0"/>
              </a:rPr>
              <a:t>7. (39:7-11) “The wild ox… you depend on him because his strength is great.”  Strong beasts of burden.</a:t>
            </a:r>
          </a:p>
          <a:p>
            <a:pPr marL="0" marR="0" indent="0" algn="ctr">
              <a:lnSpc>
                <a:spcPct val="107000"/>
              </a:lnSpc>
              <a:spcBef>
                <a:spcPts val="0"/>
              </a:spcBef>
              <a:spcAft>
                <a:spcPts val="0"/>
              </a:spcAft>
              <a:buNone/>
            </a:pP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smtClean="0">
                <a:latin typeface="Calibri" panose="020F0502020204030204" pitchFamily="34" charset="0"/>
                <a:ea typeface="Calibri" panose="020F0502020204030204" pitchFamily="34" charset="0"/>
                <a:cs typeface="Times New Roman" panose="02020603050405020304" pitchFamily="18" charset="0"/>
              </a:rPr>
              <a:t> </a:t>
            </a:r>
            <a:r>
              <a:rPr lang="en-US" sz="2200" b="1" dirty="0">
                <a:latin typeface="Calibri" panose="020F0502020204030204" pitchFamily="34" charset="0"/>
                <a:ea typeface="Calibri" panose="020F0502020204030204" pitchFamily="34" charset="0"/>
                <a:cs typeface="Times New Roman" panose="02020603050405020304" pitchFamily="18" charset="0"/>
              </a:rPr>
              <a:t>(</a:t>
            </a:r>
            <a:r>
              <a:rPr lang="en-US" sz="2200" b="1" dirty="0" err="1">
                <a:latin typeface="Calibri" panose="020F0502020204030204" pitchFamily="34" charset="0"/>
                <a:ea typeface="Calibri" panose="020F0502020204030204" pitchFamily="34" charset="0"/>
                <a:cs typeface="Times New Roman" panose="02020603050405020304" pitchFamily="18" charset="0"/>
              </a:rPr>
              <a:t>Num</a:t>
            </a:r>
            <a:r>
              <a:rPr lang="en-US" sz="2200" b="1" dirty="0">
                <a:latin typeface="Calibri" panose="020F0502020204030204" pitchFamily="34" charset="0"/>
                <a:ea typeface="Calibri" panose="020F0502020204030204" pitchFamily="34" charset="0"/>
                <a:cs typeface="Times New Roman" panose="02020603050405020304" pitchFamily="18" charset="0"/>
              </a:rPr>
              <a:t> 23:22;  24:8;   Dt 33:17;   Ps 29:6;  </a:t>
            </a:r>
            <a:endParaRPr lang="en-US" sz="2200" b="1"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200" b="1" dirty="0" smtClean="0">
                <a:latin typeface="Calibri" panose="020F0502020204030204" pitchFamily="34" charset="0"/>
                <a:ea typeface="Calibri" panose="020F0502020204030204" pitchFamily="34" charset="0"/>
                <a:cs typeface="Times New Roman" panose="02020603050405020304" pitchFamily="18" charset="0"/>
              </a:rPr>
              <a:t> </a:t>
            </a:r>
            <a:r>
              <a:rPr lang="en-US" sz="2200" b="1" dirty="0">
                <a:latin typeface="Calibri" panose="020F0502020204030204" pitchFamily="34" charset="0"/>
                <a:ea typeface="Calibri" panose="020F0502020204030204" pitchFamily="34" charset="0"/>
                <a:cs typeface="Times New Roman" panose="02020603050405020304" pitchFamily="18" charset="0"/>
              </a:rPr>
              <a:t>1 </a:t>
            </a:r>
            <a:r>
              <a:rPr lang="en-US" sz="2200" b="1" dirty="0" err="1">
                <a:latin typeface="Calibri" panose="020F0502020204030204" pitchFamily="34" charset="0"/>
                <a:ea typeface="Calibri" panose="020F0502020204030204" pitchFamily="34" charset="0"/>
                <a:cs typeface="Times New Roman" panose="02020603050405020304" pitchFamily="18" charset="0"/>
              </a:rPr>
              <a:t>Cor</a:t>
            </a:r>
            <a:r>
              <a:rPr lang="en-US" sz="2200" b="1" dirty="0">
                <a:latin typeface="Calibri" panose="020F0502020204030204" pitchFamily="34" charset="0"/>
                <a:ea typeface="Calibri" panose="020F0502020204030204" pitchFamily="34" charset="0"/>
                <a:cs typeface="Times New Roman" panose="02020603050405020304" pitchFamily="18" charset="0"/>
              </a:rPr>
              <a:t> 9:9;   Rev 4:7)</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200" dirty="0">
                <a:latin typeface="Calibri" panose="020F0502020204030204" pitchFamily="34" charset="0"/>
                <a:ea typeface="Calibri" panose="020F0502020204030204" pitchFamily="34" charset="0"/>
                <a:cs typeface="Times New Roman" panose="02020603050405020304" pitchFamily="18" charset="0"/>
              </a:rPr>
              <a:t>8. The horse, the only domestic animal referred to here (39:19-25), war horses compared to locusts </a:t>
            </a:r>
          </a:p>
          <a:p>
            <a:pPr marL="0" marR="0" indent="0" algn="ctr">
              <a:lnSpc>
                <a:spcPct val="107000"/>
              </a:lnSpc>
              <a:spcBef>
                <a:spcPts val="0"/>
              </a:spcBef>
              <a:spcAft>
                <a:spcPts val="0"/>
              </a:spcAft>
              <a:buNone/>
            </a:pP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smtClean="0">
                <a:latin typeface="Calibri" panose="020F0502020204030204" pitchFamily="34" charset="0"/>
                <a:ea typeface="Calibri" panose="020F0502020204030204" pitchFamily="34" charset="0"/>
                <a:cs typeface="Times New Roman" panose="02020603050405020304" pitchFamily="18" charset="0"/>
              </a:rPr>
              <a:t>   </a:t>
            </a:r>
            <a:r>
              <a:rPr lang="en-US" sz="2200" b="1" dirty="0">
                <a:latin typeface="Calibri" panose="020F0502020204030204" pitchFamily="34" charset="0"/>
                <a:ea typeface="Calibri" panose="020F0502020204030204" pitchFamily="34" charset="0"/>
                <a:cs typeface="Times New Roman" panose="02020603050405020304" pitchFamily="18" charset="0"/>
              </a:rPr>
              <a:t>(</a:t>
            </a:r>
            <a:r>
              <a:rPr lang="en-US" sz="2200" b="1" dirty="0" err="1">
                <a:latin typeface="Calibri" panose="020F0502020204030204" pitchFamily="34" charset="0"/>
                <a:ea typeface="Calibri" panose="020F0502020204030204" pitchFamily="34" charset="0"/>
                <a:cs typeface="Times New Roman" panose="02020603050405020304" pitchFamily="18" charset="0"/>
              </a:rPr>
              <a:t>Jer</a:t>
            </a:r>
            <a:r>
              <a:rPr lang="en-US" sz="2200" b="1" dirty="0">
                <a:latin typeface="Calibri" panose="020F0502020204030204" pitchFamily="34" charset="0"/>
                <a:ea typeface="Calibri" panose="020F0502020204030204" pitchFamily="34" charset="0"/>
                <a:cs typeface="Times New Roman" panose="02020603050405020304" pitchFamily="18" charset="0"/>
              </a:rPr>
              <a:t> 51:27;   Joel 2:4;   Rev 9:7;  Rev 19:11-19)</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200" dirty="0">
                <a:latin typeface="Calibri" panose="020F0502020204030204" pitchFamily="34" charset="0"/>
                <a:ea typeface="Calibri" panose="020F0502020204030204" pitchFamily="34" charset="0"/>
                <a:cs typeface="Times New Roman" panose="02020603050405020304" pitchFamily="18" charset="0"/>
              </a:rPr>
              <a:t>9. (38:22-25)  The  blessing of rain in all its forms – clouds, snow, ice -  </a:t>
            </a:r>
            <a:r>
              <a:rPr lang="en-US" sz="2200" b="1" dirty="0">
                <a:latin typeface="Calibri" panose="020F0502020204030204" pitchFamily="34" charset="0"/>
                <a:ea typeface="Calibri" panose="020F0502020204030204" pitchFamily="34" charset="0"/>
                <a:cs typeface="Times New Roman" panose="02020603050405020304" pitchFamily="18" charset="0"/>
              </a:rPr>
              <a:t>(Dt. 28:12;  Mt 5:45)</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200" dirty="0">
                <a:latin typeface="Calibri" panose="020F0502020204030204" pitchFamily="34" charset="0"/>
                <a:ea typeface="Calibri" panose="020F0502020204030204" pitchFamily="34" charset="0"/>
                <a:cs typeface="Times New Roman" panose="02020603050405020304" pitchFamily="18" charset="0"/>
              </a:rPr>
              <a:t>10. (38:31-33) Constellations of the stars that God created for signs, seasons, years:  Pleiades (the 7 Sisters)  -Orion   </a:t>
            </a:r>
          </a:p>
          <a:p>
            <a:pPr marL="0" marR="0" indent="0" algn="ctr">
              <a:lnSpc>
                <a:spcPct val="107000"/>
              </a:lnSpc>
              <a:spcBef>
                <a:spcPts val="0"/>
              </a:spcBef>
              <a:spcAft>
                <a:spcPts val="0"/>
              </a:spcAft>
              <a:buNone/>
            </a:pP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Mazzaroth</a:t>
            </a:r>
            <a:r>
              <a:rPr lang="en-US" sz="2200" dirty="0">
                <a:latin typeface="Calibri" panose="020F0502020204030204" pitchFamily="34" charset="0"/>
                <a:ea typeface="Calibri" panose="020F0502020204030204" pitchFamily="34" charset="0"/>
                <a:cs typeface="Times New Roman" panose="02020603050405020304" pitchFamily="18" charset="0"/>
              </a:rPr>
              <a:t> – The Bear with its children (the Lion – </a:t>
            </a:r>
            <a:r>
              <a:rPr lang="en-US" sz="2200" dirty="0" err="1">
                <a:latin typeface="Calibri" panose="020F0502020204030204" pitchFamily="34" charset="0"/>
                <a:ea typeface="Calibri" panose="020F0502020204030204" pitchFamily="34" charset="0"/>
                <a:cs typeface="Times New Roman" panose="02020603050405020304" pitchFamily="18" charset="0"/>
              </a:rPr>
              <a:t>Ursa</a:t>
            </a:r>
            <a:r>
              <a:rPr lang="en-US" sz="2200" dirty="0">
                <a:latin typeface="Calibri" panose="020F0502020204030204" pitchFamily="34" charset="0"/>
                <a:ea typeface="Calibri" panose="020F0502020204030204" pitchFamily="34" charset="0"/>
                <a:cs typeface="Times New Roman" panose="02020603050405020304" pitchFamily="18" charset="0"/>
              </a:rPr>
              <a:t> Major- Big Bear containing the Big Dipper)</a:t>
            </a:r>
            <a:r>
              <a:rPr lang="en-US" sz="2200" b="1" dirty="0">
                <a:latin typeface="Calibri" panose="020F0502020204030204" pitchFamily="34" charset="0"/>
                <a:ea typeface="Calibri" panose="020F0502020204030204" pitchFamily="34" charset="0"/>
                <a:cs typeface="Times New Roman" panose="02020603050405020304" pitchFamily="18" charset="0"/>
              </a:rPr>
              <a:t> (Gen. 1:14-16)</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1929536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185" y="295936"/>
            <a:ext cx="8639907" cy="6206186"/>
          </a:xfrm>
        </p:spPr>
        <p:txBody>
          <a:bodyPr>
            <a:normAutofit fontScale="85000" lnSpcReduction="20000"/>
          </a:bodyPr>
          <a:lstStyle/>
          <a:p>
            <a:pPr marL="0" marR="0" indent="0" algn="ctr">
              <a:lnSpc>
                <a:spcPct val="107000"/>
              </a:lnSpc>
              <a:spcBef>
                <a:spcPts val="0"/>
              </a:spcBef>
              <a:spcAft>
                <a:spcPts val="0"/>
              </a:spcAft>
              <a:buNone/>
            </a:pPr>
            <a:r>
              <a:rPr lang="en-US" sz="3200" b="1" u="sng" dirty="0">
                <a:latin typeface="Calibri" panose="020F0502020204030204" pitchFamily="34" charset="0"/>
                <a:ea typeface="Calibri" panose="020F0502020204030204" pitchFamily="34" charset="0"/>
                <a:cs typeface="Calibri" panose="020F0502020204030204" pitchFamily="34" charset="0"/>
              </a:rPr>
              <a:t>LUTHER’S WORKS </a:t>
            </a:r>
            <a:r>
              <a:rPr lang="en-US" sz="3300" b="1" u="sng" dirty="0">
                <a:latin typeface="Calibri" panose="020F0502020204030204" pitchFamily="34" charset="0"/>
                <a:ea typeface="Calibri" panose="020F0502020204030204" pitchFamily="34" charset="0"/>
                <a:cs typeface="Calibri" panose="020F0502020204030204" pitchFamily="34" charset="0"/>
              </a:rPr>
              <a:t>– Vol. 1, p. 73 </a:t>
            </a:r>
            <a:r>
              <a:rPr lang="en-US" sz="3200" b="1" u="sng" dirty="0">
                <a:latin typeface="Calibri" panose="020F0502020204030204" pitchFamily="34" charset="0"/>
                <a:ea typeface="Calibri" panose="020F0502020204030204" pitchFamily="34" charset="0"/>
                <a:cs typeface="Calibri" panose="020F0502020204030204" pitchFamily="34" charset="0"/>
              </a:rPr>
              <a:t>(Gen. 1:31) </a:t>
            </a:r>
            <a:r>
              <a:rPr lang="en-US" sz="3200" b="1" u="sng" dirty="0" smtClean="0">
                <a:latin typeface="Calibri" panose="020F0502020204030204" pitchFamily="34" charset="0"/>
                <a:ea typeface="Calibri" panose="020F0502020204030204" pitchFamily="34" charset="0"/>
                <a:cs typeface="Calibri" panose="020F0502020204030204" pitchFamily="34" charset="0"/>
              </a:rPr>
              <a:t>–</a:t>
            </a:r>
          </a:p>
          <a:p>
            <a:pPr marL="0" marR="0" indent="0" algn="ctr">
              <a:lnSpc>
                <a:spcPct val="107000"/>
              </a:lnSpc>
              <a:spcBef>
                <a:spcPts val="0"/>
              </a:spcBef>
              <a:spcAft>
                <a:spcPts val="0"/>
              </a:spcAft>
              <a:buNone/>
            </a:pPr>
            <a:r>
              <a:rPr lang="en-US" sz="3200" b="1" u="sng" dirty="0" smtClean="0">
                <a:latin typeface="Calibri" panose="020F0502020204030204" pitchFamily="34" charset="0"/>
                <a:ea typeface="Calibri" panose="020F0502020204030204" pitchFamily="34" charset="0"/>
                <a:cs typeface="Calibri" panose="020F0502020204030204" pitchFamily="34" charset="0"/>
              </a:rPr>
              <a:t> </a:t>
            </a:r>
            <a:r>
              <a:rPr lang="en-US" sz="3200" b="1" u="sng" dirty="0">
                <a:latin typeface="Calibri" panose="020F0502020204030204" pitchFamily="34" charset="0"/>
                <a:ea typeface="Calibri" panose="020F0502020204030204" pitchFamily="34" charset="0"/>
                <a:cs typeface="Calibri" panose="020F0502020204030204" pitchFamily="34" charset="0"/>
              </a:rPr>
              <a:t>The Creation of the Universe by God is Very Good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200" dirty="0">
                <a:latin typeface="Calibri" panose="020F0502020204030204" pitchFamily="34" charset="0"/>
                <a:ea typeface="Calibri" panose="020F0502020204030204" pitchFamily="34" charset="0"/>
                <a:cs typeface="Calibri" panose="020F0502020204030204" pitchFamily="34" charset="0"/>
              </a:rPr>
              <a:t>“And God saw all things that He had made, and they were very good. And evening and morning became the sixth day.” After God has finished His works, He speaks after the custom of one who has become tired, as if He wanted to say: “Behold, I have prepared all things in the best way. The heaven I have prepared as a roof; the earth is the flooring; the animals—with all the appointments of the earth, the sea, and the air—are the possession and wealth; seeds, roots, and herbs are the food. Moreover, he himself, the lord of these, man, has been created. He is to have knowledge of God; and with the utmost freedom from fear, with justice and wisdom, he is to make use of the creatures as he wishes, according to his will. Nothing is lacking. All things have been created in greatest abundance for physical life. Therefore I shall keep a Sabbath.”</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19261177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760</TotalTime>
  <Words>1991</Words>
  <Application>Microsoft Office PowerPoint</Application>
  <PresentationFormat>On-screen Show (4:3)</PresentationFormat>
  <Paragraphs>53</Paragraphs>
  <Slides>68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Calibri Light</vt:lpstr>
      <vt:lpstr>Georgia</vt:lpstr>
      <vt:lpstr>Times New Roman</vt:lpstr>
      <vt:lpstr>Office Theme</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Ha</dc:creator>
  <cp:lastModifiedBy>David Nehrenz</cp:lastModifiedBy>
  <cp:revision>528</cp:revision>
  <cp:lastPrinted>2016-10-20T12:55:30Z</cp:lastPrinted>
  <dcterms:created xsi:type="dcterms:W3CDTF">2016-09-27T16:23:58Z</dcterms:created>
  <dcterms:modified xsi:type="dcterms:W3CDTF">2018-04-18T00:46:25Z</dcterms:modified>
</cp:coreProperties>
</file>