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3"/>
  </p:notesMasterIdLst>
  <p:sldIdLst>
    <p:sldId id="256" r:id="rId2"/>
    <p:sldId id="259" r:id="rId3"/>
    <p:sldId id="260" r:id="rId4"/>
    <p:sldId id="261" r:id="rId5"/>
    <p:sldId id="262" r:id="rId6"/>
    <p:sldId id="263" r:id="rId7"/>
    <p:sldId id="311" r:id="rId8"/>
    <p:sldId id="317" r:id="rId9"/>
    <p:sldId id="323" r:id="rId10"/>
    <p:sldId id="371" r:id="rId11"/>
    <p:sldId id="372" r:id="rId12"/>
    <p:sldId id="384" r:id="rId13"/>
    <p:sldId id="327" r:id="rId14"/>
    <p:sldId id="331" r:id="rId15"/>
    <p:sldId id="332" r:id="rId16"/>
    <p:sldId id="333" r:id="rId17"/>
    <p:sldId id="335" r:id="rId18"/>
    <p:sldId id="336" r:id="rId19"/>
    <p:sldId id="337" r:id="rId20"/>
    <p:sldId id="340" r:id="rId21"/>
    <p:sldId id="341" r:id="rId22"/>
    <p:sldId id="343" r:id="rId23"/>
    <p:sldId id="344" r:id="rId24"/>
    <p:sldId id="345" r:id="rId25"/>
    <p:sldId id="346" r:id="rId26"/>
    <p:sldId id="347" r:id="rId27"/>
    <p:sldId id="352" r:id="rId28"/>
    <p:sldId id="351" r:id="rId29"/>
    <p:sldId id="358" r:id="rId30"/>
    <p:sldId id="356" r:id="rId31"/>
    <p:sldId id="357" r:id="rId32"/>
    <p:sldId id="354" r:id="rId33"/>
    <p:sldId id="359" r:id="rId34"/>
    <p:sldId id="360" r:id="rId35"/>
    <p:sldId id="364" r:id="rId36"/>
    <p:sldId id="366" r:id="rId37"/>
    <p:sldId id="368" r:id="rId38"/>
    <p:sldId id="370" r:id="rId39"/>
    <p:sldId id="374" r:id="rId40"/>
    <p:sldId id="375" r:id="rId41"/>
    <p:sldId id="376" r:id="rId42"/>
    <p:sldId id="379" r:id="rId43"/>
    <p:sldId id="380" r:id="rId44"/>
    <p:sldId id="381" r:id="rId45"/>
    <p:sldId id="383" r:id="rId46"/>
    <p:sldId id="385" r:id="rId47"/>
    <p:sldId id="386" r:id="rId48"/>
    <p:sldId id="387" r:id="rId49"/>
    <p:sldId id="388" r:id="rId50"/>
    <p:sldId id="389" r:id="rId51"/>
    <p:sldId id="390" r:id="rId5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4D77"/>
    <a:srgbClr val="EFD26B"/>
    <a:srgbClr val="DEDFC7"/>
    <a:srgbClr val="B02C30"/>
    <a:srgbClr val="FAF6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2010"/>
    <p:restoredTop sz="94687"/>
  </p:normalViewPr>
  <p:slideViewPr>
    <p:cSldViewPr snapToGrid="0" snapToObjects="1">
      <p:cViewPr varScale="1">
        <p:scale>
          <a:sx n="65" d="100"/>
          <a:sy n="65" d="100"/>
        </p:scale>
        <p:origin x="682" y="53"/>
      </p:cViewPr>
      <p:guideLst>
        <p:guide orient="horz" pos="2160"/>
        <p:guide pos="2880"/>
      </p:guideLst>
    </p:cSldViewPr>
  </p:slideViewPr>
  <p:notesTextViewPr>
    <p:cViewPr>
      <p:scale>
        <a:sx n="1" d="1"/>
        <a:sy n="1" d="1"/>
      </p:scale>
      <p:origin x="0" y="0"/>
    </p:cViewPr>
  </p:notesTextViewPr>
  <p:sorterViewPr>
    <p:cViewPr>
      <p:scale>
        <a:sx n="48" d="100"/>
        <a:sy n="48"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0C5994-8574-2C43-A869-25C340092559}" type="datetimeFigureOut">
              <a:rPr lang="en-US" smtClean="0"/>
              <a:t>2/2/2018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231B12-7BCC-2E4A-9CA6-286361A1F79F}" type="slidenum">
              <a:rPr lang="en-US" smtClean="0"/>
              <a:t>‹#›</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231B12-7BCC-2E4A-9CA6-286361A1F79F}" type="slidenum">
              <a:rPr lang="en-US" smtClean="0"/>
              <a:t>1</a:t>
            </a:fld>
            <a:endParaRPr lang="en-US"/>
          </a:p>
        </p:txBody>
      </p:sp>
    </p:spTree>
    <p:extLst>
      <p:ext uri="{BB962C8B-B14F-4D97-AF65-F5344CB8AC3E}">
        <p14:creationId xmlns:p14="http://schemas.microsoft.com/office/powerpoint/2010/main" val="4672792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7BAA242-2365-3C4D-BF75-0672A5BDF00E}" type="datetimeFigureOut">
              <a:rPr lang="en-US" smtClean="0"/>
              <a:t>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167976-8BC6-844C-A455-B9C1A1D5568F}" type="slidenum">
              <a:rPr lang="en-US" smtClean="0"/>
              <a:t>‹#›</a:t>
            </a:fld>
            <a:endParaRPr lang="en-US"/>
          </a:p>
        </p:txBody>
      </p:sp>
    </p:spTree>
    <p:extLst>
      <p:ext uri="{BB962C8B-B14F-4D97-AF65-F5344CB8AC3E}">
        <p14:creationId xmlns:p14="http://schemas.microsoft.com/office/powerpoint/2010/main" val="32397381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7BAA242-2365-3C4D-BF75-0672A5BDF00E}" type="datetimeFigureOut">
              <a:rPr lang="en-US" smtClean="0"/>
              <a:t>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167976-8BC6-844C-A455-B9C1A1D5568F}" type="slidenum">
              <a:rPr lang="en-US" smtClean="0"/>
              <a:t>‹#›</a:t>
            </a:fld>
            <a:endParaRPr lang="en-US"/>
          </a:p>
        </p:txBody>
      </p:sp>
    </p:spTree>
    <p:extLst>
      <p:ext uri="{BB962C8B-B14F-4D97-AF65-F5344CB8AC3E}">
        <p14:creationId xmlns:p14="http://schemas.microsoft.com/office/powerpoint/2010/main" val="27565454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7BAA242-2365-3C4D-BF75-0672A5BDF00E}" type="datetimeFigureOut">
              <a:rPr lang="en-US" smtClean="0"/>
              <a:t>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167976-8BC6-844C-A455-B9C1A1D5568F}" type="slidenum">
              <a:rPr lang="en-US" smtClean="0"/>
              <a:t>‹#›</a:t>
            </a:fld>
            <a:endParaRPr lang="en-US"/>
          </a:p>
        </p:txBody>
      </p:sp>
    </p:spTree>
    <p:extLst>
      <p:ext uri="{BB962C8B-B14F-4D97-AF65-F5344CB8AC3E}">
        <p14:creationId xmlns:p14="http://schemas.microsoft.com/office/powerpoint/2010/main" val="38157990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7BAA242-2365-3C4D-BF75-0672A5BDF00E}" type="datetimeFigureOut">
              <a:rPr lang="en-US" smtClean="0"/>
              <a:t>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167976-8BC6-844C-A455-B9C1A1D5568F}" type="slidenum">
              <a:rPr lang="en-US" smtClean="0"/>
              <a:t>‹#›</a:t>
            </a:fld>
            <a:endParaRPr lang="en-US"/>
          </a:p>
        </p:txBody>
      </p:sp>
    </p:spTree>
    <p:extLst>
      <p:ext uri="{BB962C8B-B14F-4D97-AF65-F5344CB8AC3E}">
        <p14:creationId xmlns:p14="http://schemas.microsoft.com/office/powerpoint/2010/main" val="13532956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7BAA242-2365-3C4D-BF75-0672A5BDF00E}" type="datetimeFigureOut">
              <a:rPr lang="en-US" smtClean="0"/>
              <a:t>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167976-8BC6-844C-A455-B9C1A1D5568F}" type="slidenum">
              <a:rPr lang="en-US" smtClean="0"/>
              <a:t>‹#›</a:t>
            </a:fld>
            <a:endParaRPr lang="en-US"/>
          </a:p>
        </p:txBody>
      </p:sp>
    </p:spTree>
    <p:extLst>
      <p:ext uri="{BB962C8B-B14F-4D97-AF65-F5344CB8AC3E}">
        <p14:creationId xmlns:p14="http://schemas.microsoft.com/office/powerpoint/2010/main" val="22015379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7BAA242-2365-3C4D-BF75-0672A5BDF00E}" type="datetimeFigureOut">
              <a:rPr lang="en-US" smtClean="0"/>
              <a:t>2/2/2018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167976-8BC6-844C-A455-B9C1A1D5568F}" type="slidenum">
              <a:rPr lang="en-US" smtClean="0"/>
              <a:t>‹#›</a:t>
            </a:fld>
            <a:endParaRPr lang="en-US"/>
          </a:p>
        </p:txBody>
      </p:sp>
    </p:spTree>
    <p:extLst>
      <p:ext uri="{BB962C8B-B14F-4D97-AF65-F5344CB8AC3E}">
        <p14:creationId xmlns:p14="http://schemas.microsoft.com/office/powerpoint/2010/main" val="39508681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7BAA242-2365-3C4D-BF75-0672A5BDF00E}" type="datetimeFigureOut">
              <a:rPr lang="en-US" smtClean="0"/>
              <a:t>2/2/2018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B167976-8BC6-844C-A455-B9C1A1D5568F}" type="slidenum">
              <a:rPr lang="en-US" smtClean="0"/>
              <a:t>‹#›</a:t>
            </a:fld>
            <a:endParaRPr lang="en-US"/>
          </a:p>
        </p:txBody>
      </p:sp>
    </p:spTree>
    <p:extLst>
      <p:ext uri="{BB962C8B-B14F-4D97-AF65-F5344CB8AC3E}">
        <p14:creationId xmlns:p14="http://schemas.microsoft.com/office/powerpoint/2010/main" val="30744150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7BAA242-2365-3C4D-BF75-0672A5BDF00E}" type="datetimeFigureOut">
              <a:rPr lang="en-US" smtClean="0"/>
              <a:t>2/2/2018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B167976-8BC6-844C-A455-B9C1A1D5568F}" type="slidenum">
              <a:rPr lang="en-US" smtClean="0"/>
              <a:t>‹#›</a:t>
            </a:fld>
            <a:endParaRPr lang="en-US"/>
          </a:p>
        </p:txBody>
      </p:sp>
    </p:spTree>
    <p:extLst>
      <p:ext uri="{BB962C8B-B14F-4D97-AF65-F5344CB8AC3E}">
        <p14:creationId xmlns:p14="http://schemas.microsoft.com/office/powerpoint/2010/main" val="25789905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BAA242-2365-3C4D-BF75-0672A5BDF00E}" type="datetimeFigureOut">
              <a:rPr lang="en-US" smtClean="0"/>
              <a:t>2/2/2018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B167976-8BC6-844C-A455-B9C1A1D5568F}" type="slidenum">
              <a:rPr lang="en-US" smtClean="0"/>
              <a:t>‹#›</a:t>
            </a:fld>
            <a:endParaRPr lang="en-US"/>
          </a:p>
        </p:txBody>
      </p:sp>
    </p:spTree>
    <p:extLst>
      <p:ext uri="{BB962C8B-B14F-4D97-AF65-F5344CB8AC3E}">
        <p14:creationId xmlns:p14="http://schemas.microsoft.com/office/powerpoint/2010/main" val="36642941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BAA242-2365-3C4D-BF75-0672A5BDF00E}" type="datetimeFigureOut">
              <a:rPr lang="en-US" smtClean="0"/>
              <a:t>2/2/2018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167976-8BC6-844C-A455-B9C1A1D5568F}" type="slidenum">
              <a:rPr lang="en-US" smtClean="0"/>
              <a:t>‹#›</a:t>
            </a:fld>
            <a:endParaRPr lang="en-US"/>
          </a:p>
        </p:txBody>
      </p:sp>
    </p:spTree>
    <p:extLst>
      <p:ext uri="{BB962C8B-B14F-4D97-AF65-F5344CB8AC3E}">
        <p14:creationId xmlns:p14="http://schemas.microsoft.com/office/powerpoint/2010/main" val="23851161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BAA242-2365-3C4D-BF75-0672A5BDF00E}" type="datetimeFigureOut">
              <a:rPr lang="en-US" smtClean="0"/>
              <a:t>2/2/2018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167976-8BC6-844C-A455-B9C1A1D5568F}" type="slidenum">
              <a:rPr lang="en-US" smtClean="0"/>
              <a:t>‹#›</a:t>
            </a:fld>
            <a:endParaRPr lang="en-US"/>
          </a:p>
        </p:txBody>
      </p:sp>
    </p:spTree>
    <p:extLst>
      <p:ext uri="{BB962C8B-B14F-4D97-AF65-F5344CB8AC3E}">
        <p14:creationId xmlns:p14="http://schemas.microsoft.com/office/powerpoint/2010/main" val="21204294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BAA242-2365-3C4D-BF75-0672A5BDF00E}" type="datetimeFigureOut">
              <a:rPr lang="en-US" smtClean="0"/>
              <a:t>2/2/2018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167976-8BC6-844C-A455-B9C1A1D5568F}" type="slidenum">
              <a:rPr lang="en-US" smtClean="0"/>
              <a:t>‹#›</a:t>
            </a:fld>
            <a:endParaRPr lang="en-US"/>
          </a:p>
        </p:txBody>
      </p:sp>
    </p:spTree>
    <p:extLst>
      <p:ext uri="{BB962C8B-B14F-4D97-AF65-F5344CB8AC3E}">
        <p14:creationId xmlns:p14="http://schemas.microsoft.com/office/powerpoint/2010/main" val="21736063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65408" y="4988106"/>
            <a:ext cx="6613185" cy="461665"/>
          </a:xfrm>
          <a:prstGeom prst="rect">
            <a:avLst/>
          </a:prstGeom>
        </p:spPr>
        <p:txBody>
          <a:bodyPr wrap="square" anchor="ctr">
            <a:spAutoFit/>
          </a:bodyPr>
          <a:lstStyle/>
          <a:p>
            <a:pPr algn="ctr"/>
            <a:r>
              <a:rPr lang="en-US" sz="2400" dirty="0" smtClean="0">
                <a:solidFill>
                  <a:schemeClr val="bg1"/>
                </a:solidFill>
                <a:latin typeface="Georgia" charset="0"/>
                <a:ea typeface="Georgia" charset="0"/>
                <a:cs typeface="Georgia" charset="0"/>
              </a:rPr>
              <a:t>Begins July  16</a:t>
            </a:r>
            <a:endParaRPr lang="en-US" sz="2400" dirty="0">
              <a:solidFill>
                <a:schemeClr val="bg1"/>
              </a:solidFill>
              <a:latin typeface="Georgia" charset="0"/>
              <a:ea typeface="Georgia" charset="0"/>
              <a:cs typeface="Georgia" charset="0"/>
            </a:endParaRPr>
          </a:p>
        </p:txBody>
      </p:sp>
      <p:pic>
        <p:nvPicPr>
          <p:cNvPr id="3" name="Picture 2"/>
          <p:cNvPicPr>
            <a:picLocks noChangeAspect="1"/>
          </p:cNvPicPr>
          <p:nvPr/>
        </p:nvPicPr>
        <p:blipFill>
          <a:blip r:embed="rId3"/>
          <a:stretch>
            <a:fillRect/>
          </a:stretch>
        </p:blipFill>
        <p:spPr>
          <a:xfrm>
            <a:off x="1714134" y="1412264"/>
            <a:ext cx="5903302" cy="3896179"/>
          </a:xfrm>
          <a:prstGeom prst="rect">
            <a:avLst/>
          </a:prstGeom>
        </p:spPr>
      </p:pic>
    </p:spTree>
    <p:extLst>
      <p:ext uri="{BB962C8B-B14F-4D97-AF65-F5344CB8AC3E}">
        <p14:creationId xmlns:p14="http://schemas.microsoft.com/office/powerpoint/2010/main" val="2139517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185" y="304800"/>
            <a:ext cx="8745415" cy="6553200"/>
          </a:xfrm>
        </p:spPr>
        <p:txBody>
          <a:bodyPr>
            <a:normAutofit/>
          </a:bodyPr>
          <a:lstStyle/>
          <a:p>
            <a:pPr marL="0" marR="0" algn="ctr">
              <a:lnSpc>
                <a:spcPct val="107000"/>
              </a:lnSpc>
              <a:spcBef>
                <a:spcPts val="0"/>
              </a:spcBef>
              <a:spcAft>
                <a:spcPts val="0"/>
              </a:spcAft>
            </a:pPr>
            <a:r>
              <a:rPr lang="en-US" sz="3600" dirty="0">
                <a:latin typeface="Calibri" panose="020F0502020204030204" pitchFamily="34" charset="0"/>
                <a:ea typeface="Calibri" panose="020F0502020204030204" pitchFamily="34" charset="0"/>
                <a:cs typeface="Times New Roman" panose="02020603050405020304" pitchFamily="18" charset="0"/>
              </a:rPr>
              <a:t>5. “And after my skin has been thus destroyed, yet in my flesh I shall see God, whom I shall see for myself, </a:t>
            </a:r>
            <a:br>
              <a:rPr lang="en-US" sz="3600" dirty="0">
                <a:latin typeface="Calibri" panose="020F0502020204030204" pitchFamily="34" charset="0"/>
                <a:ea typeface="Calibri" panose="020F0502020204030204" pitchFamily="34" charset="0"/>
                <a:cs typeface="Times New Roman" panose="02020603050405020304" pitchFamily="18" charset="0"/>
              </a:rPr>
            </a:br>
            <a:r>
              <a:rPr lang="en-US" sz="3600" dirty="0" smtClean="0">
                <a:latin typeface="Calibri" panose="020F0502020204030204" pitchFamily="34" charset="0"/>
                <a:ea typeface="Calibri" panose="020F0502020204030204" pitchFamily="34" charset="0"/>
                <a:cs typeface="Times New Roman" panose="02020603050405020304" pitchFamily="18" charset="0"/>
              </a:rPr>
              <a:t>and </a:t>
            </a:r>
            <a:r>
              <a:rPr lang="en-US" sz="3600" dirty="0">
                <a:latin typeface="Calibri" panose="020F0502020204030204" pitchFamily="34" charset="0"/>
                <a:ea typeface="Calibri" panose="020F0502020204030204" pitchFamily="34" charset="0"/>
                <a:cs typeface="Times New Roman" panose="02020603050405020304" pitchFamily="18" charset="0"/>
              </a:rPr>
              <a:t>my eyes shall behold, and not another”  </a:t>
            </a:r>
            <a:br>
              <a:rPr lang="en-US" sz="3600" dirty="0">
                <a:latin typeface="Calibri" panose="020F0502020204030204" pitchFamily="34" charset="0"/>
                <a:ea typeface="Calibri" panose="020F0502020204030204" pitchFamily="34" charset="0"/>
                <a:cs typeface="Times New Roman" panose="02020603050405020304" pitchFamily="18" charset="0"/>
              </a:rPr>
            </a:br>
            <a:r>
              <a:rPr lang="en-US" sz="3600" dirty="0" smtClean="0">
                <a:latin typeface="Calibri" panose="020F0502020204030204" pitchFamily="34" charset="0"/>
                <a:ea typeface="Calibri" panose="020F0502020204030204" pitchFamily="34" charset="0"/>
                <a:cs typeface="Times New Roman" panose="02020603050405020304" pitchFamily="18" charset="0"/>
              </a:rPr>
              <a:t>The </a:t>
            </a:r>
            <a:r>
              <a:rPr lang="en-US" sz="3600" dirty="0">
                <a:latin typeface="Calibri" panose="020F0502020204030204" pitchFamily="34" charset="0"/>
                <a:ea typeface="Calibri" panose="020F0502020204030204" pitchFamily="34" charset="0"/>
                <a:cs typeface="Times New Roman" panose="02020603050405020304" pitchFamily="18" charset="0"/>
              </a:rPr>
              <a:t>Resurrection Day when all people will be raised from the dead.</a:t>
            </a:r>
            <a:br>
              <a:rPr lang="en-US" sz="3600" dirty="0">
                <a:latin typeface="Calibri" panose="020F0502020204030204" pitchFamily="34" charset="0"/>
                <a:ea typeface="Calibri" panose="020F0502020204030204" pitchFamily="34" charset="0"/>
                <a:cs typeface="Times New Roman" panose="02020603050405020304" pitchFamily="18" charset="0"/>
              </a:rPr>
            </a:br>
            <a:r>
              <a:rPr lang="en-US" sz="3600" b="1" dirty="0" smtClean="0">
                <a:latin typeface="Calibri" panose="020F0502020204030204" pitchFamily="34" charset="0"/>
                <a:ea typeface="Calibri" panose="020F0502020204030204" pitchFamily="34" charset="0"/>
                <a:cs typeface="Times New Roman" panose="02020603050405020304" pitchFamily="18" charset="0"/>
              </a:rPr>
              <a:t>(</a:t>
            </a:r>
            <a:r>
              <a:rPr lang="en-US" sz="3600" b="1" dirty="0">
                <a:latin typeface="Calibri" panose="020F0502020204030204" pitchFamily="34" charset="0"/>
                <a:ea typeface="Calibri" panose="020F0502020204030204" pitchFamily="34" charset="0"/>
                <a:cs typeface="Times New Roman" panose="02020603050405020304" pitchFamily="18" charset="0"/>
              </a:rPr>
              <a:t>Mt 5:8;   1 </a:t>
            </a:r>
            <a:r>
              <a:rPr lang="en-US" sz="3600" b="1" dirty="0" err="1">
                <a:latin typeface="Calibri" panose="020F0502020204030204" pitchFamily="34" charset="0"/>
                <a:ea typeface="Calibri" panose="020F0502020204030204" pitchFamily="34" charset="0"/>
                <a:cs typeface="Times New Roman" panose="02020603050405020304" pitchFamily="18" charset="0"/>
              </a:rPr>
              <a:t>Cor</a:t>
            </a:r>
            <a:r>
              <a:rPr lang="en-US" sz="3600" b="1" dirty="0">
                <a:latin typeface="Calibri" panose="020F0502020204030204" pitchFamily="34" charset="0"/>
                <a:ea typeface="Calibri" panose="020F0502020204030204" pitchFamily="34" charset="0"/>
                <a:cs typeface="Times New Roman" panose="02020603050405020304" pitchFamily="18" charset="0"/>
              </a:rPr>
              <a:t> 13:12;  15:51-58;  1 </a:t>
            </a:r>
            <a:r>
              <a:rPr lang="en-US" sz="3600" b="1" dirty="0" err="1">
                <a:latin typeface="Calibri" panose="020F0502020204030204" pitchFamily="34" charset="0"/>
                <a:ea typeface="Calibri" panose="020F0502020204030204" pitchFamily="34" charset="0"/>
                <a:cs typeface="Times New Roman" panose="02020603050405020304" pitchFamily="18" charset="0"/>
              </a:rPr>
              <a:t>Jn</a:t>
            </a:r>
            <a:r>
              <a:rPr lang="en-US" sz="3600" b="1" dirty="0">
                <a:latin typeface="Calibri" panose="020F0502020204030204" pitchFamily="34" charset="0"/>
                <a:ea typeface="Calibri" panose="020F0502020204030204" pitchFamily="34" charset="0"/>
                <a:cs typeface="Times New Roman" panose="02020603050405020304" pitchFamily="18" charset="0"/>
              </a:rPr>
              <a:t> </a:t>
            </a:r>
            <a:r>
              <a:rPr lang="en-US" sz="3600" b="1" dirty="0" smtClean="0">
                <a:latin typeface="Calibri" panose="020F0502020204030204" pitchFamily="34" charset="0"/>
                <a:ea typeface="Calibri" panose="020F0502020204030204" pitchFamily="34" charset="0"/>
                <a:cs typeface="Times New Roman" panose="02020603050405020304" pitchFamily="18" charset="0"/>
              </a:rPr>
              <a:t>3:2)</a:t>
            </a:r>
            <a:r>
              <a:rPr lang="en-US" sz="1800" dirty="0">
                <a:latin typeface="Calibri" panose="020F0502020204030204" pitchFamily="34" charset="0"/>
                <a:ea typeface="Calibri" panose="020F0502020204030204" pitchFamily="34" charset="0"/>
                <a:cs typeface="Times New Roman" panose="02020603050405020304" pitchFamily="18" charset="0"/>
              </a:rPr>
              <a:t/>
            </a:r>
            <a:br>
              <a:rPr lang="en-US" sz="1800" dirty="0">
                <a:latin typeface="Calibri" panose="020F0502020204030204" pitchFamily="34" charset="0"/>
                <a:ea typeface="Calibri" panose="020F0502020204030204" pitchFamily="34" charset="0"/>
                <a:cs typeface="Times New Roman" panose="02020603050405020304" pitchFamily="18" charset="0"/>
              </a:rPr>
            </a:br>
            <a:r>
              <a:rPr lang="en-US" sz="1400" dirty="0">
                <a:latin typeface="Calibri" panose="020F0502020204030204" pitchFamily="34" charset="0"/>
                <a:ea typeface="Calibri" panose="020F0502020204030204" pitchFamily="34" charset="0"/>
                <a:cs typeface="Times New Roman" panose="02020603050405020304" pitchFamily="18" charset="0"/>
              </a:rPr>
              <a:t/>
            </a:r>
            <a:br>
              <a:rPr lang="en-US" sz="1400" dirty="0">
                <a:latin typeface="Calibri" panose="020F0502020204030204" pitchFamily="34" charset="0"/>
                <a:ea typeface="Calibri" panose="020F0502020204030204" pitchFamily="34" charset="0"/>
                <a:cs typeface="Times New Roman" panose="02020603050405020304" pitchFamily="18" charset="0"/>
              </a:rPr>
            </a:br>
            <a:endParaRPr lang="en-US" sz="1600" dirty="0"/>
          </a:p>
        </p:txBody>
      </p:sp>
    </p:spTree>
    <p:extLst>
      <p:ext uri="{BB962C8B-B14F-4D97-AF65-F5344CB8AC3E}">
        <p14:creationId xmlns:p14="http://schemas.microsoft.com/office/powerpoint/2010/main" val="19130564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3143" y="293077"/>
            <a:ext cx="7886700" cy="6553200"/>
          </a:xfrm>
        </p:spPr>
        <p:txBody>
          <a:bodyPr/>
          <a:lstStyle/>
          <a:p>
            <a:pPr marL="0" marR="0" indent="0">
              <a:lnSpc>
                <a:spcPct val="107000"/>
              </a:lnSpc>
              <a:spcBef>
                <a:spcPts val="0"/>
              </a:spcBef>
              <a:spcAft>
                <a:spcPts val="0"/>
              </a:spcAft>
              <a:buNone/>
            </a:pPr>
            <a:r>
              <a:rPr lang="en-US" sz="2400" b="1" u="sng" dirty="0" smtClean="0">
                <a:latin typeface="Times New Roman" panose="02020603050405020304" pitchFamily="18" charset="0"/>
                <a:ea typeface="Calibri" panose="020F0502020204030204" pitchFamily="34" charset="0"/>
                <a:cs typeface="Times New Roman" panose="02020603050405020304" pitchFamily="18" charset="0"/>
              </a:rPr>
              <a:t>             LUTHER’S </a:t>
            </a:r>
            <a:r>
              <a:rPr lang="en-US" sz="2400" b="1" u="sng" dirty="0">
                <a:latin typeface="Times New Roman" panose="02020603050405020304" pitchFamily="18" charset="0"/>
                <a:ea typeface="Calibri" panose="020F0502020204030204" pitchFamily="34" charset="0"/>
                <a:cs typeface="Times New Roman" panose="02020603050405020304" pitchFamily="18" charset="0"/>
              </a:rPr>
              <a:t>WORKS Vol. 26,  pp. 287-288 </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0" marR="0" indent="457200">
              <a:lnSpc>
                <a:spcPct val="107000"/>
              </a:lnSpc>
              <a:spcBef>
                <a:spcPts val="0"/>
              </a:spcBef>
              <a:spcAft>
                <a:spcPts val="0"/>
              </a:spcAft>
            </a:pPr>
            <a:r>
              <a:rPr lang="en-US" sz="2400" dirty="0">
                <a:latin typeface="Calibri" panose="020F0502020204030204" pitchFamily="34" charset="0"/>
                <a:ea typeface="Calibri" panose="020F0502020204030204" pitchFamily="34" charset="0"/>
                <a:cs typeface="Calibri" panose="020F0502020204030204" pitchFamily="34" charset="0"/>
              </a:rPr>
              <a:t>“Therefore we should not imagine Christ as an innocent and private person who is holy and righteous only for Himself; this is what the sophists and nearly all the fathers, Jerome and others, have done. It is, of course, true that Christ is the purest of persons; but this is not the place to stop. For you do not yet have Christ, even though you know that He is God and man. </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0" marR="0" indent="457200">
              <a:lnSpc>
                <a:spcPct val="107000"/>
              </a:lnSpc>
              <a:spcBef>
                <a:spcPts val="0"/>
              </a:spcBef>
              <a:spcAft>
                <a:spcPts val="0"/>
              </a:spcAft>
            </a:pPr>
            <a:r>
              <a:rPr lang="en-US" sz="2400" dirty="0">
                <a:latin typeface="Calibri" panose="020F0502020204030204" pitchFamily="34" charset="0"/>
                <a:ea typeface="Calibri" panose="020F0502020204030204" pitchFamily="34" charset="0"/>
                <a:cs typeface="Calibri" panose="020F0502020204030204" pitchFamily="34" charset="0"/>
              </a:rPr>
              <a:t>You truly have Him only when you believe that this altogether pure and innocent Person has been granted to you by the Father as your High Priest and </a:t>
            </a:r>
            <a:r>
              <a:rPr lang="en-US" sz="2400" b="1" dirty="0">
                <a:latin typeface="Calibri" panose="020F0502020204030204" pitchFamily="34" charset="0"/>
                <a:ea typeface="Calibri" panose="020F0502020204030204" pitchFamily="34" charset="0"/>
                <a:cs typeface="Calibri" panose="020F0502020204030204" pitchFamily="34" charset="0"/>
              </a:rPr>
              <a:t>Redeemer</a:t>
            </a:r>
            <a:r>
              <a:rPr lang="en-US" sz="2400" dirty="0">
                <a:latin typeface="Calibri" panose="020F0502020204030204" pitchFamily="34" charset="0"/>
                <a:ea typeface="Calibri" panose="020F0502020204030204" pitchFamily="34" charset="0"/>
                <a:cs typeface="Calibri" panose="020F0502020204030204" pitchFamily="34" charset="0"/>
              </a:rPr>
              <a:t>, yes, as your Slave. Putting off His innocence and holiness and putting on your sinful person, He bore your sin, death, and curse; He became a sacrifice and a curse for you, in order thus to set you free from the curse of the Law.”</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7762662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1008741"/>
            <a:ext cx="9143999" cy="4472075"/>
          </a:xfrm>
          <a:prstGeom prst="rect">
            <a:avLst/>
          </a:prstGeom>
        </p:spPr>
      </p:pic>
    </p:spTree>
    <p:extLst>
      <p:ext uri="{BB962C8B-B14F-4D97-AF65-F5344CB8AC3E}">
        <p14:creationId xmlns:p14="http://schemas.microsoft.com/office/powerpoint/2010/main" val="181499714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34461" y="231164"/>
            <a:ext cx="8670862" cy="6028959"/>
          </a:xfrm>
          <a:prstGeom prst="rect">
            <a:avLst/>
          </a:prstGeom>
        </p:spPr>
      </p:pic>
    </p:spTree>
    <p:extLst>
      <p:ext uri="{BB962C8B-B14F-4D97-AF65-F5344CB8AC3E}">
        <p14:creationId xmlns:p14="http://schemas.microsoft.com/office/powerpoint/2010/main" val="12198285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09480" y="650865"/>
            <a:ext cx="8599424" cy="5327904"/>
          </a:xfrm>
          <a:prstGeom prst="rect">
            <a:avLst/>
          </a:prstGeom>
        </p:spPr>
      </p:pic>
    </p:spTree>
    <p:extLst>
      <p:ext uri="{BB962C8B-B14F-4D97-AF65-F5344CB8AC3E}">
        <p14:creationId xmlns:p14="http://schemas.microsoft.com/office/powerpoint/2010/main" val="210335313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37857" y="191233"/>
            <a:ext cx="6734543" cy="6512900"/>
          </a:xfrm>
          <a:prstGeom prst="rect">
            <a:avLst/>
          </a:prstGeom>
        </p:spPr>
      </p:pic>
    </p:spTree>
    <p:extLst>
      <p:ext uri="{BB962C8B-B14F-4D97-AF65-F5344CB8AC3E}">
        <p14:creationId xmlns:p14="http://schemas.microsoft.com/office/powerpoint/2010/main" val="37405727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54021" y="365126"/>
            <a:ext cx="8518640" cy="6204683"/>
          </a:xfrm>
          <a:prstGeom prst="rect">
            <a:avLst/>
          </a:prstGeom>
        </p:spPr>
      </p:pic>
    </p:spTree>
    <p:extLst>
      <p:ext uri="{BB962C8B-B14F-4D97-AF65-F5344CB8AC3E}">
        <p14:creationId xmlns:p14="http://schemas.microsoft.com/office/powerpoint/2010/main" val="332240801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510523" y="365126"/>
            <a:ext cx="8241648" cy="6181236"/>
          </a:xfrm>
          <a:prstGeom prst="rect">
            <a:avLst/>
          </a:prstGeom>
        </p:spPr>
      </p:pic>
    </p:spTree>
    <p:extLst>
      <p:ext uri="{BB962C8B-B14F-4D97-AF65-F5344CB8AC3E}">
        <p14:creationId xmlns:p14="http://schemas.microsoft.com/office/powerpoint/2010/main" val="378900948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76957" y="1027907"/>
            <a:ext cx="8760072" cy="4577137"/>
          </a:xfrm>
          <a:prstGeom prst="rect">
            <a:avLst/>
          </a:prstGeom>
        </p:spPr>
      </p:pic>
    </p:spTree>
    <p:extLst>
      <p:ext uri="{BB962C8B-B14F-4D97-AF65-F5344CB8AC3E}">
        <p14:creationId xmlns:p14="http://schemas.microsoft.com/office/powerpoint/2010/main" val="20113545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432287" y="482234"/>
            <a:ext cx="8474299" cy="5694729"/>
          </a:xfrm>
          <a:prstGeom prst="rect">
            <a:avLst/>
          </a:prstGeom>
        </p:spPr>
      </p:pic>
    </p:spTree>
    <p:extLst>
      <p:ext uri="{BB962C8B-B14F-4D97-AF65-F5344CB8AC3E}">
        <p14:creationId xmlns:p14="http://schemas.microsoft.com/office/powerpoint/2010/main" val="19266108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81355" y="304800"/>
            <a:ext cx="8651630" cy="6052939"/>
          </a:xfrm>
          <a:prstGeom prst="rect">
            <a:avLst/>
          </a:prstGeom>
          <a:noFill/>
        </p:spPr>
        <p:txBody>
          <a:bodyPr wrap="square" rtlCol="0">
            <a:spAutoFit/>
          </a:bodyPr>
          <a:lstStyle/>
          <a:p>
            <a:pPr algn="ctr">
              <a:lnSpc>
                <a:spcPct val="107000"/>
              </a:lnSpc>
            </a:pPr>
            <a:r>
              <a:rPr lang="en-US" sz="4400" b="1" dirty="0">
                <a:latin typeface="Calibri" panose="020F0502020204030204" pitchFamily="34" charset="0"/>
                <a:ea typeface="Calibri" panose="020F0502020204030204" pitchFamily="34" charset="0"/>
                <a:cs typeface="Times New Roman" panose="02020603050405020304" pitchFamily="18" charset="0"/>
              </a:rPr>
              <a:t>THE BOOK OF JOB –</a:t>
            </a:r>
            <a:endParaRPr lang="en-US" sz="44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r>
              <a:rPr lang="en-US" sz="4400" b="1" dirty="0">
                <a:latin typeface="Calibri" panose="020F0502020204030204" pitchFamily="34" charset="0"/>
                <a:ea typeface="Calibri" panose="020F0502020204030204" pitchFamily="34" charset="0"/>
                <a:cs typeface="Times New Roman" panose="02020603050405020304" pitchFamily="18" charset="0"/>
              </a:rPr>
              <a:t>“The Suffering and Consolation of the Christian”</a:t>
            </a:r>
            <a:r>
              <a:rPr lang="en-US" sz="4400" dirty="0">
                <a:latin typeface="Calibri" panose="020F0502020204030204" pitchFamily="34" charset="0"/>
                <a:ea typeface="Calibri" panose="020F0502020204030204" pitchFamily="34" charset="0"/>
                <a:cs typeface="Times New Roman" panose="02020603050405020304" pitchFamily="18" charset="0"/>
              </a:rPr>
              <a:t> </a:t>
            </a:r>
          </a:p>
          <a:p>
            <a:pPr algn="ctr">
              <a:lnSpc>
                <a:spcPct val="107000"/>
              </a:lnSpc>
            </a:pPr>
            <a:r>
              <a:rPr lang="en-US" sz="4400" b="1" dirty="0">
                <a:latin typeface="Calibri" panose="020F0502020204030204" pitchFamily="34" charset="0"/>
                <a:ea typeface="Calibri" panose="020F0502020204030204" pitchFamily="34" charset="0"/>
                <a:cs typeface="Times New Roman" panose="02020603050405020304" pitchFamily="18" charset="0"/>
              </a:rPr>
              <a:t> </a:t>
            </a:r>
            <a:r>
              <a:rPr lang="en-US" sz="4400" b="1" dirty="0" smtClean="0">
                <a:latin typeface="Calibri" panose="020F0502020204030204" pitchFamily="34" charset="0"/>
                <a:ea typeface="Calibri" panose="020F0502020204030204" pitchFamily="34" charset="0"/>
                <a:cs typeface="Times New Roman" panose="02020603050405020304" pitchFamily="18" charset="0"/>
              </a:rPr>
              <a:t>Date</a:t>
            </a:r>
            <a:r>
              <a:rPr lang="en-US" sz="4400" b="1" dirty="0">
                <a:latin typeface="Calibri" panose="020F0502020204030204" pitchFamily="34" charset="0"/>
                <a:ea typeface="Calibri" panose="020F0502020204030204" pitchFamily="34" charset="0"/>
                <a:cs typeface="Times New Roman" panose="02020603050405020304" pitchFamily="18" charset="0"/>
              </a:rPr>
              <a:t>: </a:t>
            </a:r>
            <a:r>
              <a:rPr lang="en-US" sz="4400" b="1" dirty="0">
                <a:latin typeface="Calibri" panose="020F0502020204030204" pitchFamily="34" charset="0"/>
                <a:ea typeface="Calibri" panose="020F0502020204030204" pitchFamily="34" charset="0"/>
                <a:cs typeface="Times New Roman" panose="02020603050405020304" pitchFamily="18" charset="0"/>
              </a:rPr>
              <a:t>2</a:t>
            </a:r>
            <a:r>
              <a:rPr lang="en-US" sz="4400" b="1" dirty="0" smtClean="0">
                <a:latin typeface="Calibri" panose="020F0502020204030204" pitchFamily="34" charset="0"/>
                <a:ea typeface="Calibri" panose="020F0502020204030204" pitchFamily="34" charset="0"/>
                <a:cs typeface="Times New Roman" panose="02020603050405020304" pitchFamily="18" charset="0"/>
              </a:rPr>
              <a:t>-4-18    </a:t>
            </a:r>
            <a:r>
              <a:rPr lang="en-US" sz="4400" b="1" dirty="0">
                <a:latin typeface="Calibri" panose="020F0502020204030204" pitchFamily="34" charset="0"/>
                <a:ea typeface="Calibri" panose="020F0502020204030204" pitchFamily="34" charset="0"/>
                <a:cs typeface="Times New Roman" panose="02020603050405020304" pitchFamily="18" charset="0"/>
              </a:rPr>
              <a:t>Lesson: </a:t>
            </a:r>
            <a:r>
              <a:rPr lang="en-US" sz="4400" b="1" dirty="0" smtClean="0">
                <a:latin typeface="Calibri" panose="020F0502020204030204" pitchFamily="34" charset="0"/>
                <a:ea typeface="Calibri" panose="020F0502020204030204" pitchFamily="34" charset="0"/>
                <a:cs typeface="Times New Roman" panose="02020603050405020304" pitchFamily="18" charset="0"/>
              </a:rPr>
              <a:t>10   </a:t>
            </a:r>
            <a:endParaRPr lang="en-US" sz="4400" b="1" dirty="0" smtClean="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r>
              <a:rPr lang="en-US" sz="4400" b="1" dirty="0" smtClean="0">
                <a:latin typeface="Calibri" panose="020F0502020204030204" pitchFamily="34" charset="0"/>
                <a:ea typeface="Calibri" panose="020F0502020204030204" pitchFamily="34" charset="0"/>
                <a:cs typeface="Times New Roman" panose="02020603050405020304" pitchFamily="18" charset="0"/>
              </a:rPr>
              <a:t>Text</a:t>
            </a:r>
            <a:r>
              <a:rPr lang="en-US" sz="4400" b="1" dirty="0">
                <a:latin typeface="Calibri" panose="020F0502020204030204" pitchFamily="34" charset="0"/>
                <a:ea typeface="Calibri" panose="020F0502020204030204" pitchFamily="34" charset="0"/>
                <a:cs typeface="Times New Roman" panose="02020603050405020304" pitchFamily="18" charset="0"/>
              </a:rPr>
              <a:t>: </a:t>
            </a:r>
            <a:r>
              <a:rPr lang="en-US" sz="4400" b="1" dirty="0" smtClean="0">
                <a:latin typeface="Calibri" panose="020F0502020204030204" pitchFamily="34" charset="0"/>
                <a:ea typeface="Calibri" panose="020F0502020204030204" pitchFamily="34" charset="0"/>
                <a:cs typeface="Times New Roman" panose="02020603050405020304" pitchFamily="18" charset="0"/>
              </a:rPr>
              <a:t>Chapters </a:t>
            </a:r>
            <a:r>
              <a:rPr lang="en-US" sz="4400" b="1" dirty="0" smtClean="0">
                <a:latin typeface="Calibri" panose="020F0502020204030204" pitchFamily="34" charset="0"/>
                <a:ea typeface="Calibri" panose="020F0502020204030204" pitchFamily="34" charset="0"/>
                <a:cs typeface="Times New Roman" panose="02020603050405020304" pitchFamily="18" charset="0"/>
              </a:rPr>
              <a:t>18,19</a:t>
            </a:r>
            <a:endParaRPr lang="en-US" sz="4400" b="1" dirty="0" smtClean="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r>
              <a:rPr lang="en-US" sz="4400" b="1" u="sng" dirty="0">
                <a:latin typeface="Calibri" panose="020F0502020204030204" pitchFamily="34" charset="0"/>
                <a:ea typeface="Calibri" panose="020F0502020204030204" pitchFamily="34" charset="0"/>
                <a:cs typeface="Times New Roman" panose="02020603050405020304" pitchFamily="18" charset="0"/>
              </a:rPr>
              <a:t>Theme:</a:t>
            </a:r>
            <a:r>
              <a:rPr lang="en-US" sz="4400" b="1" dirty="0">
                <a:latin typeface="Calibri" panose="020F0502020204030204" pitchFamily="34" charset="0"/>
                <a:ea typeface="Calibri" panose="020F0502020204030204" pitchFamily="34" charset="0"/>
                <a:cs typeface="Times New Roman" panose="02020603050405020304" pitchFamily="18" charset="0"/>
              </a:rPr>
              <a:t> </a:t>
            </a:r>
            <a:endParaRPr lang="en-US" sz="4400" b="1" dirty="0" smtClean="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r>
              <a:rPr lang="en-US" sz="4400" b="1" dirty="0" smtClean="0">
                <a:latin typeface="Calibri" panose="020F0502020204030204" pitchFamily="34" charset="0"/>
                <a:ea typeface="Calibri" panose="020F0502020204030204" pitchFamily="34" charset="0"/>
                <a:cs typeface="Times New Roman" panose="02020603050405020304" pitchFamily="18" charset="0"/>
              </a:rPr>
              <a:t>“I Know that My Redeemer Lives!”</a:t>
            </a:r>
            <a:endParaRPr lang="en-US" sz="44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endParaRPr lang="en-US" sz="5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69527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b="5616"/>
          <a:stretch/>
        </p:blipFill>
        <p:spPr>
          <a:xfrm>
            <a:off x="182277" y="365126"/>
            <a:ext cx="8715538" cy="6169513"/>
          </a:xfrm>
          <a:prstGeom prst="rect">
            <a:avLst/>
          </a:prstGeom>
        </p:spPr>
      </p:pic>
    </p:spTree>
    <p:extLst>
      <p:ext uri="{BB962C8B-B14F-4D97-AF65-F5344CB8AC3E}">
        <p14:creationId xmlns:p14="http://schemas.microsoft.com/office/powerpoint/2010/main" val="361976857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stretch>
            <a:fillRect/>
          </a:stretch>
        </p:blipFill>
        <p:spPr>
          <a:xfrm>
            <a:off x="260838" y="365126"/>
            <a:ext cx="8569288" cy="6027066"/>
          </a:xfrm>
          <a:prstGeom prst="rect">
            <a:avLst/>
          </a:prstGeom>
        </p:spPr>
      </p:pic>
    </p:spTree>
    <p:extLst>
      <p:ext uri="{BB962C8B-B14F-4D97-AF65-F5344CB8AC3E}">
        <p14:creationId xmlns:p14="http://schemas.microsoft.com/office/powerpoint/2010/main" val="210050075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l="8500" t="13698" r="8197" b="13293"/>
          <a:stretch/>
        </p:blipFill>
        <p:spPr>
          <a:xfrm>
            <a:off x="1254370" y="365126"/>
            <a:ext cx="7038242" cy="6168527"/>
          </a:xfrm>
          <a:prstGeom prst="rect">
            <a:avLst/>
          </a:prstGeom>
        </p:spPr>
      </p:pic>
    </p:spTree>
    <p:extLst>
      <p:ext uri="{BB962C8B-B14F-4D97-AF65-F5344CB8AC3E}">
        <p14:creationId xmlns:p14="http://schemas.microsoft.com/office/powerpoint/2010/main" val="188200923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22596" y="152400"/>
            <a:ext cx="7487953" cy="6431414"/>
          </a:xfrm>
          <a:prstGeom prst="rect">
            <a:avLst/>
          </a:prstGeom>
        </p:spPr>
      </p:pic>
    </p:spTree>
    <p:extLst>
      <p:ext uri="{BB962C8B-B14F-4D97-AF65-F5344CB8AC3E}">
        <p14:creationId xmlns:p14="http://schemas.microsoft.com/office/powerpoint/2010/main" val="201957309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43876" y="164122"/>
            <a:ext cx="8487508" cy="6365631"/>
          </a:xfrm>
          <a:prstGeom prst="rect">
            <a:avLst/>
          </a:prstGeom>
        </p:spPr>
      </p:pic>
    </p:spTree>
    <p:extLst>
      <p:ext uri="{BB962C8B-B14F-4D97-AF65-F5344CB8AC3E}">
        <p14:creationId xmlns:p14="http://schemas.microsoft.com/office/powerpoint/2010/main" val="344614676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1734244" y="160947"/>
            <a:ext cx="5299601" cy="6554097"/>
          </a:xfrm>
          <a:prstGeom prst="rect">
            <a:avLst/>
          </a:prstGeom>
        </p:spPr>
      </p:pic>
    </p:spTree>
    <p:extLst>
      <p:ext uri="{BB962C8B-B14F-4D97-AF65-F5344CB8AC3E}">
        <p14:creationId xmlns:p14="http://schemas.microsoft.com/office/powerpoint/2010/main" val="51128941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511419" y="365126"/>
            <a:ext cx="8215610" cy="6097405"/>
          </a:xfrm>
          <a:prstGeom prst="rect">
            <a:avLst/>
          </a:prstGeom>
        </p:spPr>
      </p:pic>
    </p:spTree>
    <p:extLst>
      <p:ext uri="{BB962C8B-B14F-4D97-AF65-F5344CB8AC3E}">
        <p14:creationId xmlns:p14="http://schemas.microsoft.com/office/powerpoint/2010/main" val="362214177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0743" y="1052738"/>
            <a:ext cx="8714217" cy="49017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0038263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28650" y="288925"/>
            <a:ext cx="7886700" cy="61629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3390707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267" name="Picture 3"/>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38099" r="15727" b="19873"/>
          <a:stretch/>
        </p:blipFill>
        <p:spPr bwMode="auto">
          <a:xfrm>
            <a:off x="701124" y="1175658"/>
            <a:ext cx="7814226" cy="38970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290515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799" y="202795"/>
            <a:ext cx="8643257" cy="6553200"/>
          </a:xfrm>
        </p:spPr>
        <p:txBody>
          <a:bodyPr>
            <a:normAutofit/>
          </a:bodyPr>
          <a:lstStyle/>
          <a:p>
            <a:pPr marL="0" marR="0">
              <a:lnSpc>
                <a:spcPct val="107000"/>
              </a:lnSpc>
              <a:spcBef>
                <a:spcPts val="0"/>
              </a:spcBef>
              <a:spcAft>
                <a:spcPts val="0"/>
              </a:spcAft>
            </a:pPr>
            <a:r>
              <a:rPr lang="en-US" b="1" u="sng" dirty="0">
                <a:latin typeface="Calibri" panose="020F0502020204030204" pitchFamily="34" charset="0"/>
                <a:ea typeface="Calibri" panose="020F0502020204030204" pitchFamily="34" charset="0"/>
                <a:cs typeface="Times New Roman" panose="02020603050405020304" pitchFamily="18" charset="0"/>
              </a:rPr>
              <a:t>Text:  (Job 18:1-21) </a:t>
            </a:r>
            <a:r>
              <a:rPr lang="en-US" dirty="0">
                <a:latin typeface="Calibri" panose="020F0502020204030204" pitchFamily="34" charset="0"/>
                <a:ea typeface="Calibri" panose="020F0502020204030204" pitchFamily="34" charset="0"/>
                <a:cs typeface="Times New Roman" panose="02020603050405020304" pitchFamily="18" charset="0"/>
              </a:rPr>
              <a:t> Then </a:t>
            </a:r>
            <a:r>
              <a:rPr lang="en-US" u="sng" dirty="0" err="1">
                <a:latin typeface="Calibri" panose="020F0502020204030204" pitchFamily="34" charset="0"/>
                <a:ea typeface="Calibri" panose="020F0502020204030204" pitchFamily="34" charset="0"/>
                <a:cs typeface="Times New Roman" panose="02020603050405020304" pitchFamily="18" charset="0"/>
              </a:rPr>
              <a:t>Bildad</a:t>
            </a:r>
            <a:r>
              <a:rPr lang="en-US" u="sng" dirty="0">
                <a:latin typeface="Calibri" panose="020F0502020204030204" pitchFamily="34" charset="0"/>
                <a:ea typeface="Calibri" panose="020F0502020204030204" pitchFamily="34" charset="0"/>
                <a:cs typeface="Times New Roman" panose="02020603050405020304" pitchFamily="18" charset="0"/>
              </a:rPr>
              <a:t> the </a:t>
            </a:r>
            <a:r>
              <a:rPr lang="en-US" u="sng" dirty="0" err="1">
                <a:latin typeface="Calibri" panose="020F0502020204030204" pitchFamily="34" charset="0"/>
                <a:ea typeface="Calibri" panose="020F0502020204030204" pitchFamily="34" charset="0"/>
                <a:cs typeface="Times New Roman" panose="02020603050405020304" pitchFamily="18" charset="0"/>
              </a:rPr>
              <a:t>Shuhite</a:t>
            </a:r>
            <a:r>
              <a:rPr lang="en-US" dirty="0">
                <a:latin typeface="Calibri" panose="020F0502020204030204" pitchFamily="34" charset="0"/>
                <a:ea typeface="Calibri" panose="020F0502020204030204" pitchFamily="34" charset="0"/>
                <a:cs typeface="Times New Roman" panose="02020603050405020304" pitchFamily="18" charset="0"/>
              </a:rPr>
              <a:t> answered and said: (2) "How long will you hunt for words? Consider, and then we will speak. (3) Why are we counted as cattle? Why are we stupid in your sight? (4) You who tear yourself in your anger, shall the earth be forsaken for you, or the rock be removed out of its place? (5) "Indeed, </a:t>
            </a:r>
            <a:r>
              <a:rPr lang="en-US" u="sng" dirty="0">
                <a:latin typeface="Calibri" panose="020F0502020204030204" pitchFamily="34" charset="0"/>
                <a:ea typeface="Calibri" panose="020F0502020204030204" pitchFamily="34" charset="0"/>
                <a:cs typeface="Times New Roman" panose="02020603050405020304" pitchFamily="18" charset="0"/>
              </a:rPr>
              <a:t>the light of the wicked</a:t>
            </a:r>
            <a:r>
              <a:rPr lang="en-US" dirty="0">
                <a:latin typeface="Calibri" panose="020F0502020204030204" pitchFamily="34" charset="0"/>
                <a:ea typeface="Calibri" panose="020F0502020204030204" pitchFamily="34" charset="0"/>
                <a:cs typeface="Times New Roman" panose="02020603050405020304" pitchFamily="18" charset="0"/>
              </a:rPr>
              <a:t> is put out, and the flame of his fire does not shine. (6) The light is dark in his tent, and his lamp above him is put out. (7) His strong steps are shortened, and his own schemes throw him down. (8) For he is cast into a net by his own feet, and he walks on its mesh. (9) A trap seizes him by the heel; a snare lays hold of him. (10) A rope is hidden for him in the ground, a trap for him in the path.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5985176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18"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12089"/>
          <a:stretch/>
        </p:blipFill>
        <p:spPr bwMode="auto">
          <a:xfrm>
            <a:off x="1002959" y="136527"/>
            <a:ext cx="6845641" cy="6018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2166853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24050" y="365126"/>
            <a:ext cx="7791300" cy="5843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5751465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9731"/>
          <a:stretch/>
        </p:blipFill>
        <p:spPr bwMode="auto">
          <a:xfrm>
            <a:off x="258536" y="742526"/>
            <a:ext cx="8487994" cy="3687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5557527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7983"/>
          <a:stretch/>
        </p:blipFill>
        <p:spPr>
          <a:xfrm>
            <a:off x="1207476" y="338258"/>
            <a:ext cx="6461125" cy="5945311"/>
          </a:xfrm>
          <a:prstGeom prst="rect">
            <a:avLst/>
          </a:prstGeom>
        </p:spPr>
      </p:pic>
    </p:spTree>
    <p:extLst>
      <p:ext uri="{BB962C8B-B14F-4D97-AF65-F5344CB8AC3E}">
        <p14:creationId xmlns:p14="http://schemas.microsoft.com/office/powerpoint/2010/main" val="423281649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93815" y="68874"/>
            <a:ext cx="4526084" cy="6789126"/>
          </a:xfrm>
          <a:prstGeom prst="rect">
            <a:avLst/>
          </a:prstGeom>
        </p:spPr>
      </p:pic>
    </p:spTree>
    <p:extLst>
      <p:ext uri="{BB962C8B-B14F-4D97-AF65-F5344CB8AC3E}">
        <p14:creationId xmlns:p14="http://schemas.microsoft.com/office/powerpoint/2010/main" val="17854675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177131" y="160949"/>
            <a:ext cx="6560100" cy="6560100"/>
          </a:xfrm>
          <a:prstGeom prst="rect">
            <a:avLst/>
          </a:prstGeom>
        </p:spPr>
      </p:pic>
    </p:spTree>
    <p:extLst>
      <p:ext uri="{BB962C8B-B14F-4D97-AF65-F5344CB8AC3E}">
        <p14:creationId xmlns:p14="http://schemas.microsoft.com/office/powerpoint/2010/main" val="212386079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37864" y="700208"/>
            <a:ext cx="8668271" cy="5513021"/>
          </a:xfrm>
          <a:prstGeom prst="rect">
            <a:avLst/>
          </a:prstGeom>
        </p:spPr>
      </p:pic>
    </p:spTree>
    <p:extLst>
      <p:ext uri="{BB962C8B-B14F-4D97-AF65-F5344CB8AC3E}">
        <p14:creationId xmlns:p14="http://schemas.microsoft.com/office/powerpoint/2010/main" val="270789945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07872" y="0"/>
            <a:ext cx="4556165" cy="6834247"/>
          </a:xfrm>
          <a:prstGeom prst="rect">
            <a:avLst/>
          </a:prstGeom>
        </p:spPr>
      </p:pic>
    </p:spTree>
    <p:extLst>
      <p:ext uri="{BB962C8B-B14F-4D97-AF65-F5344CB8AC3E}">
        <p14:creationId xmlns:p14="http://schemas.microsoft.com/office/powerpoint/2010/main" val="261214700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73097" y="863890"/>
            <a:ext cx="8597806" cy="4836266"/>
          </a:xfrm>
          <a:prstGeom prst="rect">
            <a:avLst/>
          </a:prstGeom>
        </p:spPr>
      </p:pic>
    </p:spTree>
    <p:extLst>
      <p:ext uri="{BB962C8B-B14F-4D97-AF65-F5344CB8AC3E}">
        <p14:creationId xmlns:p14="http://schemas.microsoft.com/office/powerpoint/2010/main" val="385140280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7784" y="219563"/>
            <a:ext cx="8538633" cy="6403975"/>
          </a:xfrm>
        </p:spPr>
      </p:pic>
    </p:spTree>
    <p:extLst>
      <p:ext uri="{BB962C8B-B14F-4D97-AF65-F5344CB8AC3E}">
        <p14:creationId xmlns:p14="http://schemas.microsoft.com/office/powerpoint/2010/main" val="19579352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2739" y="398585"/>
            <a:ext cx="8639907" cy="6623538"/>
          </a:xfrm>
        </p:spPr>
        <p:txBody>
          <a:bodyPr>
            <a:normAutofit/>
          </a:bodyPr>
          <a:lstStyle/>
          <a:p>
            <a:pPr marL="0" marR="0" indent="0">
              <a:lnSpc>
                <a:spcPct val="107000"/>
              </a:lnSpc>
              <a:spcBef>
                <a:spcPts val="0"/>
              </a:spcBef>
              <a:spcAft>
                <a:spcPts val="0"/>
              </a:spcAft>
              <a:buNone/>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a:latin typeface="Calibri" panose="020F0502020204030204" pitchFamily="34" charset="0"/>
                <a:ea typeface="Calibri" panose="020F0502020204030204" pitchFamily="34" charset="0"/>
                <a:cs typeface="Times New Roman" panose="02020603050405020304" pitchFamily="18" charset="0"/>
              </a:rPr>
              <a:t>(11) Terrors frighten him on every side, and chase him at his heels. (12) His strength is famished, and calamity is ready for his stumbling. (13) It consumes the parts of his skin; the firstborn of death consumes his limbs. (14) He is torn from the tent in which he trusted and is brought to the king of terrors. (15) In his tent dwells that which is none of his; sulfur is scattered over his habitation. (16) His roots dry up beneath, and his branches wither above.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400" dirty="0" smtClean="0">
                <a:latin typeface="Calibri" panose="020F0502020204030204" pitchFamily="34" charset="0"/>
                <a:ea typeface="Calibri" panose="020F0502020204030204" pitchFamily="34" charset="0"/>
                <a:cs typeface="Times New Roman" panose="02020603050405020304" pitchFamily="18" charset="0"/>
              </a:rPr>
              <a:t>	(</a:t>
            </a:r>
            <a:r>
              <a:rPr lang="en-US" sz="2400" dirty="0">
                <a:latin typeface="Calibri" panose="020F0502020204030204" pitchFamily="34" charset="0"/>
                <a:ea typeface="Calibri" panose="020F0502020204030204" pitchFamily="34" charset="0"/>
                <a:cs typeface="Times New Roman" panose="02020603050405020304" pitchFamily="18" charset="0"/>
              </a:rPr>
              <a:t>17) His memory perishes from the earth, and he has no name in the street. (18) He is thrust from light into darkness, and driven out of the world. (19) He has no posterity or progeny among his people, and no survivor where he used to live. (20) They of the west are appalled at his day, and horror seizes them of the east. (21) Surely such are the dwellings of the unrighteous, such is the place of him who knows not God."</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400" dirty="0" smtClean="0">
                <a:latin typeface="Calibri" panose="020F0502020204030204" pitchFamily="34" charset="0"/>
                <a:ea typeface="Calibri" panose="020F0502020204030204" pitchFamily="34" charset="0"/>
                <a:cs typeface="Times New Roman" panose="02020603050405020304" pitchFamily="18" charset="0"/>
              </a:rPr>
              <a:t>.</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5928757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8347" y="365126"/>
            <a:ext cx="8548103" cy="6075729"/>
          </a:xfrm>
        </p:spPr>
      </p:pic>
    </p:spTree>
    <p:extLst>
      <p:ext uri="{BB962C8B-B14F-4D97-AF65-F5344CB8AC3E}">
        <p14:creationId xmlns:p14="http://schemas.microsoft.com/office/powerpoint/2010/main" val="427025918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6288" y="219563"/>
            <a:ext cx="8157066" cy="6158585"/>
          </a:xfrm>
        </p:spPr>
      </p:pic>
    </p:spTree>
    <p:extLst>
      <p:ext uri="{BB962C8B-B14F-4D97-AF65-F5344CB8AC3E}">
        <p14:creationId xmlns:p14="http://schemas.microsoft.com/office/powerpoint/2010/main" val="79279285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45930" y="170717"/>
            <a:ext cx="6755424" cy="6445226"/>
          </a:xfrm>
          <a:prstGeom prst="rect">
            <a:avLst/>
          </a:prstGeom>
        </p:spPr>
      </p:pic>
    </p:spTree>
    <p:extLst>
      <p:ext uri="{BB962C8B-B14F-4D97-AF65-F5344CB8AC3E}">
        <p14:creationId xmlns:p14="http://schemas.microsoft.com/office/powerpoint/2010/main" val="59198659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201740" y="0"/>
            <a:ext cx="4740519" cy="6732546"/>
          </a:xfrm>
          <a:prstGeom prst="rect">
            <a:avLst/>
          </a:prstGeom>
        </p:spPr>
      </p:pic>
    </p:spTree>
    <p:extLst>
      <p:ext uri="{BB962C8B-B14F-4D97-AF65-F5344CB8AC3E}">
        <p14:creationId xmlns:p14="http://schemas.microsoft.com/office/powerpoint/2010/main" val="389844231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94066" y="857495"/>
            <a:ext cx="8355867" cy="4957151"/>
          </a:xfrm>
          <a:prstGeom prst="rect">
            <a:avLst/>
          </a:prstGeom>
        </p:spPr>
      </p:pic>
    </p:spTree>
    <p:extLst>
      <p:ext uri="{BB962C8B-B14F-4D97-AF65-F5344CB8AC3E}">
        <p14:creationId xmlns:p14="http://schemas.microsoft.com/office/powerpoint/2010/main" val="214420328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92834" y="903836"/>
            <a:ext cx="8751166" cy="5051486"/>
          </a:xfrm>
          <a:prstGeom prst="rect">
            <a:avLst/>
          </a:prstGeom>
        </p:spPr>
      </p:pic>
    </p:spTree>
    <p:extLst>
      <p:ext uri="{BB962C8B-B14F-4D97-AF65-F5344CB8AC3E}">
        <p14:creationId xmlns:p14="http://schemas.microsoft.com/office/powerpoint/2010/main" val="396034182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73200" y="90609"/>
            <a:ext cx="8797599" cy="6598199"/>
          </a:xfrm>
          <a:prstGeom prst="rect">
            <a:avLst/>
          </a:prstGeom>
        </p:spPr>
      </p:pic>
    </p:spTree>
    <p:extLst>
      <p:ext uri="{BB962C8B-B14F-4D97-AF65-F5344CB8AC3E}">
        <p14:creationId xmlns:p14="http://schemas.microsoft.com/office/powerpoint/2010/main" val="403870500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751742" y="365126"/>
            <a:ext cx="7255120" cy="5804096"/>
          </a:xfrm>
          <a:prstGeom prst="rect">
            <a:avLst/>
          </a:prstGeom>
        </p:spPr>
      </p:pic>
    </p:spTree>
    <p:extLst>
      <p:ext uri="{BB962C8B-B14F-4D97-AF65-F5344CB8AC3E}">
        <p14:creationId xmlns:p14="http://schemas.microsoft.com/office/powerpoint/2010/main" val="189284085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250919" y="90609"/>
            <a:ext cx="6642161" cy="6642161"/>
          </a:xfrm>
          <a:prstGeom prst="rect">
            <a:avLst/>
          </a:prstGeom>
        </p:spPr>
      </p:pic>
    </p:spTree>
    <p:extLst>
      <p:ext uri="{BB962C8B-B14F-4D97-AF65-F5344CB8AC3E}">
        <p14:creationId xmlns:p14="http://schemas.microsoft.com/office/powerpoint/2010/main" val="141864673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43726" y="653316"/>
            <a:ext cx="8656548" cy="5419237"/>
          </a:xfrm>
          <a:prstGeom prst="rect">
            <a:avLst/>
          </a:prstGeom>
        </p:spPr>
      </p:pic>
    </p:spTree>
    <p:extLst>
      <p:ext uri="{BB962C8B-B14F-4D97-AF65-F5344CB8AC3E}">
        <p14:creationId xmlns:p14="http://schemas.microsoft.com/office/powerpoint/2010/main" val="26507025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815" y="-16471"/>
            <a:ext cx="8831484" cy="6423949"/>
          </a:xfrm>
        </p:spPr>
        <p:txBody>
          <a:bodyPr>
            <a:normAutofit/>
          </a:bodyPr>
          <a:lstStyle/>
          <a:p>
            <a:pPr marL="0" marR="0" indent="457200">
              <a:lnSpc>
                <a:spcPct val="107000"/>
              </a:lnSpc>
              <a:spcBef>
                <a:spcPts val="0"/>
              </a:spcBef>
              <a:spcAft>
                <a:spcPts val="0"/>
              </a:spcAft>
            </a:pPr>
            <a:r>
              <a:rPr lang="en-US" sz="17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1400" dirty="0">
                <a:latin typeface="Calibri" panose="020F0502020204030204" pitchFamily="34" charset="0"/>
                <a:ea typeface="Calibri" panose="020F0502020204030204" pitchFamily="34" charset="0"/>
                <a:cs typeface="Times New Roman" panose="02020603050405020304" pitchFamily="18" charset="0"/>
              </a:rPr>
              <a:t/>
            </a:r>
            <a:br>
              <a:rPr lang="en-US" sz="1400" dirty="0">
                <a:latin typeface="Calibri" panose="020F0502020204030204" pitchFamily="34" charset="0"/>
                <a:ea typeface="Calibri" panose="020F0502020204030204" pitchFamily="34" charset="0"/>
                <a:cs typeface="Times New Roman" panose="02020603050405020304" pitchFamily="18" charset="0"/>
              </a:rPr>
            </a:br>
            <a:endParaRPr lang="en-US" sz="1400" dirty="0"/>
          </a:p>
        </p:txBody>
      </p:sp>
      <p:sp>
        <p:nvSpPr>
          <p:cNvPr id="3" name="TextBox 2"/>
          <p:cNvSpPr txBox="1"/>
          <p:nvPr/>
        </p:nvSpPr>
        <p:spPr>
          <a:xfrm>
            <a:off x="326571" y="187707"/>
            <a:ext cx="8479972" cy="6235040"/>
          </a:xfrm>
          <a:prstGeom prst="rect">
            <a:avLst/>
          </a:prstGeom>
          <a:noFill/>
        </p:spPr>
        <p:txBody>
          <a:bodyPr wrap="square" rtlCol="0">
            <a:spAutoFit/>
          </a:bodyPr>
          <a:lstStyle/>
          <a:p>
            <a:pPr>
              <a:lnSpc>
                <a:spcPct val="107000"/>
              </a:lnSpc>
            </a:pPr>
            <a:r>
              <a:rPr lang="en-US" sz="2200" b="1" u="sng" dirty="0">
                <a:latin typeface="Calibri" panose="020F0502020204030204" pitchFamily="34" charset="0"/>
                <a:ea typeface="Calibri" panose="020F0502020204030204" pitchFamily="34" charset="0"/>
                <a:cs typeface="Times New Roman" panose="02020603050405020304" pitchFamily="18" charset="0"/>
              </a:rPr>
              <a:t>(Job 19:1-29)  </a:t>
            </a:r>
            <a:r>
              <a:rPr lang="en-US" sz="2200" u="sng" dirty="0">
                <a:latin typeface="Calibri" panose="020F0502020204030204" pitchFamily="34" charset="0"/>
                <a:ea typeface="Calibri" panose="020F0502020204030204" pitchFamily="34" charset="0"/>
                <a:cs typeface="Times New Roman" panose="02020603050405020304" pitchFamily="18" charset="0"/>
              </a:rPr>
              <a:t>Then Job answered</a:t>
            </a:r>
            <a:r>
              <a:rPr lang="en-US" sz="2200" dirty="0">
                <a:latin typeface="Calibri" panose="020F0502020204030204" pitchFamily="34" charset="0"/>
                <a:ea typeface="Calibri" panose="020F0502020204030204" pitchFamily="34" charset="0"/>
                <a:cs typeface="Times New Roman" panose="02020603050405020304" pitchFamily="18" charset="0"/>
              </a:rPr>
              <a:t> and said: (2) "How long will you torment me and break me in pieces with words? (3) These ten times you have cast reproach upon me; are you not ashamed to wrong me? (4) And even if it be true that I have erred, my error remains with myself. (5) If indeed you magnify yourselves against me and make my disgrace an argument against me, (6) know then that</a:t>
            </a:r>
            <a:r>
              <a:rPr lang="en-US" sz="2200" b="1" dirty="0">
                <a:latin typeface="Calibri" panose="020F0502020204030204" pitchFamily="34" charset="0"/>
                <a:ea typeface="Calibri" panose="020F0502020204030204" pitchFamily="34" charset="0"/>
                <a:cs typeface="Times New Roman" panose="02020603050405020304" pitchFamily="18" charset="0"/>
              </a:rPr>
              <a:t> God</a:t>
            </a:r>
            <a:r>
              <a:rPr lang="en-US" sz="2200" dirty="0">
                <a:latin typeface="Calibri" panose="020F0502020204030204" pitchFamily="34" charset="0"/>
                <a:ea typeface="Calibri" panose="020F0502020204030204" pitchFamily="34" charset="0"/>
                <a:cs typeface="Times New Roman" panose="02020603050405020304" pitchFamily="18" charset="0"/>
              </a:rPr>
              <a:t> has put me in the wrong and closed his net about me. </a:t>
            </a:r>
          </a:p>
          <a:p>
            <a:pPr indent="457200">
              <a:lnSpc>
                <a:spcPct val="107000"/>
              </a:lnSpc>
            </a:pPr>
            <a:r>
              <a:rPr lang="en-US" sz="2200" dirty="0">
                <a:latin typeface="Calibri" panose="020F0502020204030204" pitchFamily="34" charset="0"/>
                <a:ea typeface="Calibri" panose="020F0502020204030204" pitchFamily="34" charset="0"/>
                <a:cs typeface="Times New Roman" panose="02020603050405020304" pitchFamily="18" charset="0"/>
              </a:rPr>
              <a:t>(7) Behold, I cry out, 'Violence!' but I am not answered; I call for help, but there is no justice. (8) He has walled up my way, so that I cannot pass, and he has set darkness upon my paths. (9) He has stripped from me my glory and taken the crown from my head. (10) He breaks me down on every side, and I am gone, and my hope has he pulled up like a tree. (11) He has kindled </a:t>
            </a:r>
            <a:r>
              <a:rPr lang="en-US" sz="2200" u="sng" dirty="0">
                <a:latin typeface="Calibri" panose="020F0502020204030204" pitchFamily="34" charset="0"/>
                <a:ea typeface="Calibri" panose="020F0502020204030204" pitchFamily="34" charset="0"/>
                <a:cs typeface="Times New Roman" panose="02020603050405020304" pitchFamily="18" charset="0"/>
              </a:rPr>
              <a:t>his wrath</a:t>
            </a:r>
            <a:r>
              <a:rPr lang="en-US" sz="2200" dirty="0">
                <a:latin typeface="Calibri" panose="020F0502020204030204" pitchFamily="34" charset="0"/>
                <a:ea typeface="Calibri" panose="020F0502020204030204" pitchFamily="34" charset="0"/>
                <a:cs typeface="Times New Roman" panose="02020603050405020304" pitchFamily="18" charset="0"/>
              </a:rPr>
              <a:t> against me and counts me as his adversary. (12) His troops come on together; they have cast up their siege ramp against me and encamp around my tent. (13) "He has put my brothers far from me, and those who knew me are wholly estranged from me. </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6772662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469903" y="365126"/>
            <a:ext cx="8204193" cy="5775752"/>
          </a:xfrm>
          <a:prstGeom prst="rect">
            <a:avLst/>
          </a:prstGeom>
        </p:spPr>
      </p:pic>
    </p:spTree>
    <p:extLst>
      <p:ext uri="{BB962C8B-B14F-4D97-AF65-F5344CB8AC3E}">
        <p14:creationId xmlns:p14="http://schemas.microsoft.com/office/powerpoint/2010/main" val="55079506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29357" y="330445"/>
            <a:ext cx="8450237" cy="6011740"/>
          </a:xfrm>
          <a:prstGeom prst="rect">
            <a:avLst/>
          </a:prstGeom>
        </p:spPr>
      </p:pic>
    </p:spTree>
    <p:extLst>
      <p:ext uri="{BB962C8B-B14F-4D97-AF65-F5344CB8AC3E}">
        <p14:creationId xmlns:p14="http://schemas.microsoft.com/office/powerpoint/2010/main" val="42874958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493" y="510639"/>
            <a:ext cx="8727311" cy="5800420"/>
          </a:xfrm>
        </p:spPr>
        <p:txBody>
          <a:bodyPr>
            <a:normAutofit/>
          </a:bodyPr>
          <a:lstStyle/>
          <a:p>
            <a:pPr marL="0" marR="0" indent="457200">
              <a:lnSpc>
                <a:spcPct val="107000"/>
              </a:lnSpc>
              <a:spcBef>
                <a:spcPts val="0"/>
              </a:spcBef>
              <a:spcAft>
                <a:spcPts val="0"/>
              </a:spcAft>
            </a:pPr>
            <a:r>
              <a:rPr lang="en-US" sz="1500" dirty="0" smtClean="0">
                <a:latin typeface="Times New Roman" panose="02020603050405020304" pitchFamily="18" charset="0"/>
                <a:ea typeface="Calibri" panose="020F0502020204030204" pitchFamily="34" charset="0"/>
                <a:cs typeface="Times New Roman" panose="02020603050405020304" pitchFamily="18" charset="0"/>
              </a:rPr>
              <a:t>.</a:t>
            </a:r>
            <a:r>
              <a:rPr lang="en-US" sz="1400" dirty="0">
                <a:latin typeface="Calibri" panose="020F0502020204030204" pitchFamily="34" charset="0"/>
                <a:ea typeface="Calibri" panose="020F0502020204030204" pitchFamily="34" charset="0"/>
                <a:cs typeface="Times New Roman" panose="02020603050405020304" pitchFamily="18" charset="0"/>
              </a:rPr>
              <a:t/>
            </a:r>
            <a:br>
              <a:rPr lang="en-US" sz="1400" dirty="0">
                <a:latin typeface="Calibri" panose="020F0502020204030204" pitchFamily="34" charset="0"/>
                <a:ea typeface="Calibri" panose="020F0502020204030204" pitchFamily="34" charset="0"/>
                <a:cs typeface="Times New Roman" panose="02020603050405020304" pitchFamily="18" charset="0"/>
              </a:rPr>
            </a:br>
            <a:endParaRPr lang="en-US" sz="1400" dirty="0"/>
          </a:p>
        </p:txBody>
      </p:sp>
      <p:sp>
        <p:nvSpPr>
          <p:cNvPr id="3" name="TextBox 2"/>
          <p:cNvSpPr txBox="1"/>
          <p:nvPr/>
        </p:nvSpPr>
        <p:spPr>
          <a:xfrm>
            <a:off x="231493" y="266068"/>
            <a:ext cx="8498850" cy="6019597"/>
          </a:xfrm>
          <a:prstGeom prst="rect">
            <a:avLst/>
          </a:prstGeom>
          <a:noFill/>
        </p:spPr>
        <p:txBody>
          <a:bodyPr wrap="square" rtlCol="0">
            <a:spAutoFit/>
          </a:bodyPr>
          <a:lstStyle/>
          <a:p>
            <a:pPr indent="457200">
              <a:lnSpc>
                <a:spcPct val="107000"/>
              </a:lnSpc>
            </a:pPr>
            <a:r>
              <a:rPr lang="en-US" dirty="0">
                <a:latin typeface="Calibri" panose="020F0502020204030204" pitchFamily="34" charset="0"/>
                <a:ea typeface="Calibri" panose="020F0502020204030204" pitchFamily="34" charset="0"/>
                <a:cs typeface="Times New Roman" panose="02020603050405020304" pitchFamily="18" charset="0"/>
              </a:rPr>
              <a:t>14) My relatives have failed me, my close friends have forgotten me. (15) The guests in my house and my maidservants count me as a stranger; I have become a foreigner in their eyes. (16) I call to my servant, but he gives me no answer; I must plead with him with my mouth for mercy. (17) My breath is strange to my wife, and I am a stench to the children of my own mother. (18) Even young children despise me; when I rise they talk against me. (19) All my intimate friends abhor me, and those whom I loved have turned against me. (20) My bones stick to my skin and to my flesh, and I have escaped by the skin of my teeth.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indent="457200">
              <a:lnSpc>
                <a:spcPct val="107000"/>
              </a:lnSpc>
            </a:pPr>
            <a:r>
              <a:rPr lang="en-US" dirty="0">
                <a:latin typeface="Calibri" panose="020F0502020204030204" pitchFamily="34" charset="0"/>
                <a:ea typeface="Calibri" panose="020F0502020204030204" pitchFamily="34" charset="0"/>
                <a:cs typeface="Times New Roman" panose="02020603050405020304" pitchFamily="18" charset="0"/>
              </a:rPr>
              <a:t>(21) Have mercy on me, have mercy on me, O you my friends, for </a:t>
            </a:r>
            <a:r>
              <a:rPr lang="en-US" b="1" dirty="0">
                <a:latin typeface="Calibri" panose="020F0502020204030204" pitchFamily="34" charset="0"/>
                <a:ea typeface="Calibri" panose="020F0502020204030204" pitchFamily="34" charset="0"/>
                <a:cs typeface="Times New Roman" panose="02020603050405020304" pitchFamily="18" charset="0"/>
              </a:rPr>
              <a:t>the hand of God</a:t>
            </a:r>
            <a:r>
              <a:rPr lang="en-US" dirty="0">
                <a:latin typeface="Calibri" panose="020F0502020204030204" pitchFamily="34" charset="0"/>
                <a:ea typeface="Calibri" panose="020F0502020204030204" pitchFamily="34" charset="0"/>
                <a:cs typeface="Times New Roman" panose="02020603050405020304" pitchFamily="18" charset="0"/>
              </a:rPr>
              <a:t> has touched me! (22) Why do you, like </a:t>
            </a:r>
            <a:r>
              <a:rPr lang="en-US" b="1" dirty="0">
                <a:latin typeface="Calibri" panose="020F0502020204030204" pitchFamily="34" charset="0"/>
                <a:ea typeface="Calibri" panose="020F0502020204030204" pitchFamily="34" charset="0"/>
                <a:cs typeface="Times New Roman" panose="02020603050405020304" pitchFamily="18" charset="0"/>
              </a:rPr>
              <a:t>God</a:t>
            </a:r>
            <a:r>
              <a:rPr lang="en-US" dirty="0">
                <a:latin typeface="Calibri" panose="020F0502020204030204" pitchFamily="34" charset="0"/>
                <a:ea typeface="Calibri" panose="020F0502020204030204" pitchFamily="34" charset="0"/>
                <a:cs typeface="Times New Roman" panose="02020603050405020304" pitchFamily="18" charset="0"/>
              </a:rPr>
              <a:t>, pursue me? Why are you not satisfied with my flesh?</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indent="457200" algn="ctr">
              <a:lnSpc>
                <a:spcPct val="107000"/>
              </a:lnSpc>
            </a:pPr>
            <a:r>
              <a:rPr lang="en-US" b="1" dirty="0">
                <a:latin typeface="Calibri" panose="020F0502020204030204" pitchFamily="34" charset="0"/>
                <a:ea typeface="Calibri" panose="020F0502020204030204" pitchFamily="34" charset="0"/>
                <a:cs typeface="Times New Roman" panose="02020603050405020304" pitchFamily="18" charset="0"/>
              </a:rPr>
              <a:t>(23) "Oh that my words were written! Oh that they were inscribed in a book! (24) Oh that with an iron pen and lead they were engraved in the rock forever! (25) For I know that my Redeemer lives, and at the last he will stand upon the earth. (26) And after my skin has been thus destroyed, yet in my flesh I shall see God, (27) whom I shall see for myself, and my eyes shall behold, and not another.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indent="457200" algn="ctr">
              <a:lnSpc>
                <a:spcPct val="107000"/>
              </a:lnSpc>
            </a:pPr>
            <a:r>
              <a:rPr lang="en-US" b="1" dirty="0">
                <a:latin typeface="Calibri" panose="020F0502020204030204" pitchFamily="34" charset="0"/>
                <a:ea typeface="Calibri" panose="020F0502020204030204" pitchFamily="34" charset="0"/>
                <a:cs typeface="Times New Roman" panose="02020603050405020304" pitchFamily="18" charset="0"/>
              </a:rPr>
              <a:t>My heart faints within me!</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indent="457200">
              <a:lnSpc>
                <a:spcPct val="107000"/>
              </a:lnSpc>
            </a:pPr>
            <a:r>
              <a:rPr lang="en-US" dirty="0">
                <a:latin typeface="Calibri" panose="020F0502020204030204" pitchFamily="34" charset="0"/>
                <a:ea typeface="Calibri" panose="020F0502020204030204" pitchFamily="34" charset="0"/>
                <a:cs typeface="Times New Roman" panose="02020603050405020304" pitchFamily="18" charset="0"/>
              </a:rPr>
              <a:t>(28) If you say, 'How we will pursue him!' and, 'The root of the matter is found in him,' (29) be afraid of the sword, for wrath brings the punishment of the sword, that you may know there is a judgment."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023778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3237" y="716782"/>
            <a:ext cx="8675914" cy="5164106"/>
          </a:xfrm>
          <a:prstGeom prst="rect">
            <a:avLst/>
          </a:prstGeom>
          <a:noFill/>
        </p:spPr>
        <p:txBody>
          <a:bodyPr wrap="square" rtlCol="0">
            <a:spAutoFit/>
          </a:bodyPr>
          <a:lstStyle/>
          <a:p>
            <a:pPr algn="ctr">
              <a:lnSpc>
                <a:spcPct val="107000"/>
              </a:lnSpc>
            </a:pPr>
            <a:r>
              <a:rPr lang="en-US" sz="3200" b="1" u="sng" dirty="0">
                <a:latin typeface="Calibri" panose="020F0502020204030204" pitchFamily="34" charset="0"/>
                <a:ea typeface="Calibri" panose="020F0502020204030204" pitchFamily="34" charset="0"/>
                <a:cs typeface="Times New Roman" panose="02020603050405020304" pitchFamily="18" charset="0"/>
              </a:rPr>
              <a:t>STUDY NOTES:</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r>
              <a:rPr lang="en-US" sz="3200" dirty="0">
                <a:latin typeface="Calibri" panose="020F0502020204030204" pitchFamily="34" charset="0"/>
                <a:ea typeface="Calibri" panose="020F0502020204030204" pitchFamily="34" charset="0"/>
                <a:cs typeface="Times New Roman" panose="02020603050405020304" pitchFamily="18" charset="0"/>
              </a:rPr>
              <a:t>1.  </a:t>
            </a:r>
            <a:r>
              <a:rPr lang="en-US" sz="3200" dirty="0" err="1">
                <a:latin typeface="Calibri" panose="020F0502020204030204" pitchFamily="34" charset="0"/>
                <a:ea typeface="Calibri" panose="020F0502020204030204" pitchFamily="34" charset="0"/>
                <a:cs typeface="Times New Roman" panose="02020603050405020304" pitchFamily="18" charset="0"/>
              </a:rPr>
              <a:t>Bildad</a:t>
            </a:r>
            <a:r>
              <a:rPr lang="en-US" sz="3200" dirty="0">
                <a:latin typeface="Calibri" panose="020F0502020204030204" pitchFamily="34" charset="0"/>
                <a:ea typeface="Calibri" panose="020F0502020204030204" pitchFamily="34" charset="0"/>
                <a:cs typeface="Times New Roman" panose="02020603050405020304" pitchFamily="18" charset="0"/>
              </a:rPr>
              <a:t> in </a:t>
            </a:r>
            <a:r>
              <a:rPr lang="en-US" sz="3200" b="1" dirty="0" err="1">
                <a:latin typeface="Calibri" panose="020F0502020204030204" pitchFamily="34" charset="0"/>
                <a:ea typeface="Calibri" panose="020F0502020204030204" pitchFamily="34" charset="0"/>
                <a:cs typeface="Times New Roman" panose="02020603050405020304" pitchFamily="18" charset="0"/>
              </a:rPr>
              <a:t>ch.</a:t>
            </a:r>
            <a:r>
              <a:rPr lang="en-US" sz="3200" b="1" dirty="0">
                <a:latin typeface="Calibri" panose="020F0502020204030204" pitchFamily="34" charset="0"/>
                <a:ea typeface="Calibri" panose="020F0502020204030204" pitchFamily="34" charset="0"/>
                <a:cs typeface="Times New Roman" panose="02020603050405020304" pitchFamily="18" charset="0"/>
              </a:rPr>
              <a:t> 18</a:t>
            </a:r>
            <a:r>
              <a:rPr lang="en-US" sz="3200" dirty="0">
                <a:latin typeface="Calibri" panose="020F0502020204030204" pitchFamily="34" charset="0"/>
                <a:ea typeface="Calibri" panose="020F0502020204030204" pitchFamily="34" charset="0"/>
                <a:cs typeface="Times New Roman" panose="02020603050405020304" pitchFamily="18" charset="0"/>
              </a:rPr>
              <a:t> is convinced that “what goes ‘round, comes ‘round.”</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r>
              <a:rPr lang="en-US" sz="3200" dirty="0">
                <a:latin typeface="Calibri" panose="020F0502020204030204" pitchFamily="34" charset="0"/>
                <a:ea typeface="Calibri" panose="020F0502020204030204" pitchFamily="34" charset="0"/>
                <a:cs typeface="Times New Roman" panose="02020603050405020304" pitchFamily="18" charset="0"/>
              </a:rPr>
              <a:t> </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r>
              <a:rPr lang="en-US" sz="3200" dirty="0">
                <a:latin typeface="Calibri" panose="020F0502020204030204" pitchFamily="34" charset="0"/>
                <a:ea typeface="Calibri" panose="020F0502020204030204" pitchFamily="34" charset="0"/>
                <a:cs typeface="Times New Roman" panose="02020603050405020304" pitchFamily="18" charset="0"/>
              </a:rPr>
              <a:t>2. In </a:t>
            </a:r>
            <a:r>
              <a:rPr lang="en-US" sz="3200" b="1" dirty="0" err="1">
                <a:latin typeface="Calibri" panose="020F0502020204030204" pitchFamily="34" charset="0"/>
                <a:ea typeface="Calibri" panose="020F0502020204030204" pitchFamily="34" charset="0"/>
                <a:cs typeface="Times New Roman" panose="02020603050405020304" pitchFamily="18" charset="0"/>
              </a:rPr>
              <a:t>ch.</a:t>
            </a:r>
            <a:r>
              <a:rPr lang="en-US" sz="3200" b="1" dirty="0">
                <a:latin typeface="Calibri" panose="020F0502020204030204" pitchFamily="34" charset="0"/>
                <a:ea typeface="Calibri" panose="020F0502020204030204" pitchFamily="34" charset="0"/>
                <a:cs typeface="Times New Roman" panose="02020603050405020304" pitchFamily="18" charset="0"/>
              </a:rPr>
              <a:t> 19:13-19</a:t>
            </a:r>
            <a:r>
              <a:rPr lang="en-US" sz="3200" dirty="0">
                <a:latin typeface="Calibri" panose="020F0502020204030204" pitchFamily="34" charset="0"/>
                <a:ea typeface="Calibri" panose="020F0502020204030204" pitchFamily="34" charset="0"/>
                <a:cs typeface="Times New Roman" panose="02020603050405020304" pitchFamily="18" charset="0"/>
              </a:rPr>
              <a:t> nothing is more devastating then rejection by one’s family and friends. </a:t>
            </a:r>
            <a:endParaRPr lang="en-US" sz="3200" dirty="0" smtClean="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r>
              <a:rPr lang="en-US" sz="3200" dirty="0" smtClean="0">
                <a:latin typeface="Calibri" panose="020F0502020204030204" pitchFamily="34" charset="0"/>
                <a:ea typeface="Calibri" panose="020F0502020204030204" pitchFamily="34" charset="0"/>
                <a:cs typeface="Times New Roman" panose="02020603050405020304" pitchFamily="18" charset="0"/>
              </a:rPr>
              <a:t>His </a:t>
            </a:r>
            <a:r>
              <a:rPr lang="en-US" sz="3200" dirty="0">
                <a:latin typeface="Calibri" panose="020F0502020204030204" pitchFamily="34" charset="0"/>
                <a:ea typeface="Calibri" panose="020F0502020204030204" pitchFamily="34" charset="0"/>
                <a:cs typeface="Times New Roman" panose="02020603050405020304" pitchFamily="18" charset="0"/>
              </a:rPr>
              <a:t>children are </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r>
              <a:rPr lang="en-US" sz="3200" dirty="0" smtClean="0">
                <a:latin typeface="Calibri" panose="020F0502020204030204" pitchFamily="34" charset="0"/>
                <a:ea typeface="Calibri" panose="020F0502020204030204" pitchFamily="34" charset="0"/>
                <a:cs typeface="Times New Roman" panose="02020603050405020304" pitchFamily="18" charset="0"/>
              </a:rPr>
              <a:t>gone</a:t>
            </a:r>
            <a:r>
              <a:rPr lang="en-US" sz="3200" dirty="0">
                <a:latin typeface="Calibri" panose="020F0502020204030204" pitchFamily="34" charset="0"/>
                <a:ea typeface="Calibri" panose="020F0502020204030204" pitchFamily="34" charset="0"/>
                <a:cs typeface="Times New Roman" panose="02020603050405020304" pitchFamily="18" charset="0"/>
              </a:rPr>
              <a:t>, and his wife, brothers, friends and servants find him repulsive.</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endParaRPr lang="en-US" sz="2000" dirty="0">
              <a:ea typeface="Calibri"/>
              <a:cs typeface="Times New Roman"/>
            </a:endParaRPr>
          </a:p>
        </p:txBody>
      </p:sp>
    </p:spTree>
    <p:extLst>
      <p:ext uri="{BB962C8B-B14F-4D97-AF65-F5344CB8AC3E}">
        <p14:creationId xmlns:p14="http://schemas.microsoft.com/office/powerpoint/2010/main" val="15934651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310738"/>
            <a:ext cx="8569569" cy="6085640"/>
          </a:xfrm>
          <a:prstGeom prst="rect">
            <a:avLst/>
          </a:prstGeom>
          <a:noFill/>
        </p:spPr>
        <p:txBody>
          <a:bodyPr wrap="square" rtlCol="0">
            <a:spAutoFit/>
          </a:bodyPr>
          <a:lstStyle/>
          <a:p>
            <a:pPr algn="ctr">
              <a:lnSpc>
                <a:spcPct val="107000"/>
              </a:lnSpc>
            </a:pPr>
            <a:r>
              <a:rPr lang="en-US" sz="2800" dirty="0">
                <a:latin typeface="Calibri" panose="020F0502020204030204" pitchFamily="34" charset="0"/>
                <a:ea typeface="Calibri" panose="020F0502020204030204" pitchFamily="34" charset="0"/>
                <a:cs typeface="Times New Roman" panose="02020603050405020304" pitchFamily="18" charset="0"/>
              </a:rPr>
              <a:t>3. </a:t>
            </a:r>
            <a:r>
              <a:rPr lang="en-US" sz="2800" b="1" dirty="0">
                <a:latin typeface="Calibri" panose="020F0502020204030204" pitchFamily="34" charset="0"/>
                <a:ea typeface="Calibri" panose="020F0502020204030204" pitchFamily="34" charset="0"/>
                <a:cs typeface="Times New Roman" panose="02020603050405020304" pitchFamily="18" charset="0"/>
              </a:rPr>
              <a:t>Ch. 19:25</a:t>
            </a:r>
            <a:r>
              <a:rPr lang="en-US" sz="2800" dirty="0">
                <a:latin typeface="Calibri" panose="020F0502020204030204" pitchFamily="34" charset="0"/>
                <a:ea typeface="Calibri" panose="020F0502020204030204" pitchFamily="34" charset="0"/>
                <a:cs typeface="Times New Roman" panose="02020603050405020304" pitchFamily="18" charset="0"/>
              </a:rPr>
              <a:t> “I know that my Redeemer lives” forms the basis many hymns and was part of Handel’s </a:t>
            </a:r>
          </a:p>
          <a:p>
            <a:pPr algn="ctr">
              <a:lnSpc>
                <a:spcPct val="107000"/>
              </a:lnSpc>
            </a:pPr>
            <a:r>
              <a:rPr lang="en-US" sz="2800" dirty="0">
                <a:latin typeface="Calibri" panose="020F0502020204030204" pitchFamily="34" charset="0"/>
                <a:ea typeface="Calibri" panose="020F0502020204030204" pitchFamily="34" charset="0"/>
                <a:cs typeface="Times New Roman" panose="02020603050405020304" pitchFamily="18" charset="0"/>
              </a:rPr>
              <a:t>               “Messiah.”  This is fulfilled in Jesus Christ alone who is the world’s only Redeemer.</a:t>
            </a:r>
          </a:p>
          <a:p>
            <a:pPr algn="ctr">
              <a:lnSpc>
                <a:spcPct val="107000"/>
              </a:lnSpc>
            </a:pPr>
            <a:r>
              <a:rPr lang="en-US" sz="2800" dirty="0" smtClean="0">
                <a:latin typeface="Calibri" panose="020F0502020204030204" pitchFamily="34" charset="0"/>
                <a:ea typeface="Calibri" panose="020F0502020204030204" pitchFamily="34" charset="0"/>
                <a:cs typeface="Times New Roman" panose="02020603050405020304" pitchFamily="18" charset="0"/>
              </a:rPr>
              <a:t>The </a:t>
            </a:r>
            <a:r>
              <a:rPr lang="en-US" sz="2800" dirty="0">
                <a:latin typeface="Calibri" panose="020F0502020204030204" pitchFamily="34" charset="0"/>
                <a:ea typeface="Calibri" panose="020F0502020204030204" pitchFamily="34" charset="0"/>
                <a:cs typeface="Times New Roman" panose="02020603050405020304" pitchFamily="18" charset="0"/>
              </a:rPr>
              <a:t>word “redeemer” is the Hebrew word   </a:t>
            </a:r>
            <a:r>
              <a:rPr lang="he-IL" sz="2800" dirty="0">
                <a:latin typeface="Calibri" panose="020F0502020204030204" pitchFamily="34" charset="0"/>
                <a:ea typeface="Calibri" panose="020F0502020204030204" pitchFamily="34" charset="0"/>
                <a:cs typeface="Times New Roman" panose="02020603050405020304" pitchFamily="18" charset="0"/>
              </a:rPr>
              <a:t>גוֹאֵל   </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r>
              <a:rPr lang="en-US" sz="2800" dirty="0">
                <a:latin typeface="Calibri" panose="020F0502020204030204" pitchFamily="34" charset="0"/>
                <a:ea typeface="Calibri" panose="020F0502020204030204" pitchFamily="34" charset="0"/>
                <a:cs typeface="Times New Roman" panose="02020603050405020304" pitchFamily="18" charset="0"/>
              </a:rPr>
              <a:t>“</a:t>
            </a:r>
            <a:r>
              <a:rPr lang="en-US" sz="2800" dirty="0" err="1">
                <a:latin typeface="Calibri" panose="020F0502020204030204" pitchFamily="34" charset="0"/>
                <a:ea typeface="Calibri" panose="020F0502020204030204" pitchFamily="34" charset="0"/>
                <a:cs typeface="Times New Roman" panose="02020603050405020304" pitchFamily="18" charset="0"/>
              </a:rPr>
              <a:t>Goel</a:t>
            </a:r>
            <a:r>
              <a:rPr lang="en-US" sz="2800" dirty="0">
                <a:latin typeface="Calibri" panose="020F0502020204030204" pitchFamily="34" charset="0"/>
                <a:ea typeface="Calibri" panose="020F0502020204030204" pitchFamily="34" charset="0"/>
                <a:cs typeface="Times New Roman" panose="02020603050405020304" pitchFamily="18" charset="0"/>
              </a:rPr>
              <a:t>” = A primitive root, to redeem (according to the Oriental law of kinship), i.e. To be the next of kin (and as such to buy back a relative's property, marry his widow, etc.) avenger, deliver, (perform the part of near, next of kinsfolk), purchase, ransom, redeem.  </a:t>
            </a:r>
            <a:r>
              <a:rPr lang="en-US" sz="2800" dirty="0" smtClean="0">
                <a:latin typeface="Calibri" panose="020F0502020204030204" pitchFamily="34" charset="0"/>
                <a:ea typeface="Calibri" panose="020F0502020204030204" pitchFamily="34" charset="0"/>
                <a:cs typeface="Times New Roman" panose="02020603050405020304" pitchFamily="18" charset="0"/>
              </a:rPr>
              <a:t>                                       See </a:t>
            </a:r>
            <a:r>
              <a:rPr lang="en-US" sz="2800" dirty="0">
                <a:latin typeface="Calibri" panose="020F0502020204030204" pitchFamily="34" charset="0"/>
                <a:ea typeface="Calibri" panose="020F0502020204030204" pitchFamily="34" charset="0"/>
                <a:cs typeface="Times New Roman" panose="02020603050405020304" pitchFamily="18" charset="0"/>
              </a:rPr>
              <a:t>(</a:t>
            </a:r>
            <a:r>
              <a:rPr lang="en-US" sz="2800" b="1" dirty="0">
                <a:latin typeface="Calibri" panose="020F0502020204030204" pitchFamily="34" charset="0"/>
                <a:ea typeface="Calibri" panose="020F0502020204030204" pitchFamily="34" charset="0"/>
                <a:cs typeface="Times New Roman" panose="02020603050405020304" pitchFamily="18" charset="0"/>
              </a:rPr>
              <a:t>Ruth 2:20;  3:6-18; 4:1-13)</a:t>
            </a:r>
            <a:r>
              <a:rPr lang="en-US" sz="2800" dirty="0">
                <a:latin typeface="Calibri" panose="020F0502020204030204" pitchFamily="34" charset="0"/>
                <a:ea typeface="Calibri" panose="020F0502020204030204" pitchFamily="34" charset="0"/>
                <a:cs typeface="Times New Roman" panose="02020603050405020304" pitchFamily="18" charset="0"/>
              </a:rPr>
              <a:t> Boaz, redeemer for Ruth.</a:t>
            </a:r>
          </a:p>
          <a:p>
            <a:pPr algn="ctr">
              <a:lnSpc>
                <a:spcPct val="107000"/>
              </a:lnSpc>
            </a:pPr>
            <a:r>
              <a:rPr lang="en-US" sz="2800" dirty="0">
                <a:latin typeface="Calibri" panose="020F0502020204030204" pitchFamily="34" charset="0"/>
                <a:ea typeface="Calibri" panose="020F0502020204030204" pitchFamily="34" charset="0"/>
                <a:cs typeface="Times New Roman" panose="02020603050405020304" pitchFamily="18" charset="0"/>
              </a:rPr>
              <a:t> </a:t>
            </a:r>
            <a:r>
              <a:rPr lang="en-US" sz="2800" dirty="0" smtClean="0">
                <a:latin typeface="Calibri" panose="020F0502020204030204" pitchFamily="34" charset="0"/>
                <a:ea typeface="Calibri" panose="020F0502020204030204" pitchFamily="34" charset="0"/>
                <a:cs typeface="Times New Roman" panose="02020603050405020304" pitchFamily="18" charset="0"/>
              </a:rPr>
              <a:t>   Jesus </a:t>
            </a:r>
            <a:r>
              <a:rPr lang="en-US" sz="2800" dirty="0">
                <a:latin typeface="Calibri" panose="020F0502020204030204" pitchFamily="34" charset="0"/>
                <a:ea typeface="Calibri" panose="020F0502020204030204" pitchFamily="34" charset="0"/>
                <a:cs typeface="Times New Roman" panose="02020603050405020304" pitchFamily="18" charset="0"/>
              </a:rPr>
              <a:t>redeemed us and bought us </a:t>
            </a:r>
            <a:r>
              <a:rPr lang="en-US" sz="2800" dirty="0" smtClean="0">
                <a:latin typeface="Calibri" panose="020F0502020204030204" pitchFamily="34" charset="0"/>
                <a:ea typeface="Calibri" panose="020F0502020204030204" pitchFamily="34" charset="0"/>
                <a:cs typeface="Times New Roman" panose="02020603050405020304" pitchFamily="18" charset="0"/>
              </a:rPr>
              <a:t>back</a:t>
            </a:r>
          </a:p>
          <a:p>
            <a:pPr algn="ctr">
              <a:lnSpc>
                <a:spcPct val="107000"/>
              </a:lnSpc>
            </a:pPr>
            <a:r>
              <a:rPr lang="en-US" sz="2800" dirty="0" smtClean="0">
                <a:latin typeface="Calibri" panose="020F0502020204030204" pitchFamily="34" charset="0"/>
                <a:ea typeface="Calibri" panose="020F0502020204030204" pitchFamily="34" charset="0"/>
                <a:cs typeface="Times New Roman" panose="02020603050405020304" pitchFamily="18" charset="0"/>
              </a:rPr>
              <a:t> </a:t>
            </a:r>
            <a:r>
              <a:rPr lang="en-US" sz="2800" b="1" dirty="0">
                <a:latin typeface="Calibri" panose="020F0502020204030204" pitchFamily="34" charset="0"/>
                <a:ea typeface="Calibri" panose="020F0502020204030204" pitchFamily="34" charset="0"/>
                <a:cs typeface="Times New Roman" panose="02020603050405020304" pitchFamily="18" charset="0"/>
              </a:rPr>
              <a:t>(Luke 24:19-27;   Gal 4:4-9;   Titus 2:11-14</a:t>
            </a:r>
            <a:r>
              <a:rPr lang="en-US" b="1" dirty="0">
                <a:latin typeface="Calibri" panose="020F0502020204030204" pitchFamily="34" charset="0"/>
                <a:ea typeface="Calibri" panose="020F0502020204030204" pitchFamily="34" charset="0"/>
                <a:cs typeface="Times New Roman" panose="02020603050405020304" pitchFamily="18" charset="0"/>
              </a:rPr>
              <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1805840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844" y="716345"/>
            <a:ext cx="8346831" cy="5427448"/>
          </a:xfrm>
          <a:prstGeom prst="rect">
            <a:avLst/>
          </a:prstGeom>
          <a:noFill/>
        </p:spPr>
        <p:txBody>
          <a:bodyPr wrap="square" rtlCol="0">
            <a:spAutoFit/>
          </a:bodyPr>
          <a:lstStyle/>
          <a:p>
            <a:pPr algn="ctr">
              <a:lnSpc>
                <a:spcPct val="107000"/>
              </a:lnSpc>
            </a:pPr>
            <a:r>
              <a:rPr lang="en-US" sz="3600" dirty="0">
                <a:latin typeface="Calibri" panose="020F0502020204030204" pitchFamily="34" charset="0"/>
                <a:ea typeface="Calibri" panose="020F0502020204030204" pitchFamily="34" charset="0"/>
                <a:cs typeface="Times New Roman" panose="02020603050405020304" pitchFamily="18" charset="0"/>
              </a:rPr>
              <a:t>4. “At the last he will stand upon the earth” </a:t>
            </a:r>
          </a:p>
          <a:p>
            <a:pPr algn="ctr">
              <a:lnSpc>
                <a:spcPct val="107000"/>
              </a:lnSpc>
            </a:pPr>
            <a:r>
              <a:rPr lang="en-US" sz="3600" dirty="0">
                <a:latin typeface="Calibri" panose="020F0502020204030204" pitchFamily="34" charset="0"/>
                <a:ea typeface="Calibri" panose="020F0502020204030204" pitchFamily="34" charset="0"/>
                <a:cs typeface="Times New Roman" panose="02020603050405020304" pitchFamily="18" charset="0"/>
              </a:rPr>
              <a:t>     A description of the Last Day, Judgment Day, the Parousia, when Jesus will return on the clouds with all his </a:t>
            </a:r>
          </a:p>
          <a:p>
            <a:pPr algn="ctr">
              <a:lnSpc>
                <a:spcPct val="107000"/>
              </a:lnSpc>
            </a:pPr>
            <a:r>
              <a:rPr lang="en-US" sz="3600" dirty="0" smtClean="0">
                <a:latin typeface="Calibri" panose="020F0502020204030204" pitchFamily="34" charset="0"/>
                <a:ea typeface="Calibri" panose="020F0502020204030204" pitchFamily="34" charset="0"/>
                <a:cs typeface="Times New Roman" panose="02020603050405020304" pitchFamily="18" charset="0"/>
              </a:rPr>
              <a:t>angels </a:t>
            </a:r>
            <a:r>
              <a:rPr lang="en-US" sz="3600" dirty="0">
                <a:latin typeface="Calibri" panose="020F0502020204030204" pitchFamily="34" charset="0"/>
                <a:ea typeface="Calibri" panose="020F0502020204030204" pitchFamily="34" charset="0"/>
                <a:cs typeface="Times New Roman" panose="02020603050405020304" pitchFamily="18" charset="0"/>
              </a:rPr>
              <a:t>and sit on his throne and separates the sheep from the goats</a:t>
            </a:r>
            <a:r>
              <a:rPr lang="en-US" sz="3600" dirty="0" smtClean="0">
                <a:latin typeface="Calibri" panose="020F0502020204030204" pitchFamily="34" charset="0"/>
                <a:ea typeface="Calibri" panose="020F0502020204030204" pitchFamily="34" charset="0"/>
                <a:cs typeface="Times New Roman" panose="02020603050405020304" pitchFamily="18" charset="0"/>
              </a:rPr>
              <a:t>.</a:t>
            </a:r>
          </a:p>
          <a:p>
            <a:pPr algn="ctr">
              <a:lnSpc>
                <a:spcPct val="107000"/>
              </a:lnSpc>
            </a:pPr>
            <a:r>
              <a:rPr lang="en-US" sz="3600" dirty="0" smtClean="0">
                <a:latin typeface="Calibri" panose="020F0502020204030204" pitchFamily="34" charset="0"/>
                <a:ea typeface="Calibri" panose="020F0502020204030204" pitchFamily="34" charset="0"/>
                <a:cs typeface="Times New Roman" panose="02020603050405020304" pitchFamily="18" charset="0"/>
              </a:rPr>
              <a:t> </a:t>
            </a:r>
            <a:r>
              <a:rPr lang="en-US" sz="3600" b="1" dirty="0">
                <a:latin typeface="Calibri" panose="020F0502020204030204" pitchFamily="34" charset="0"/>
                <a:ea typeface="Calibri" panose="020F0502020204030204" pitchFamily="34" charset="0"/>
                <a:cs typeface="Times New Roman" panose="02020603050405020304" pitchFamily="18" charset="0"/>
              </a:rPr>
              <a:t>(Matt 25:31-46;   </a:t>
            </a:r>
            <a:endParaRPr lang="en-US" sz="3600" b="1" dirty="0" smtClean="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r>
              <a:rPr lang="en-US" sz="3600" b="1" dirty="0" smtClean="0">
                <a:latin typeface="Calibri" panose="020F0502020204030204" pitchFamily="34" charset="0"/>
                <a:ea typeface="Calibri" panose="020F0502020204030204" pitchFamily="34" charset="0"/>
                <a:cs typeface="Times New Roman" panose="02020603050405020304" pitchFamily="18" charset="0"/>
              </a:rPr>
              <a:t>Acts </a:t>
            </a:r>
            <a:r>
              <a:rPr lang="en-US" sz="3600" b="1" dirty="0">
                <a:latin typeface="Calibri" panose="020F0502020204030204" pitchFamily="34" charset="0"/>
                <a:ea typeface="Calibri" panose="020F0502020204030204" pitchFamily="34" charset="0"/>
                <a:cs typeface="Times New Roman" panose="02020603050405020304" pitchFamily="18" charset="0"/>
              </a:rPr>
              <a:t>17:30-32;   2 Tim 4:1,2,8;  </a:t>
            </a:r>
            <a:endParaRPr lang="en-US" sz="3600" b="1" dirty="0" smtClean="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r>
              <a:rPr lang="en-US" sz="3600" b="1" dirty="0" smtClean="0">
                <a:latin typeface="Calibri" panose="020F0502020204030204" pitchFamily="34" charset="0"/>
                <a:ea typeface="Calibri" panose="020F0502020204030204" pitchFamily="34" charset="0"/>
                <a:cs typeface="Times New Roman" panose="02020603050405020304" pitchFamily="18" charset="0"/>
              </a:rPr>
              <a:t> </a:t>
            </a:r>
            <a:r>
              <a:rPr lang="en-US" sz="3600" b="1" dirty="0" err="1">
                <a:latin typeface="Calibri" panose="020F0502020204030204" pitchFamily="34" charset="0"/>
                <a:ea typeface="Calibri" panose="020F0502020204030204" pitchFamily="34" charset="0"/>
                <a:cs typeface="Times New Roman" panose="02020603050405020304" pitchFamily="18" charset="0"/>
              </a:rPr>
              <a:t>Heb</a:t>
            </a:r>
            <a:r>
              <a:rPr lang="en-US" sz="3600" b="1" dirty="0">
                <a:latin typeface="Calibri" panose="020F0502020204030204" pitchFamily="34" charset="0"/>
                <a:ea typeface="Calibri" panose="020F0502020204030204" pitchFamily="34" charset="0"/>
                <a:cs typeface="Times New Roman" panose="02020603050405020304" pitchFamily="18" charset="0"/>
              </a:rPr>
              <a:t> 12:22-24;  Rev 6:10,11;  20:11-15)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9691787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522</TotalTime>
  <Words>1309</Words>
  <Application>Microsoft Office PowerPoint</Application>
  <PresentationFormat>On-screen Show (4:3)</PresentationFormat>
  <Paragraphs>43</Paragraphs>
  <Slides>51</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51</vt:i4>
      </vt:variant>
    </vt:vector>
  </HeadingPairs>
  <TitlesOfParts>
    <vt:vector size="57" baseType="lpstr">
      <vt:lpstr>Arial</vt:lpstr>
      <vt:lpstr>Calibri</vt:lpstr>
      <vt:lpstr>Calibri Light</vt:lpstr>
      <vt:lpstr>Georgia</vt:lpstr>
      <vt:lpstr>Times New Roman</vt:lpstr>
      <vt:lpstr>Office Theme</vt:lpstr>
      <vt:lpstr>PowerPoint Presentation</vt:lpstr>
      <vt:lpstr>PowerPoint Presentation</vt:lpstr>
      <vt:lpstr>PowerPoint Presentation</vt:lpstr>
      <vt:lpstr>PowerPoint Presentation</vt:lpstr>
      <vt:lpstr>    </vt:lpstr>
      <vt:lpstr>. </vt:lpstr>
      <vt:lpstr>PowerPoint Presentation</vt:lpstr>
      <vt:lpstr>PowerPoint Presentation</vt:lpstr>
      <vt:lpstr>PowerPoint Presentation</vt:lpstr>
      <vt:lpstr>5. “And after my skin has been thus destroyed, yet in my flesh I shall see God, whom I shall see for myself,  and my eyes shall behold, and not another”   The Resurrection Day when all people will be raised from the dead. (Mt 5:8;   1 Cor 13:12;  15:51-58;  1 Jn 3:2)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 Ha</dc:creator>
  <cp:lastModifiedBy>David Nehrenz</cp:lastModifiedBy>
  <cp:revision>343</cp:revision>
  <cp:lastPrinted>2016-10-20T12:55:30Z</cp:lastPrinted>
  <dcterms:created xsi:type="dcterms:W3CDTF">2016-09-27T16:23:58Z</dcterms:created>
  <dcterms:modified xsi:type="dcterms:W3CDTF">2018-02-03T02:48:33Z</dcterms:modified>
</cp:coreProperties>
</file>