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74"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C63F61-7A4B-442A-8CB5-4B6A0726F5E1}"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166342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C63F61-7A4B-442A-8CB5-4B6A0726F5E1}"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234055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C63F61-7A4B-442A-8CB5-4B6A0726F5E1}"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124984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C63F61-7A4B-442A-8CB5-4B6A0726F5E1}"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152640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C63F61-7A4B-442A-8CB5-4B6A0726F5E1}"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98520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C63F61-7A4B-442A-8CB5-4B6A0726F5E1}"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223796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C63F61-7A4B-442A-8CB5-4B6A0726F5E1}" type="datetimeFigureOut">
              <a:rPr lang="en-US" smtClean="0"/>
              <a:t>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103783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C63F61-7A4B-442A-8CB5-4B6A0726F5E1}" type="datetimeFigureOut">
              <a:rPr lang="en-US" smtClean="0"/>
              <a:t>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279461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63F61-7A4B-442A-8CB5-4B6A0726F5E1}" type="datetimeFigureOut">
              <a:rPr lang="en-US" smtClean="0"/>
              <a:t>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47205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C63F61-7A4B-442A-8CB5-4B6A0726F5E1}"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309781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C63F61-7A4B-442A-8CB5-4B6A0726F5E1}"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92028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63F61-7A4B-442A-8CB5-4B6A0726F5E1}" type="datetimeFigureOut">
              <a:rPr lang="en-US" smtClean="0"/>
              <a:t>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9E0B6-C8EF-4DF3-A3B1-2B7C51B1383E}" type="slidenum">
              <a:rPr lang="en-US" smtClean="0"/>
              <a:t>‹#›</a:t>
            </a:fld>
            <a:endParaRPr lang="en-US"/>
          </a:p>
        </p:txBody>
      </p:sp>
    </p:spTree>
    <p:extLst>
      <p:ext uri="{BB962C8B-B14F-4D97-AF65-F5344CB8AC3E}">
        <p14:creationId xmlns:p14="http://schemas.microsoft.com/office/powerpoint/2010/main" val="3644732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57200"/>
            <a:ext cx="8534400" cy="5509200"/>
          </a:xfrm>
          <a:prstGeom prst="rect">
            <a:avLst/>
          </a:prstGeom>
          <a:noFill/>
        </p:spPr>
        <p:txBody>
          <a:bodyPr wrap="square" rtlCol="0">
            <a:spAutoFit/>
          </a:bodyPr>
          <a:lstStyle/>
          <a:p>
            <a:pPr algn="ctr"/>
            <a:r>
              <a:rPr lang="en-US" sz="4400" b="1" u="sng" dirty="0">
                <a:solidFill>
                  <a:prstClr val="black"/>
                </a:solidFill>
                <a:ea typeface="Calibri"/>
                <a:cs typeface="Times New Roman"/>
              </a:rPr>
              <a:t>Trinity Lutheran Church</a:t>
            </a:r>
            <a:br>
              <a:rPr lang="en-US" sz="4400" dirty="0">
                <a:solidFill>
                  <a:prstClr val="black"/>
                </a:solidFill>
                <a:ea typeface="Calibri"/>
                <a:cs typeface="Times New Roman"/>
              </a:rPr>
            </a:br>
            <a:r>
              <a:rPr lang="en-US" sz="4400" dirty="0">
                <a:solidFill>
                  <a:prstClr val="black"/>
                </a:solidFill>
                <a:ea typeface="Calibri"/>
                <a:cs typeface="Times New Roman"/>
              </a:rPr>
              <a:t>Norman, Oklahoma – www.tlcnorman.org</a:t>
            </a:r>
            <a:br>
              <a:rPr lang="en-US" sz="4400" dirty="0">
                <a:solidFill>
                  <a:prstClr val="black"/>
                </a:solidFill>
                <a:ea typeface="Calibri"/>
                <a:cs typeface="Times New Roman"/>
              </a:rPr>
            </a:br>
            <a:r>
              <a:rPr lang="en-US" sz="4400" b="1" u="sng" dirty="0">
                <a:solidFill>
                  <a:prstClr val="black"/>
                </a:solidFill>
                <a:ea typeface="Calibri"/>
                <a:cs typeface="Times New Roman"/>
              </a:rPr>
              <a:t>The Epistle of James</a:t>
            </a:r>
            <a:br>
              <a:rPr lang="en-US" sz="4400" dirty="0">
                <a:solidFill>
                  <a:prstClr val="black"/>
                </a:solidFill>
                <a:ea typeface="Calibri"/>
                <a:cs typeface="Times New Roman"/>
              </a:rPr>
            </a:br>
            <a:r>
              <a:rPr lang="en-US" sz="4400" b="1" dirty="0">
                <a:solidFill>
                  <a:prstClr val="black"/>
                </a:solidFill>
                <a:ea typeface="Calibri"/>
                <a:cs typeface="Times New Roman"/>
              </a:rPr>
              <a:t>Theme:</a:t>
            </a:r>
          </a:p>
          <a:p>
            <a:pPr algn="ctr"/>
            <a:r>
              <a:rPr lang="en-US" sz="4400" b="1" dirty="0">
                <a:solidFill>
                  <a:prstClr val="black"/>
                </a:solidFill>
                <a:ea typeface="Calibri"/>
                <a:cs typeface="Times New Roman"/>
              </a:rPr>
              <a:t> “The Testing of Your Faith”</a:t>
            </a:r>
            <a:r>
              <a:rPr lang="en-US" sz="4400" dirty="0">
                <a:solidFill>
                  <a:prstClr val="black"/>
                </a:solidFill>
                <a:ea typeface="Calibri"/>
                <a:cs typeface="Times New Roman"/>
              </a:rPr>
              <a:t> </a:t>
            </a:r>
            <a:br>
              <a:rPr lang="en-US" sz="4400" dirty="0">
                <a:solidFill>
                  <a:prstClr val="black"/>
                </a:solidFill>
                <a:ea typeface="Calibri"/>
                <a:cs typeface="Times New Roman"/>
              </a:rPr>
            </a:br>
            <a:r>
              <a:rPr lang="en-US" sz="4400" dirty="0">
                <a:solidFill>
                  <a:prstClr val="black"/>
                </a:solidFill>
                <a:ea typeface="Calibri"/>
                <a:cs typeface="Times New Roman"/>
              </a:rPr>
              <a:t>Date: 2-5-23</a:t>
            </a:r>
            <a:br>
              <a:rPr lang="en-US" sz="4400" dirty="0">
                <a:solidFill>
                  <a:prstClr val="black"/>
                </a:solidFill>
                <a:ea typeface="Calibri"/>
                <a:cs typeface="Times New Roman"/>
              </a:rPr>
            </a:br>
            <a:r>
              <a:rPr lang="en-US" sz="4400" dirty="0">
                <a:solidFill>
                  <a:prstClr val="black"/>
                </a:solidFill>
                <a:ea typeface="Calibri"/>
                <a:cs typeface="Times New Roman"/>
              </a:rPr>
              <a:t>Lesson: 3  - Chapter 1:5-12</a:t>
            </a:r>
            <a:endParaRPr lang="en-US" sz="4400" dirty="0"/>
          </a:p>
        </p:txBody>
      </p:sp>
    </p:spTree>
    <p:extLst>
      <p:ext uri="{BB962C8B-B14F-4D97-AF65-F5344CB8AC3E}">
        <p14:creationId xmlns:p14="http://schemas.microsoft.com/office/powerpoint/2010/main" val="138140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6764" b="9085"/>
          <a:stretch/>
        </p:blipFill>
        <p:spPr>
          <a:xfrm>
            <a:off x="609600" y="274638"/>
            <a:ext cx="7467600" cy="6284163"/>
          </a:xfrm>
          <a:prstGeom prst="rect">
            <a:avLst/>
          </a:prstGeom>
        </p:spPr>
      </p:pic>
    </p:spTree>
    <p:extLst>
      <p:ext uri="{BB962C8B-B14F-4D97-AF65-F5344CB8AC3E}">
        <p14:creationId xmlns:p14="http://schemas.microsoft.com/office/powerpoint/2010/main" val="813902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670C-33DB-1897-777F-C743E7629DB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BB916D3-6F37-2D1C-19DB-BDD0AFCE9770}"/>
              </a:ext>
            </a:extLst>
          </p:cNvPr>
          <p:cNvPicPr>
            <a:picLocks noGrp="1" noChangeAspect="1"/>
          </p:cNvPicPr>
          <p:nvPr>
            <p:ph idx="1"/>
          </p:nvPr>
        </p:nvPicPr>
        <p:blipFill>
          <a:blip r:embed="rId2"/>
          <a:stretch>
            <a:fillRect/>
          </a:stretch>
        </p:blipFill>
        <p:spPr>
          <a:xfrm>
            <a:off x="252835" y="838200"/>
            <a:ext cx="8409126" cy="4724400"/>
          </a:xfrm>
          <a:prstGeom prst="rect">
            <a:avLst/>
          </a:prstGeom>
        </p:spPr>
      </p:pic>
    </p:spTree>
    <p:extLst>
      <p:ext uri="{BB962C8B-B14F-4D97-AF65-F5344CB8AC3E}">
        <p14:creationId xmlns:p14="http://schemas.microsoft.com/office/powerpoint/2010/main" val="84843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2107839-0854-9EAA-69B7-B1D15E3F5DAE}"/>
              </a:ext>
            </a:extLst>
          </p:cNvPr>
          <p:cNvPicPr>
            <a:picLocks noGrp="1" noChangeAspect="1"/>
          </p:cNvPicPr>
          <p:nvPr>
            <p:ph idx="1"/>
          </p:nvPr>
        </p:nvPicPr>
        <p:blipFill>
          <a:blip r:embed="rId2"/>
          <a:stretch>
            <a:fillRect/>
          </a:stretch>
        </p:blipFill>
        <p:spPr>
          <a:xfrm>
            <a:off x="1524000" y="152400"/>
            <a:ext cx="6324600" cy="6324600"/>
          </a:xfrm>
          <a:prstGeom prst="rect">
            <a:avLst/>
          </a:prstGeom>
        </p:spPr>
      </p:pic>
    </p:spTree>
    <p:extLst>
      <p:ext uri="{BB962C8B-B14F-4D97-AF65-F5344CB8AC3E}">
        <p14:creationId xmlns:p14="http://schemas.microsoft.com/office/powerpoint/2010/main" val="18011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 y="228600"/>
            <a:ext cx="8763000" cy="6002412"/>
          </a:xfrm>
          <a:prstGeom prst="rect">
            <a:avLst/>
          </a:prstGeom>
          <a:noFill/>
        </p:spPr>
        <p:txBody>
          <a:bodyPr wrap="square" rtlCol="0">
            <a:spAutoFit/>
          </a:bodyPr>
          <a:lstStyle/>
          <a:p>
            <a:pPr algn="ctr">
              <a:lnSpc>
                <a:spcPct val="107000"/>
              </a:lnSpc>
            </a:pPr>
            <a:r>
              <a:rPr kumimoji="0" lang="en-US" sz="2400" b="1" i="0" u="sng" strike="noStrike" kern="1200" cap="none" spc="0" normalizeH="0" baseline="0" noProof="0" dirty="0">
                <a:ln>
                  <a:noFill/>
                </a:ln>
                <a:solidFill>
                  <a:prstClr val="black"/>
                </a:solidFill>
                <a:effectLst/>
                <a:uLnTx/>
                <a:uFillTx/>
                <a:latin typeface="Calibri"/>
                <a:ea typeface="Calibri"/>
                <a:cs typeface="Times New Roman"/>
              </a:rPr>
              <a:t>TEXT and STUDY NOTES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(5)  If </a:t>
            </a:r>
            <a:r>
              <a:rPr lang="en-US" sz="2400" u="sng" dirty="0">
                <a:latin typeface="Calibri" panose="020F0502020204030204" pitchFamily="34" charset="0"/>
                <a:ea typeface="Calibri" panose="020F0502020204030204" pitchFamily="34" charset="0"/>
                <a:cs typeface="Times New Roman" panose="02020603050405020304" pitchFamily="18" charset="0"/>
              </a:rPr>
              <a:t>any of you</a:t>
            </a:r>
            <a:r>
              <a:rPr lang="en-US" sz="2400" dirty="0">
                <a:latin typeface="Calibri" panose="020F0502020204030204" pitchFamily="34" charset="0"/>
                <a:ea typeface="Calibri" panose="020F0502020204030204" pitchFamily="34" charset="0"/>
                <a:cs typeface="Times New Roman" panose="02020603050405020304" pitchFamily="18" charset="0"/>
              </a:rPr>
              <a:t> lacks wisdom, </a:t>
            </a:r>
          </a:p>
          <a:p>
            <a:pPr algn="ct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let him ask </a:t>
            </a:r>
            <a:r>
              <a:rPr lang="en-US" sz="2400" b="1" dirty="0">
                <a:latin typeface="Calibri" panose="020F0502020204030204" pitchFamily="34" charset="0"/>
                <a:ea typeface="Calibri" panose="020F0502020204030204" pitchFamily="34" charset="0"/>
                <a:cs typeface="Times New Roman" panose="02020603050405020304" pitchFamily="18" charset="0"/>
              </a:rPr>
              <a:t>God, </a:t>
            </a:r>
            <a:r>
              <a:rPr lang="en-US" sz="2400" dirty="0">
                <a:latin typeface="Calibri" panose="020F0502020204030204" pitchFamily="34" charset="0"/>
                <a:ea typeface="Calibri" panose="020F0502020204030204" pitchFamily="34" charset="0"/>
                <a:cs typeface="Times New Roman" panose="02020603050405020304" pitchFamily="18" charset="0"/>
              </a:rPr>
              <a:t>who gives generously to all without reproach, and it will be given him. </a:t>
            </a:r>
          </a:p>
          <a:p>
            <a:pPr algn="ct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(6) But let</a:t>
            </a:r>
            <a:r>
              <a:rPr lang="en-US" sz="2400" u="sng" dirty="0">
                <a:latin typeface="Calibri" panose="020F0502020204030204" pitchFamily="34" charset="0"/>
                <a:ea typeface="Calibri" panose="020F0502020204030204" pitchFamily="34" charset="0"/>
                <a:cs typeface="Times New Roman" panose="02020603050405020304" pitchFamily="18" charset="0"/>
              </a:rPr>
              <a:t> him</a:t>
            </a:r>
            <a:r>
              <a:rPr lang="en-US" sz="2400" dirty="0">
                <a:latin typeface="Calibri" panose="020F0502020204030204" pitchFamily="34" charset="0"/>
                <a:ea typeface="Calibri" panose="020F0502020204030204" pitchFamily="34" charset="0"/>
                <a:cs typeface="Times New Roman" panose="02020603050405020304" pitchFamily="18" charset="0"/>
              </a:rPr>
              <a:t> ask in faith, with no doubting, </a:t>
            </a:r>
          </a:p>
          <a:p>
            <a:pPr algn="ct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for</a:t>
            </a:r>
            <a:r>
              <a:rPr lang="en-US" sz="2400" u="sng" dirty="0">
                <a:latin typeface="Calibri" panose="020F0502020204030204" pitchFamily="34" charset="0"/>
                <a:ea typeface="Calibri" panose="020F0502020204030204" pitchFamily="34" charset="0"/>
                <a:cs typeface="Times New Roman" panose="02020603050405020304" pitchFamily="18" charset="0"/>
              </a:rPr>
              <a:t> the one who doubts </a:t>
            </a:r>
            <a:r>
              <a:rPr lang="en-US" sz="2400" dirty="0">
                <a:latin typeface="Calibri" panose="020F0502020204030204" pitchFamily="34" charset="0"/>
                <a:ea typeface="Calibri" panose="020F0502020204030204" pitchFamily="34" charset="0"/>
                <a:cs typeface="Times New Roman" panose="02020603050405020304" pitchFamily="18" charset="0"/>
              </a:rPr>
              <a:t>is like a wave of the sea that is driven and tossed by the wind. </a:t>
            </a:r>
          </a:p>
          <a:p>
            <a:pPr algn="ct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(7) For </a:t>
            </a:r>
            <a:r>
              <a:rPr lang="en-US" sz="2400" u="sng" dirty="0">
                <a:latin typeface="Calibri" panose="020F0502020204030204" pitchFamily="34" charset="0"/>
                <a:ea typeface="Calibri" panose="020F0502020204030204" pitchFamily="34" charset="0"/>
                <a:cs typeface="Times New Roman" panose="02020603050405020304" pitchFamily="18" charset="0"/>
              </a:rPr>
              <a:t>that person</a:t>
            </a:r>
            <a:r>
              <a:rPr lang="en-US" sz="2400" dirty="0">
                <a:latin typeface="Calibri" panose="020F0502020204030204" pitchFamily="34" charset="0"/>
                <a:ea typeface="Calibri" panose="020F0502020204030204" pitchFamily="34" charset="0"/>
                <a:cs typeface="Times New Roman" panose="02020603050405020304" pitchFamily="18" charset="0"/>
              </a:rPr>
              <a:t> must not suppose that he will receive anything from </a:t>
            </a:r>
            <a:r>
              <a:rPr lang="en-US" sz="2400" b="1" dirty="0">
                <a:latin typeface="Calibri" panose="020F0502020204030204" pitchFamily="34" charset="0"/>
                <a:ea typeface="Calibri" panose="020F0502020204030204" pitchFamily="34" charset="0"/>
                <a:cs typeface="Times New Roman" panose="02020603050405020304" pitchFamily="18" charset="0"/>
              </a:rPr>
              <a:t>the Lord;</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(8) </a:t>
            </a:r>
            <a:r>
              <a:rPr lang="en-US" sz="2400" u="sng" dirty="0">
                <a:latin typeface="Calibri" panose="020F0502020204030204" pitchFamily="34" charset="0"/>
                <a:ea typeface="Calibri" panose="020F0502020204030204" pitchFamily="34" charset="0"/>
                <a:cs typeface="Times New Roman" panose="02020603050405020304" pitchFamily="18" charset="0"/>
              </a:rPr>
              <a:t>he is a double-minded man</a:t>
            </a:r>
            <a:r>
              <a:rPr lang="en-US" sz="2400" dirty="0">
                <a:latin typeface="Calibri" panose="020F0502020204030204" pitchFamily="34" charset="0"/>
                <a:ea typeface="Calibri" panose="020F0502020204030204" pitchFamily="34" charset="0"/>
                <a:cs typeface="Times New Roman" panose="02020603050405020304" pitchFamily="18" charset="0"/>
              </a:rPr>
              <a:t>, unstable in all his ways. </a:t>
            </a:r>
          </a:p>
          <a:p>
            <a:pPr algn="ctr">
              <a:lnSpc>
                <a:spcPct val="107000"/>
              </a:lnSpc>
            </a:pPr>
            <a:r>
              <a:rPr lang="en-US" sz="2400" b="1" dirty="0">
                <a:latin typeface="Calibri" panose="020F0502020204030204" pitchFamily="34" charset="0"/>
                <a:ea typeface="Calibri" panose="020F0502020204030204" pitchFamily="34" charset="0"/>
                <a:cs typeface="Times New Roman" panose="02020603050405020304" pitchFamily="18" charset="0"/>
              </a:rPr>
              <a:t>(1 Ki 3:9-12;   Ps 51:6;  119:113;   </a:t>
            </a:r>
          </a:p>
          <a:p>
            <a:pPr algn="ctr">
              <a:lnSpc>
                <a:spcPct val="107000"/>
              </a:lnSpc>
            </a:pPr>
            <a:r>
              <a:rPr lang="en-US" sz="2400" b="1" dirty="0" err="1">
                <a:latin typeface="Calibri" panose="020F0502020204030204" pitchFamily="34" charset="0"/>
                <a:ea typeface="Calibri" panose="020F0502020204030204" pitchFamily="34" charset="0"/>
                <a:cs typeface="Times New Roman" panose="02020603050405020304" pitchFamily="18" charset="0"/>
              </a:rPr>
              <a:t>Prov</a:t>
            </a:r>
            <a:r>
              <a:rPr lang="en-US" sz="2400" b="1" dirty="0">
                <a:latin typeface="Calibri" panose="020F0502020204030204" pitchFamily="34" charset="0"/>
                <a:ea typeface="Calibri" panose="020F0502020204030204" pitchFamily="34" charset="0"/>
                <a:cs typeface="Times New Roman" panose="02020603050405020304" pitchFamily="18" charset="0"/>
              </a:rPr>
              <a:t> 1:2-4;   2:3-6,10-15;  4:5-9;   9:10-12;   </a:t>
            </a:r>
          </a:p>
          <a:p>
            <a:pPr algn="ctr">
              <a:lnSpc>
                <a:spcPct val="107000"/>
              </a:lnSpc>
            </a:pPr>
            <a:r>
              <a:rPr lang="en-US" sz="2400" b="1" dirty="0">
                <a:latin typeface="Calibri" panose="020F0502020204030204" pitchFamily="34" charset="0"/>
                <a:ea typeface="Calibri" panose="020F0502020204030204" pitchFamily="34" charset="0"/>
                <a:cs typeface="Times New Roman" panose="02020603050405020304" pitchFamily="18" charset="0"/>
              </a:rPr>
              <a:t>Dan 1:17; 2:21;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400" b="1" dirty="0">
                <a:latin typeface="Calibri" panose="020F0502020204030204" pitchFamily="34" charset="0"/>
                <a:ea typeface="Calibri" panose="020F0502020204030204" pitchFamily="34" charset="0"/>
                <a:cs typeface="Times New Roman" panose="02020603050405020304" pitchFamily="18" charset="0"/>
              </a:rPr>
              <a:t>Mt 7:7;  21:21;   Mk 11:24;   Lk 11:9-13; 16:13;   </a:t>
            </a:r>
          </a:p>
          <a:p>
            <a:pPr algn="ctr">
              <a:lnSpc>
                <a:spcPct val="107000"/>
              </a:lnSpc>
            </a:pP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Eph</a:t>
            </a:r>
            <a:r>
              <a:rPr lang="en-US" sz="2400" b="1" dirty="0">
                <a:latin typeface="Calibri" panose="020F0502020204030204" pitchFamily="34" charset="0"/>
                <a:ea typeface="Calibri" panose="020F0502020204030204" pitchFamily="34" charset="0"/>
                <a:cs typeface="Times New Roman" panose="02020603050405020304" pitchFamily="18" charset="0"/>
              </a:rPr>
              <a:t> 4:14;   1 Pet 2:14;   3:16)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8699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8610600" cy="5665846"/>
          </a:xfrm>
          <a:prstGeom prst="rect">
            <a:avLst/>
          </a:prstGeom>
          <a:noFill/>
        </p:spPr>
        <p:txBody>
          <a:bodyPr wrap="square" rtlCol="0">
            <a:spAutoFit/>
          </a:bodyPr>
          <a:lstStyle/>
          <a:p>
            <a:pPr algn="ctr">
              <a:lnSpc>
                <a:spcPct val="107000"/>
              </a:lnSpc>
            </a:pPr>
            <a:r>
              <a:rPr lang="en-US" sz="3400" dirty="0">
                <a:latin typeface="Calibri" panose="020F0502020204030204" pitchFamily="34" charset="0"/>
                <a:ea typeface="Calibri" panose="020F0502020204030204" pitchFamily="34" charset="0"/>
                <a:cs typeface="Times New Roman" panose="02020603050405020304" pitchFamily="18" charset="0"/>
              </a:rPr>
              <a:t>(9) Let </a:t>
            </a:r>
            <a:r>
              <a:rPr lang="en-US" sz="3400" u="sng" dirty="0">
                <a:latin typeface="Calibri" panose="020F0502020204030204" pitchFamily="34" charset="0"/>
                <a:ea typeface="Calibri" panose="020F0502020204030204" pitchFamily="34" charset="0"/>
                <a:cs typeface="Times New Roman" panose="02020603050405020304" pitchFamily="18" charset="0"/>
              </a:rPr>
              <a:t>the lowly brother</a:t>
            </a:r>
            <a:r>
              <a:rPr lang="en-US" sz="3400" dirty="0">
                <a:latin typeface="Calibri" panose="020F0502020204030204" pitchFamily="34" charset="0"/>
                <a:ea typeface="Calibri" panose="020F0502020204030204" pitchFamily="34" charset="0"/>
                <a:cs typeface="Times New Roman" panose="02020603050405020304" pitchFamily="18" charset="0"/>
              </a:rPr>
              <a:t> boast in his exaltation, </a:t>
            </a:r>
          </a:p>
          <a:p>
            <a:pPr algn="ctr">
              <a:lnSpc>
                <a:spcPct val="107000"/>
              </a:lnSpc>
            </a:pPr>
            <a:r>
              <a:rPr lang="en-US" sz="3400" dirty="0">
                <a:latin typeface="Calibri" panose="020F0502020204030204" pitchFamily="34" charset="0"/>
                <a:ea typeface="Calibri" panose="020F0502020204030204" pitchFamily="34" charset="0"/>
                <a:cs typeface="Times New Roman" panose="02020603050405020304" pitchFamily="18" charset="0"/>
              </a:rPr>
              <a:t>(10) and </a:t>
            </a:r>
            <a:r>
              <a:rPr lang="en-US" sz="3400" u="sng" dirty="0">
                <a:latin typeface="Calibri" panose="020F0502020204030204" pitchFamily="34" charset="0"/>
                <a:ea typeface="Calibri" panose="020F0502020204030204" pitchFamily="34" charset="0"/>
                <a:cs typeface="Times New Roman" panose="02020603050405020304" pitchFamily="18" charset="0"/>
              </a:rPr>
              <a:t>the rich in </a:t>
            </a:r>
            <a:r>
              <a:rPr lang="en-US" sz="3400" dirty="0">
                <a:latin typeface="Calibri" panose="020F0502020204030204" pitchFamily="34" charset="0"/>
                <a:ea typeface="Calibri" panose="020F0502020204030204" pitchFamily="34" charset="0"/>
                <a:cs typeface="Times New Roman" panose="02020603050405020304" pitchFamily="18" charset="0"/>
              </a:rPr>
              <a:t>his humiliation, because like a flower of the grass </a:t>
            </a:r>
            <a:r>
              <a:rPr lang="en-US" sz="3400" u="sng" dirty="0">
                <a:latin typeface="Calibri" panose="020F0502020204030204" pitchFamily="34" charset="0"/>
                <a:ea typeface="Calibri" panose="020F0502020204030204" pitchFamily="34" charset="0"/>
                <a:cs typeface="Times New Roman" panose="02020603050405020304" pitchFamily="18" charset="0"/>
              </a:rPr>
              <a:t>he will pass away.</a:t>
            </a:r>
            <a:r>
              <a:rPr lang="en-US" sz="34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pPr>
            <a:r>
              <a:rPr lang="en-US" sz="3400" dirty="0">
                <a:latin typeface="Calibri" panose="020F0502020204030204" pitchFamily="34" charset="0"/>
                <a:ea typeface="Calibri" panose="020F0502020204030204" pitchFamily="34" charset="0"/>
                <a:cs typeface="Times New Roman" panose="02020603050405020304" pitchFamily="18" charset="0"/>
              </a:rPr>
              <a:t>(11) For the sun rises with its scorching heat and withers the grass; its flower falls, and its beauty perishes. So also will </a:t>
            </a:r>
            <a:r>
              <a:rPr lang="en-US" sz="3400" u="sng" dirty="0">
                <a:latin typeface="Calibri" panose="020F0502020204030204" pitchFamily="34" charset="0"/>
                <a:ea typeface="Calibri" panose="020F0502020204030204" pitchFamily="34" charset="0"/>
                <a:cs typeface="Times New Roman" panose="02020603050405020304" pitchFamily="18" charset="0"/>
              </a:rPr>
              <a:t>the rich man</a:t>
            </a:r>
            <a:r>
              <a:rPr lang="en-US" sz="3400" dirty="0">
                <a:latin typeface="Calibri" panose="020F0502020204030204" pitchFamily="34" charset="0"/>
                <a:ea typeface="Calibri" panose="020F0502020204030204" pitchFamily="34" charset="0"/>
                <a:cs typeface="Times New Roman" panose="02020603050405020304" pitchFamily="18" charset="0"/>
              </a:rPr>
              <a:t> fade away in the midst of </a:t>
            </a:r>
            <a:r>
              <a:rPr lang="en-US" sz="3400" u="sng" dirty="0">
                <a:latin typeface="Calibri" panose="020F0502020204030204" pitchFamily="34" charset="0"/>
                <a:ea typeface="Calibri" panose="020F0502020204030204" pitchFamily="34" charset="0"/>
                <a:cs typeface="Times New Roman" panose="02020603050405020304" pitchFamily="18" charset="0"/>
              </a:rPr>
              <a:t>his pursuits.</a:t>
            </a:r>
            <a:r>
              <a:rPr lang="en-US" sz="34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pPr>
            <a:r>
              <a:rPr lang="en-US" sz="3400" b="1" dirty="0">
                <a:latin typeface="Calibri" panose="020F0502020204030204" pitchFamily="34" charset="0"/>
                <a:ea typeface="Calibri" panose="020F0502020204030204" pitchFamily="34" charset="0"/>
                <a:cs typeface="Times New Roman" panose="02020603050405020304" pitchFamily="18" charset="0"/>
              </a:rPr>
              <a:t>(Job 14:2;   Ps 102:4,11;  103:15,16;  Is 40:6-8; </a:t>
            </a: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3400" b="1" dirty="0">
                <a:latin typeface="Calibri" panose="020F0502020204030204" pitchFamily="34" charset="0"/>
                <a:ea typeface="Calibri" panose="020F0502020204030204" pitchFamily="34" charset="0"/>
                <a:cs typeface="Times New Roman" panose="02020603050405020304" pitchFamily="18" charset="0"/>
              </a:rPr>
              <a:t> Mt 19:23-26;   20:12;  23:12;   Lk 1:46-55;  </a:t>
            </a:r>
          </a:p>
          <a:p>
            <a:pPr algn="ctr">
              <a:lnSpc>
                <a:spcPct val="107000"/>
              </a:lnSpc>
            </a:pPr>
            <a:r>
              <a:rPr lang="en-US" sz="3400" b="1" dirty="0">
                <a:latin typeface="Calibri" panose="020F0502020204030204" pitchFamily="34" charset="0"/>
                <a:ea typeface="Calibri" panose="020F0502020204030204" pitchFamily="34" charset="0"/>
                <a:cs typeface="Times New Roman" panose="02020603050405020304" pitchFamily="18" charset="0"/>
              </a:rPr>
              <a:t> 1 </a:t>
            </a:r>
            <a:r>
              <a:rPr lang="en-US" sz="3400" b="1" dirty="0" err="1">
                <a:latin typeface="Calibri" panose="020F0502020204030204" pitchFamily="34" charset="0"/>
                <a:ea typeface="Calibri" panose="020F0502020204030204" pitchFamily="34" charset="0"/>
                <a:cs typeface="Times New Roman" panose="02020603050405020304" pitchFamily="18" charset="0"/>
              </a:rPr>
              <a:t>Cor</a:t>
            </a:r>
            <a:r>
              <a:rPr lang="en-US" sz="3400" b="1" dirty="0">
                <a:latin typeface="Calibri" panose="020F0502020204030204" pitchFamily="34" charset="0"/>
                <a:ea typeface="Calibri" panose="020F0502020204030204" pitchFamily="34" charset="0"/>
                <a:cs typeface="Times New Roman" panose="02020603050405020304" pitchFamily="18" charset="0"/>
              </a:rPr>
              <a:t> 7:31;   1 Pet 1:24)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854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763000" cy="6020238"/>
          </a:xfrm>
          <a:prstGeom prst="rect">
            <a:avLst/>
          </a:prstGeom>
          <a:noFill/>
        </p:spPr>
        <p:txBody>
          <a:bodyPr wrap="square" rtlCol="0">
            <a:spAutoFit/>
          </a:bodyPr>
          <a:lstStyle/>
          <a:p>
            <a:pPr algn="ctr">
              <a:lnSpc>
                <a:spcPct val="107000"/>
              </a:lnSpc>
            </a:pPr>
            <a:r>
              <a:rPr lang="en-US" sz="3600" dirty="0">
                <a:latin typeface="Calibri" panose="020F0502020204030204" pitchFamily="34" charset="0"/>
                <a:ea typeface="Calibri" panose="020F0502020204030204" pitchFamily="34" charset="0"/>
                <a:cs typeface="Times New Roman" panose="02020603050405020304" pitchFamily="18" charset="0"/>
              </a:rPr>
              <a:t>(12) Blessed is </a:t>
            </a:r>
            <a:r>
              <a:rPr lang="en-US" sz="3600" u="sng" dirty="0">
                <a:latin typeface="Calibri" panose="020F0502020204030204" pitchFamily="34" charset="0"/>
                <a:ea typeface="Calibri" panose="020F0502020204030204" pitchFamily="34" charset="0"/>
                <a:cs typeface="Times New Roman" panose="02020603050405020304" pitchFamily="18" charset="0"/>
              </a:rPr>
              <a:t>the man</a:t>
            </a:r>
            <a:r>
              <a:rPr lang="en-US" sz="3600" dirty="0">
                <a:latin typeface="Calibri" panose="020F0502020204030204" pitchFamily="34" charset="0"/>
                <a:ea typeface="Calibri" panose="020F0502020204030204" pitchFamily="34" charset="0"/>
                <a:cs typeface="Times New Roman" panose="02020603050405020304" pitchFamily="18" charset="0"/>
              </a:rPr>
              <a:t> who remains steadfast under trial, for when </a:t>
            </a:r>
            <a:r>
              <a:rPr lang="en-US" sz="3600" u="sng" dirty="0">
                <a:latin typeface="Calibri" panose="020F0502020204030204" pitchFamily="34" charset="0"/>
                <a:ea typeface="Calibri" panose="020F0502020204030204" pitchFamily="34" charset="0"/>
                <a:cs typeface="Times New Roman" panose="02020603050405020304" pitchFamily="18" charset="0"/>
              </a:rPr>
              <a:t>he has stood the test he will receive</a:t>
            </a:r>
            <a:r>
              <a:rPr lang="en-US" sz="3600" b="1" dirty="0">
                <a:latin typeface="Calibri" panose="020F0502020204030204" pitchFamily="34" charset="0"/>
                <a:ea typeface="Calibri" panose="020F0502020204030204" pitchFamily="34"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3600" b="1" dirty="0">
                <a:latin typeface="Calibri" panose="020F0502020204030204" pitchFamily="34" charset="0"/>
                <a:ea typeface="Calibri" panose="020F0502020204030204" pitchFamily="34" charset="0"/>
                <a:cs typeface="Times New Roman" panose="02020603050405020304" pitchFamily="18" charset="0"/>
              </a:rPr>
              <a:t>the crown of life</a:t>
            </a:r>
            <a:r>
              <a:rPr lang="en-US" sz="3600" dirty="0">
                <a:latin typeface="Calibri" panose="020F0502020204030204" pitchFamily="34" charset="0"/>
                <a:ea typeface="Calibri" panose="020F0502020204030204" pitchFamily="34" charset="0"/>
                <a:cs typeface="Times New Roman" panose="02020603050405020304" pitchFamily="18" charset="0"/>
              </a:rPr>
              <a:t>, which </a:t>
            </a:r>
            <a:r>
              <a:rPr lang="en-US" sz="3600" b="1" dirty="0">
                <a:latin typeface="Calibri" panose="020F0502020204030204" pitchFamily="34" charset="0"/>
                <a:ea typeface="Calibri" panose="020F0502020204030204" pitchFamily="34" charset="0"/>
                <a:cs typeface="Times New Roman" panose="02020603050405020304" pitchFamily="18" charset="0"/>
              </a:rPr>
              <a:t>God </a:t>
            </a:r>
            <a:r>
              <a:rPr lang="en-US" sz="3600" dirty="0">
                <a:latin typeface="Calibri" panose="020F0502020204030204" pitchFamily="34" charset="0"/>
                <a:ea typeface="Calibri" panose="020F0502020204030204" pitchFamily="34" charset="0"/>
                <a:cs typeface="Times New Roman" panose="02020603050405020304" pitchFamily="18" charset="0"/>
              </a:rPr>
              <a:t>has promised to </a:t>
            </a:r>
            <a:r>
              <a:rPr lang="en-US" sz="3600" u="sng" dirty="0">
                <a:latin typeface="Calibri" panose="020F0502020204030204" pitchFamily="34" charset="0"/>
                <a:ea typeface="Calibri" panose="020F0502020204030204" pitchFamily="34" charset="0"/>
                <a:cs typeface="Times New Roman" panose="02020603050405020304" pitchFamily="18" charset="0"/>
              </a:rPr>
              <a:t>those who love him.</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3600" b="1" dirty="0">
                <a:latin typeface="Calibri" panose="020F0502020204030204" pitchFamily="34" charset="0"/>
                <a:ea typeface="Calibri" panose="020F0502020204030204" pitchFamily="34" charset="0"/>
                <a:cs typeface="Times New Roman" panose="02020603050405020304" pitchFamily="18" charset="0"/>
              </a:rPr>
              <a:t>(Gen 22:1;   Ex 20:6;   Ps 1:1;   </a:t>
            </a:r>
          </a:p>
          <a:p>
            <a:pPr algn="ctr">
              <a:lnSpc>
                <a:spcPct val="107000"/>
              </a:lnSpc>
            </a:pPr>
            <a:r>
              <a:rPr lang="en-US" sz="3600" b="1" dirty="0" err="1">
                <a:latin typeface="Calibri" panose="020F0502020204030204" pitchFamily="34" charset="0"/>
                <a:ea typeface="Calibri" panose="020F0502020204030204" pitchFamily="34" charset="0"/>
                <a:cs typeface="Times New Roman" panose="02020603050405020304" pitchFamily="18" charset="0"/>
              </a:rPr>
              <a:t>Jer</a:t>
            </a:r>
            <a:r>
              <a:rPr lang="en-US" sz="3600" b="1" dirty="0">
                <a:latin typeface="Calibri" panose="020F0502020204030204" pitchFamily="34" charset="0"/>
                <a:ea typeface="Calibri" panose="020F0502020204030204" pitchFamily="34" charset="0"/>
                <a:cs typeface="Times New Roman" panose="02020603050405020304" pitchFamily="18" charset="0"/>
              </a:rPr>
              <a:t> 17:7-8;   Dan 12:12;   Mt 5:3-12;  10:22;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3600" b="1" dirty="0">
                <a:latin typeface="Calibri" panose="020F0502020204030204" pitchFamily="34" charset="0"/>
                <a:ea typeface="Calibri" panose="020F0502020204030204" pitchFamily="34" charset="0"/>
                <a:cs typeface="Times New Roman" panose="02020603050405020304" pitchFamily="18" charset="0"/>
              </a:rPr>
              <a:t>1 </a:t>
            </a:r>
            <a:r>
              <a:rPr lang="en-US" sz="3600" b="1" dirty="0" err="1">
                <a:latin typeface="Calibri" panose="020F0502020204030204" pitchFamily="34" charset="0"/>
                <a:ea typeface="Calibri" panose="020F0502020204030204" pitchFamily="34" charset="0"/>
                <a:cs typeface="Times New Roman" panose="02020603050405020304" pitchFamily="18" charset="0"/>
              </a:rPr>
              <a:t>Cor</a:t>
            </a:r>
            <a:r>
              <a:rPr lang="en-US" sz="3600" b="1" dirty="0">
                <a:latin typeface="Calibri" panose="020F0502020204030204" pitchFamily="34" charset="0"/>
                <a:ea typeface="Calibri" panose="020F0502020204030204" pitchFamily="34" charset="0"/>
                <a:cs typeface="Times New Roman" panose="02020603050405020304" pitchFamily="18" charset="0"/>
              </a:rPr>
              <a:t> 2:9;  8:3;  9:25;     2 Tim 4:8;   </a:t>
            </a:r>
          </a:p>
          <a:p>
            <a:pPr algn="ctr">
              <a:lnSpc>
                <a:spcPct val="107000"/>
              </a:lnSpc>
            </a:pPr>
            <a:r>
              <a:rPr lang="en-US" sz="3600" b="1" dirty="0">
                <a:latin typeface="Calibri" panose="020F0502020204030204" pitchFamily="34" charset="0"/>
                <a:ea typeface="Calibri" panose="020F0502020204030204" pitchFamily="34" charset="0"/>
                <a:cs typeface="Times New Roman" panose="02020603050405020304" pitchFamily="18" charset="0"/>
              </a:rPr>
              <a:t> 1 Pet 3:14;  5:4;  </a:t>
            </a:r>
          </a:p>
          <a:p>
            <a:pPr algn="ctr">
              <a:lnSpc>
                <a:spcPct val="107000"/>
              </a:lnSpc>
            </a:pPr>
            <a:r>
              <a:rPr lang="en-US" sz="3600" b="1" dirty="0">
                <a:latin typeface="Calibri" panose="020F0502020204030204" pitchFamily="34" charset="0"/>
                <a:ea typeface="Calibri" panose="020F0502020204030204" pitchFamily="34" charset="0"/>
                <a:cs typeface="Times New Roman" panose="02020603050405020304" pitchFamily="18" charset="0"/>
              </a:rPr>
              <a:t>  Rev 1:3;  2:10;  3:11,19)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264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06402"/>
            <a:ext cx="8763000" cy="6335389"/>
          </a:xfrm>
          <a:prstGeom prst="rect">
            <a:avLst/>
          </a:prstGeom>
          <a:noFill/>
        </p:spPr>
        <p:txBody>
          <a:bodyPr wrap="square" rtlCol="0">
            <a:spAutoFit/>
          </a:bodyPr>
          <a:lstStyle/>
          <a:p>
            <a:pPr marL="0" marR="0" indent="228600" algn="ctr">
              <a:lnSpc>
                <a:spcPct val="107000"/>
              </a:lnSpc>
              <a:spcBef>
                <a:spcPts val="0"/>
              </a:spcBef>
              <a:spcAft>
                <a:spcPts val="0"/>
              </a:spcAft>
            </a:pPr>
            <a:r>
              <a:rPr lang="en-US" sz="1900" b="1" dirty="0">
                <a:effectLst/>
                <a:latin typeface="Calibri" panose="020F0502020204030204" pitchFamily="34" charset="0"/>
                <a:ea typeface="Calibri" panose="020F0502020204030204" pitchFamily="34" charset="0"/>
                <a:cs typeface="Calibri" panose="020F0502020204030204" pitchFamily="34" charset="0"/>
              </a:rPr>
              <a:t>LUTHER’S WORKS – VOLUMES 24 &amp; 35 - “Doubt vs. Faith”</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Calibri" panose="020F0502020204030204" pitchFamily="34" charset="0"/>
              </a:rPr>
              <a:t>“How can one conclude </a:t>
            </a:r>
            <a:r>
              <a:rPr lang="en-US" sz="1900" u="sng" dirty="0">
                <a:effectLst/>
                <a:latin typeface="Calibri" panose="020F0502020204030204" pitchFamily="34" charset="0"/>
                <a:ea typeface="Calibri" panose="020F0502020204030204" pitchFamily="34" charset="0"/>
                <a:cs typeface="Calibri" panose="020F0502020204030204" pitchFamily="34" charset="0"/>
              </a:rPr>
              <a:t>with certainty</a:t>
            </a:r>
            <a:r>
              <a:rPr lang="en-US" sz="1900" dirty="0">
                <a:effectLst/>
                <a:latin typeface="Calibri" panose="020F0502020204030204" pitchFamily="34" charset="0"/>
                <a:ea typeface="Calibri" panose="020F0502020204030204" pitchFamily="34" charset="0"/>
                <a:cs typeface="Calibri" panose="020F0502020204030204" pitchFamily="34" charset="0"/>
              </a:rPr>
              <a:t> that </a:t>
            </a:r>
            <a:r>
              <a:rPr lang="en-US" sz="1900" b="1" dirty="0">
                <a:effectLst/>
                <a:latin typeface="Calibri" panose="020F0502020204030204" pitchFamily="34" charset="0"/>
                <a:ea typeface="Calibri" panose="020F0502020204030204" pitchFamily="34" charset="0"/>
                <a:cs typeface="Calibri" panose="020F0502020204030204" pitchFamily="34" charset="0"/>
              </a:rPr>
              <a:t>God is gracious to us</a:t>
            </a:r>
            <a:r>
              <a:rPr lang="en-US" sz="1900" dirty="0">
                <a:effectLst/>
                <a:latin typeface="Calibri" panose="020F0502020204030204" pitchFamily="34" charset="0"/>
                <a:ea typeface="Calibri" panose="020F0502020204030204" pitchFamily="34" charset="0"/>
                <a:cs typeface="Calibri" panose="020F0502020204030204" pitchFamily="34" charset="0"/>
              </a:rPr>
              <a:t> and pleased with us? To be sure, not by and of yourself, but solely because </a:t>
            </a:r>
            <a:r>
              <a:rPr lang="en-US" sz="1900" b="1" dirty="0">
                <a:effectLst/>
                <a:latin typeface="Calibri" panose="020F0502020204030204" pitchFamily="34" charset="0"/>
                <a:ea typeface="Calibri" panose="020F0502020204030204" pitchFamily="34" charset="0"/>
                <a:cs typeface="Calibri" panose="020F0502020204030204" pitchFamily="34" charset="0"/>
              </a:rPr>
              <a:t>of Christ’s words</a:t>
            </a:r>
            <a:r>
              <a:rPr lang="en-US" sz="1900" dirty="0">
                <a:effectLst/>
                <a:latin typeface="Calibri" panose="020F0502020204030204" pitchFamily="34" charset="0"/>
                <a:ea typeface="Calibri" panose="020F0502020204030204" pitchFamily="34" charset="0"/>
                <a:cs typeface="Calibri" panose="020F0502020204030204" pitchFamily="34" charset="0"/>
              </a:rPr>
              <a:t> “</a:t>
            </a:r>
            <a:r>
              <a:rPr lang="en-US" sz="1900" b="1" dirty="0">
                <a:effectLst/>
                <a:latin typeface="Calibri" panose="020F0502020204030204" pitchFamily="34" charset="0"/>
                <a:ea typeface="Calibri" panose="020F0502020204030204" pitchFamily="34" charset="0"/>
                <a:cs typeface="Calibri" panose="020F0502020204030204" pitchFamily="34" charset="0"/>
              </a:rPr>
              <a:t>Unless you abide in</a:t>
            </a:r>
            <a:r>
              <a:rPr lang="en-US" sz="1900" dirty="0">
                <a:effectLst/>
                <a:latin typeface="Calibri" panose="020F0502020204030204" pitchFamily="34" charset="0"/>
                <a:ea typeface="Calibri" panose="020F0502020204030204" pitchFamily="34" charset="0"/>
                <a:cs typeface="Calibri" panose="020F0502020204030204" pitchFamily="34" charset="0"/>
              </a:rPr>
              <a:t> </a:t>
            </a:r>
            <a:r>
              <a:rPr lang="en-US" sz="1900" b="1" dirty="0">
                <a:effectLst/>
                <a:latin typeface="Calibri" panose="020F0502020204030204" pitchFamily="34" charset="0"/>
                <a:ea typeface="Calibri" panose="020F0502020204030204" pitchFamily="34" charset="0"/>
                <a:cs typeface="Calibri" panose="020F0502020204030204" pitchFamily="34" charset="0"/>
              </a:rPr>
              <a:t>Me”;</a:t>
            </a:r>
            <a:r>
              <a:rPr lang="en-US" sz="1900" dirty="0">
                <a:effectLst/>
                <a:latin typeface="Calibri" panose="020F0502020204030204" pitchFamily="34" charset="0"/>
                <a:ea typeface="Calibri" panose="020F0502020204030204" pitchFamily="34" charset="0"/>
                <a:cs typeface="Calibri" panose="020F0502020204030204" pitchFamily="34" charset="0"/>
              </a:rPr>
              <a:t> for “as the branch cannot bear fruit of itself, unless it abides in the vine, neither can you, unless </a:t>
            </a:r>
            <a:r>
              <a:rPr lang="en-US" sz="1900" b="1" dirty="0">
                <a:effectLst/>
                <a:latin typeface="Calibri" panose="020F0502020204030204" pitchFamily="34" charset="0"/>
                <a:ea typeface="Calibri" panose="020F0502020204030204" pitchFamily="34" charset="0"/>
                <a:cs typeface="Calibri" panose="020F0502020204030204" pitchFamily="34" charset="0"/>
              </a:rPr>
              <a:t>you abide in Me”</a:t>
            </a:r>
            <a:r>
              <a:rPr lang="en-US" sz="1900" dirty="0">
                <a:effectLst/>
                <a:latin typeface="Calibri" panose="020F0502020204030204" pitchFamily="34" charset="0"/>
                <a:ea typeface="Calibri" panose="020F0502020204030204" pitchFamily="34" charset="0"/>
                <a:cs typeface="Calibri" panose="020F0502020204030204" pitchFamily="34" charset="0"/>
              </a:rPr>
              <a:t> (John 15:4).</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Calibri" panose="020F0502020204030204" pitchFamily="34" charset="0"/>
              </a:rPr>
              <a:t> Therefore we must not look at ourselves to see what we are and what we do, whether we are worthy and our works are sufficient. Therefore it is impossible for them ever to conclude with certainty that their calling and life are acceptable t</a:t>
            </a:r>
            <a:r>
              <a:rPr lang="en-US" sz="1900" b="1" dirty="0">
                <a:effectLst/>
                <a:latin typeface="Calibri" panose="020F0502020204030204" pitchFamily="34" charset="0"/>
                <a:ea typeface="Calibri" panose="020F0502020204030204" pitchFamily="34" charset="0"/>
                <a:cs typeface="Calibri" panose="020F0502020204030204" pitchFamily="34" charset="0"/>
              </a:rPr>
              <a:t>o God.</a:t>
            </a:r>
            <a:r>
              <a:rPr lang="en-US" sz="1900" dirty="0">
                <a:effectLst/>
                <a:latin typeface="Calibri" panose="020F0502020204030204" pitchFamily="34" charset="0"/>
                <a:ea typeface="Calibri" panose="020F0502020204030204" pitchFamily="34" charset="0"/>
                <a:cs typeface="Calibri" panose="020F0502020204030204" pitchFamily="34" charset="0"/>
              </a:rPr>
              <a:t> They are </a:t>
            </a:r>
            <a:r>
              <a:rPr lang="en-US" sz="1900" u="sng" dirty="0">
                <a:effectLst/>
                <a:latin typeface="Calibri" panose="020F0502020204030204" pitchFamily="34" charset="0"/>
                <a:ea typeface="Calibri" panose="020F0502020204030204" pitchFamily="34" charset="0"/>
                <a:cs typeface="Calibri" panose="020F0502020204030204" pitchFamily="34" charset="0"/>
              </a:rPr>
              <a:t>doomed to eternal doubt;</a:t>
            </a:r>
            <a:r>
              <a:rPr lang="en-US" sz="1900" dirty="0">
                <a:effectLst/>
                <a:latin typeface="Calibri" panose="020F0502020204030204" pitchFamily="34" charset="0"/>
                <a:ea typeface="Calibri" panose="020F0502020204030204" pitchFamily="34" charset="0"/>
                <a:cs typeface="Calibri" panose="020F0502020204030204" pitchFamily="34" charset="0"/>
              </a:rPr>
              <a:t> and the more they work and </a:t>
            </a:r>
            <a:r>
              <a:rPr lang="en-US" sz="1900" u="sng" dirty="0">
                <a:effectLst/>
                <a:latin typeface="Calibri" panose="020F0502020204030204" pitchFamily="34" charset="0"/>
                <a:ea typeface="Calibri" panose="020F0502020204030204" pitchFamily="34" charset="0"/>
                <a:cs typeface="Calibri" panose="020F0502020204030204" pitchFamily="34" charset="0"/>
              </a:rPr>
              <a:t>torment themselves</a:t>
            </a:r>
            <a:r>
              <a:rPr lang="en-US" sz="1900" dirty="0">
                <a:effectLst/>
                <a:latin typeface="Calibri" panose="020F0502020204030204" pitchFamily="34" charset="0"/>
                <a:ea typeface="Calibri" panose="020F0502020204030204" pitchFamily="34" charset="0"/>
                <a:cs typeface="Calibri" panose="020F0502020204030204" pitchFamily="34" charset="0"/>
              </a:rPr>
              <a:t> in an effort to please</a:t>
            </a:r>
            <a:r>
              <a:rPr lang="en-US" sz="1900" b="1" dirty="0">
                <a:effectLst/>
                <a:latin typeface="Calibri" panose="020F0502020204030204" pitchFamily="34" charset="0"/>
                <a:ea typeface="Calibri" panose="020F0502020204030204" pitchFamily="34" charset="0"/>
                <a:cs typeface="Calibri" panose="020F0502020204030204" pitchFamily="34" charset="0"/>
              </a:rPr>
              <a:t> God</a:t>
            </a:r>
            <a:r>
              <a:rPr lang="en-US" sz="1900" dirty="0">
                <a:effectLst/>
                <a:latin typeface="Calibri" panose="020F0502020204030204" pitchFamily="34" charset="0"/>
                <a:ea typeface="Calibri" panose="020F0502020204030204" pitchFamily="34" charset="0"/>
                <a:cs typeface="Calibri" panose="020F0502020204030204" pitchFamily="34" charset="0"/>
              </a:rPr>
              <a:t>, the greater </a:t>
            </a:r>
            <a:r>
              <a:rPr lang="en-US" sz="1900" u="sng" dirty="0">
                <a:effectLst/>
                <a:latin typeface="Calibri" panose="020F0502020204030204" pitchFamily="34" charset="0"/>
                <a:ea typeface="Calibri" panose="020F0502020204030204" pitchFamily="34" charset="0"/>
                <a:cs typeface="Calibri" panose="020F0502020204030204" pitchFamily="34" charset="0"/>
              </a:rPr>
              <a:t>their uncertainty</a:t>
            </a:r>
            <a:r>
              <a:rPr lang="en-US" sz="1900" dirty="0">
                <a:effectLst/>
                <a:latin typeface="Calibri" panose="020F0502020204030204" pitchFamily="34" charset="0"/>
                <a:ea typeface="Calibri" panose="020F0502020204030204" pitchFamily="34" charset="0"/>
                <a:cs typeface="Calibri" panose="020F0502020204030204" pitchFamily="34" charset="0"/>
              </a:rPr>
              <a:t> becomes, until finally it culminates in </a:t>
            </a:r>
            <a:r>
              <a:rPr lang="en-US" sz="1900" u="sng" dirty="0">
                <a:effectLst/>
                <a:latin typeface="Calibri" panose="020F0502020204030204" pitchFamily="34" charset="0"/>
                <a:ea typeface="Calibri" panose="020F0502020204030204" pitchFamily="34" charset="0"/>
                <a:cs typeface="Calibri" panose="020F0502020204030204" pitchFamily="34" charset="0"/>
              </a:rPr>
              <a:t>despair.</a:t>
            </a:r>
            <a:r>
              <a:rPr lang="en-US" sz="1900" dirty="0">
                <a:effectLst/>
                <a:latin typeface="Calibri" panose="020F0502020204030204" pitchFamily="34" charset="0"/>
                <a:ea typeface="Calibri" panose="020F0502020204030204" pitchFamily="34" charset="0"/>
                <a:cs typeface="Calibri" panose="020F0502020204030204" pitchFamily="34" charset="0"/>
              </a:rPr>
              <a:t> This is the inevitable lot of all who rely on themselves and their deeds.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Calibri" panose="020F0502020204030204" pitchFamily="34" charset="0"/>
              </a:rPr>
              <a:t>See to it that here </a:t>
            </a:r>
            <a:r>
              <a:rPr lang="en-US" sz="1900" u="sng" dirty="0">
                <a:effectLst/>
                <a:latin typeface="Calibri" panose="020F0502020204030204" pitchFamily="34" charset="0"/>
                <a:ea typeface="Calibri" panose="020F0502020204030204" pitchFamily="34" charset="0"/>
                <a:cs typeface="Calibri" panose="020F0502020204030204" pitchFamily="34" charset="0"/>
              </a:rPr>
              <a:t>you exercise and strengthen your faith,</a:t>
            </a:r>
            <a:r>
              <a:rPr lang="en-US" sz="1900" dirty="0">
                <a:effectLst/>
                <a:latin typeface="Calibri" panose="020F0502020204030204" pitchFamily="34" charset="0"/>
                <a:ea typeface="Calibri" panose="020F0502020204030204" pitchFamily="34" charset="0"/>
                <a:cs typeface="Calibri" panose="020F0502020204030204" pitchFamily="34" charset="0"/>
              </a:rPr>
              <a:t> so that when you are sorrowful or when your sins press you and you go to the sacrament, you do so with a hearty desire for this sacrament and for what it signifies. </a:t>
            </a:r>
            <a:r>
              <a:rPr lang="en-US" sz="1900" u="sng" dirty="0">
                <a:effectLst/>
                <a:latin typeface="Calibri" panose="020F0502020204030204" pitchFamily="34" charset="0"/>
                <a:ea typeface="Calibri" panose="020F0502020204030204" pitchFamily="34" charset="0"/>
                <a:cs typeface="Calibri" panose="020F0502020204030204" pitchFamily="34" charset="0"/>
              </a:rPr>
              <a:t>Then do not doubt</a:t>
            </a:r>
            <a:r>
              <a:rPr lang="en-US" sz="1900" dirty="0">
                <a:effectLst/>
                <a:latin typeface="Calibri" panose="020F0502020204030204" pitchFamily="34" charset="0"/>
                <a:ea typeface="Calibri" panose="020F0502020204030204" pitchFamily="34" charset="0"/>
                <a:cs typeface="Calibri" panose="020F0502020204030204" pitchFamily="34" charset="0"/>
              </a:rPr>
              <a:t> that you have what the sacrament signifies, that is, be </a:t>
            </a:r>
            <a:r>
              <a:rPr lang="en-US" sz="1900" u="sng" dirty="0">
                <a:effectLst/>
                <a:latin typeface="Calibri" panose="020F0502020204030204" pitchFamily="34" charset="0"/>
                <a:ea typeface="Calibri" panose="020F0502020204030204" pitchFamily="34" charset="0"/>
                <a:cs typeface="Calibri" panose="020F0502020204030204" pitchFamily="34" charset="0"/>
              </a:rPr>
              <a:t>certain that</a:t>
            </a:r>
            <a:r>
              <a:rPr lang="en-US" sz="1900" b="1" dirty="0">
                <a:effectLst/>
                <a:latin typeface="Calibri" panose="020F0502020204030204" pitchFamily="34" charset="0"/>
                <a:ea typeface="Calibri" panose="020F0502020204030204" pitchFamily="34" charset="0"/>
                <a:cs typeface="Calibri" panose="020F0502020204030204" pitchFamily="34" charset="0"/>
              </a:rPr>
              <a:t> Christ</a:t>
            </a:r>
            <a:r>
              <a:rPr lang="en-US" sz="1900" dirty="0">
                <a:effectLst/>
                <a:latin typeface="Calibri" panose="020F0502020204030204" pitchFamily="34" charset="0"/>
                <a:ea typeface="Calibri" panose="020F0502020204030204" pitchFamily="34" charset="0"/>
                <a:cs typeface="Calibri" panose="020F0502020204030204" pitchFamily="34" charset="0"/>
              </a:rPr>
              <a:t> and all his saints are coming to you with all their virtues, sufferings, and mercies, to live, work, suffer, and die with you, and that they desire to be wholly yours, having all things in common with you.</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1954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 y="193868"/>
            <a:ext cx="8763000" cy="6664132"/>
          </a:xfrm>
          <a:prstGeom prst="rect">
            <a:avLst/>
          </a:prstGeom>
          <a:noFill/>
        </p:spPr>
        <p:txBody>
          <a:bodyPr wrap="square" rtlCol="0">
            <a:spAutoFit/>
          </a:bodyPr>
          <a:lstStyle/>
          <a:p>
            <a:pPr marL="0" marR="0" indent="228600" algn="just">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If </a:t>
            </a:r>
            <a:r>
              <a:rPr lang="en-US" sz="2000" u="sng" dirty="0">
                <a:effectLst/>
                <a:latin typeface="Calibri" panose="020F0502020204030204" pitchFamily="34" charset="0"/>
                <a:ea typeface="Calibri" panose="020F0502020204030204" pitchFamily="34" charset="0"/>
                <a:cs typeface="Calibri" panose="020F0502020204030204" pitchFamily="34" charset="0"/>
              </a:rPr>
              <a:t>you will exercise and strengthen this faith,</a:t>
            </a:r>
            <a:r>
              <a:rPr lang="en-US" sz="2000" dirty="0">
                <a:effectLst/>
                <a:latin typeface="Calibri" panose="020F0502020204030204" pitchFamily="34" charset="0"/>
                <a:ea typeface="Calibri" panose="020F0502020204030204" pitchFamily="34" charset="0"/>
                <a:cs typeface="Calibri" panose="020F0502020204030204" pitchFamily="34" charset="0"/>
              </a:rPr>
              <a:t> then you will experience what a rich, joyous, and bountiful wedding feast </a:t>
            </a:r>
            <a:r>
              <a:rPr lang="en-US" sz="2000" b="1" dirty="0">
                <a:effectLst/>
                <a:latin typeface="Calibri" panose="020F0502020204030204" pitchFamily="34" charset="0"/>
                <a:ea typeface="Calibri" panose="020F0502020204030204" pitchFamily="34" charset="0"/>
                <a:cs typeface="Calibri" panose="020F0502020204030204" pitchFamily="34" charset="0"/>
              </a:rPr>
              <a:t>your God</a:t>
            </a:r>
            <a:r>
              <a:rPr lang="en-US" sz="2000" dirty="0">
                <a:effectLst/>
                <a:latin typeface="Calibri" panose="020F0502020204030204" pitchFamily="34" charset="0"/>
                <a:ea typeface="Calibri" panose="020F0502020204030204" pitchFamily="34" charset="0"/>
                <a:cs typeface="Calibri" panose="020F0502020204030204" pitchFamily="34" charset="0"/>
              </a:rPr>
              <a:t> has prepared for you upon the altar. Then you will understand what the great feast of King Ahasuerus signifies [Esther 1:5]; and you will see what that wedding feast is for whic</a:t>
            </a:r>
            <a:r>
              <a:rPr lang="en-US" sz="2000" b="1" dirty="0">
                <a:effectLst/>
                <a:latin typeface="Calibri" panose="020F0502020204030204" pitchFamily="34" charset="0"/>
                <a:ea typeface="Calibri" panose="020F0502020204030204" pitchFamily="34" charset="0"/>
                <a:cs typeface="Calibri" panose="020F0502020204030204" pitchFamily="34" charset="0"/>
              </a:rPr>
              <a:t>h God</a:t>
            </a:r>
            <a:r>
              <a:rPr lang="en-US" sz="2000" dirty="0">
                <a:effectLst/>
                <a:latin typeface="Calibri" panose="020F0502020204030204" pitchFamily="34" charset="0"/>
                <a:ea typeface="Calibri" panose="020F0502020204030204" pitchFamily="34" charset="0"/>
                <a:cs typeface="Calibri" panose="020F0502020204030204" pitchFamily="34" charset="0"/>
              </a:rPr>
              <a:t> slew his oxen and fat calves, as it is written in the gospel [Matt. 22:2–4]. Then your heart will become </a:t>
            </a:r>
            <a:r>
              <a:rPr lang="en-US" sz="2000" u="sng" dirty="0">
                <a:effectLst/>
                <a:latin typeface="Calibri" panose="020F0502020204030204" pitchFamily="34" charset="0"/>
                <a:ea typeface="Calibri" panose="020F0502020204030204" pitchFamily="34" charset="0"/>
                <a:cs typeface="Calibri" panose="020F0502020204030204" pitchFamily="34" charset="0"/>
              </a:rPr>
              <a:t>truly free and confident, strong and courageous </a:t>
            </a:r>
            <a:r>
              <a:rPr lang="en-US" sz="2000" dirty="0">
                <a:effectLst/>
                <a:latin typeface="Calibri" panose="020F0502020204030204" pitchFamily="34" charset="0"/>
                <a:ea typeface="Calibri" panose="020F0502020204030204" pitchFamily="34" charset="0"/>
                <a:cs typeface="Calibri" panose="020F0502020204030204" pitchFamily="34" charset="0"/>
              </a:rPr>
              <a:t>against all enemies [Ps. 23:5].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For who will </a:t>
            </a:r>
            <a:r>
              <a:rPr lang="en-US" sz="2000" u="sng" dirty="0">
                <a:effectLst/>
                <a:latin typeface="Calibri" panose="020F0502020204030204" pitchFamily="34" charset="0"/>
                <a:ea typeface="Calibri" panose="020F0502020204030204" pitchFamily="34" charset="0"/>
                <a:cs typeface="Calibri" panose="020F0502020204030204" pitchFamily="34" charset="0"/>
              </a:rPr>
              <a:t>fear any calamity</a:t>
            </a:r>
            <a:r>
              <a:rPr lang="en-US" sz="2000" dirty="0">
                <a:effectLst/>
                <a:latin typeface="Calibri" panose="020F0502020204030204" pitchFamily="34" charset="0"/>
                <a:ea typeface="Calibri" panose="020F0502020204030204" pitchFamily="34" charset="0"/>
                <a:cs typeface="Calibri" panose="020F0502020204030204" pitchFamily="34" charset="0"/>
              </a:rPr>
              <a:t> if he is sure </a:t>
            </a:r>
            <a:r>
              <a:rPr lang="en-US" sz="2000" b="1" dirty="0">
                <a:effectLst/>
                <a:latin typeface="Calibri" panose="020F0502020204030204" pitchFamily="34" charset="0"/>
                <a:ea typeface="Calibri" panose="020F0502020204030204" pitchFamily="34" charset="0"/>
                <a:cs typeface="Calibri" panose="020F0502020204030204" pitchFamily="34" charset="0"/>
              </a:rPr>
              <a:t>that Christ</a:t>
            </a:r>
            <a:r>
              <a:rPr lang="en-US" sz="2000" dirty="0">
                <a:effectLst/>
                <a:latin typeface="Calibri" panose="020F0502020204030204" pitchFamily="34" charset="0"/>
                <a:ea typeface="Calibri" panose="020F0502020204030204" pitchFamily="34" charset="0"/>
                <a:cs typeface="Calibri" panose="020F0502020204030204" pitchFamily="34" charset="0"/>
              </a:rPr>
              <a:t> and all his saints are with him and have all things, evil or good, in common with him? So we read in Acts 2[:46] that the disciples of </a:t>
            </a:r>
            <a:r>
              <a:rPr lang="en-US" sz="2000" b="1" dirty="0">
                <a:effectLst/>
                <a:latin typeface="Calibri" panose="020F0502020204030204" pitchFamily="34" charset="0"/>
                <a:ea typeface="Calibri" panose="020F0502020204030204" pitchFamily="34" charset="0"/>
                <a:cs typeface="Calibri" panose="020F0502020204030204" pitchFamily="34" charset="0"/>
              </a:rPr>
              <a:t>Christ</a:t>
            </a:r>
            <a:r>
              <a:rPr lang="en-US" sz="2000" dirty="0">
                <a:effectLst/>
                <a:latin typeface="Calibri" panose="020F0502020204030204" pitchFamily="34" charset="0"/>
                <a:ea typeface="Calibri" panose="020F0502020204030204" pitchFamily="34" charset="0"/>
                <a:cs typeface="Calibri" panose="020F0502020204030204" pitchFamily="34" charset="0"/>
              </a:rPr>
              <a:t> broke this bread and ate with great gladness of heart. Since, then, this work is so great that the smallness of our souls would not dare to desire it, to say nothing of hoping for it or expecting it, therefore it is necessary and profitable to go often to the sacrament, to </a:t>
            </a:r>
            <a:r>
              <a:rPr lang="en-US" sz="2000" u="sng" dirty="0">
                <a:effectLst/>
                <a:latin typeface="Calibri" panose="020F0502020204030204" pitchFamily="34" charset="0"/>
                <a:ea typeface="Calibri" panose="020F0502020204030204" pitchFamily="34" charset="0"/>
                <a:cs typeface="Calibri" panose="020F0502020204030204" pitchFamily="34" charset="0"/>
              </a:rPr>
              <a:t>exercise and strengthen this faith</a:t>
            </a:r>
            <a:r>
              <a:rPr lang="en-US" sz="2000" dirty="0">
                <a:effectLst/>
                <a:latin typeface="Calibri" panose="020F0502020204030204" pitchFamily="34" charset="0"/>
                <a:ea typeface="Calibri" panose="020F0502020204030204" pitchFamily="34" charset="0"/>
                <a:cs typeface="Calibri" panose="020F0502020204030204" pitchFamily="34" charset="0"/>
              </a:rPr>
              <a:t> on which the whole thing depends and for the sake of which it was instituted.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For if </a:t>
            </a:r>
            <a:r>
              <a:rPr lang="en-US" sz="2000" u="sng" dirty="0">
                <a:effectLst/>
                <a:latin typeface="Calibri" panose="020F0502020204030204" pitchFamily="34" charset="0"/>
                <a:ea typeface="Calibri" panose="020F0502020204030204" pitchFamily="34" charset="0"/>
                <a:cs typeface="Calibri" panose="020F0502020204030204" pitchFamily="34" charset="0"/>
              </a:rPr>
              <a:t>you doubt,</a:t>
            </a:r>
            <a:r>
              <a:rPr lang="en-US" sz="2000" dirty="0">
                <a:effectLst/>
                <a:latin typeface="Calibri" panose="020F0502020204030204" pitchFamily="34" charset="0"/>
                <a:ea typeface="Calibri" panose="020F0502020204030204" pitchFamily="34" charset="0"/>
                <a:cs typeface="Calibri" panose="020F0502020204030204" pitchFamily="34" charset="0"/>
              </a:rPr>
              <a:t> you do </a:t>
            </a:r>
            <a:r>
              <a:rPr lang="en-US" sz="2000" b="1" dirty="0">
                <a:effectLst/>
                <a:latin typeface="Calibri" panose="020F0502020204030204" pitchFamily="34" charset="0"/>
                <a:ea typeface="Calibri" panose="020F0502020204030204" pitchFamily="34" charset="0"/>
                <a:cs typeface="Calibri" panose="020F0502020204030204" pitchFamily="34" charset="0"/>
              </a:rPr>
              <a:t>God </a:t>
            </a:r>
            <a:r>
              <a:rPr lang="en-US" sz="2000" dirty="0">
                <a:effectLst/>
                <a:latin typeface="Calibri" panose="020F0502020204030204" pitchFamily="34" charset="0"/>
                <a:ea typeface="Calibri" panose="020F0502020204030204" pitchFamily="34" charset="0"/>
                <a:cs typeface="Calibri" panose="020F0502020204030204" pitchFamily="34" charset="0"/>
              </a:rPr>
              <a:t>the greatest dishonor and make him out to be a faithless liar; </a:t>
            </a:r>
            <a:r>
              <a:rPr lang="en-US" sz="2000" u="sng" dirty="0">
                <a:effectLst/>
                <a:latin typeface="Calibri" panose="020F0502020204030204" pitchFamily="34" charset="0"/>
                <a:ea typeface="Calibri" panose="020F0502020204030204" pitchFamily="34" charset="0"/>
                <a:cs typeface="Calibri" panose="020F0502020204030204" pitchFamily="34" charset="0"/>
              </a:rPr>
              <a:t>if you cannot believe, then pray for faith</a:t>
            </a:r>
            <a:r>
              <a:rPr lang="en-US" sz="2000" dirty="0">
                <a:effectLst/>
                <a:latin typeface="Calibri" panose="020F0502020204030204" pitchFamily="34" charset="0"/>
                <a:ea typeface="Calibri" panose="020F0502020204030204" pitchFamily="34" charset="0"/>
                <a:cs typeface="Calibri" panose="020F0502020204030204" pitchFamily="34" charset="0"/>
              </a:rPr>
              <a:t>, as was said earlier in the other treatise</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2982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 y="304800"/>
            <a:ext cx="8610600" cy="5589672"/>
          </a:xfrm>
          <a:prstGeom prst="rect">
            <a:avLst/>
          </a:prstGeom>
          <a:noFill/>
        </p:spPr>
        <p:txBody>
          <a:bodyPr wrap="square" rtlCol="0">
            <a:spAutoFit/>
          </a:bodyPr>
          <a:lstStyle/>
          <a:p>
            <a:pPr algn="ctr">
              <a:lnSpc>
                <a:spcPct val="107000"/>
              </a:lnSpc>
            </a:pPr>
            <a:r>
              <a:rPr lang="en-US" sz="4800" b="1" u="sng" dirty="0">
                <a:latin typeface="Calibri" panose="020F0502020204030204" pitchFamily="34" charset="0"/>
                <a:ea typeface="Calibri" panose="020F0502020204030204" pitchFamily="34" charset="0"/>
                <a:cs typeface="Times New Roman" panose="02020603050405020304" pitchFamily="18" charset="0"/>
              </a:rPr>
              <a:t>LIFE APPLICATION</a:t>
            </a:r>
            <a:r>
              <a:rPr lang="en-US" sz="4800" b="1" dirty="0">
                <a:latin typeface="Calibri" panose="020F0502020204030204" pitchFamily="34" charset="0"/>
                <a:ea typeface="Calibri" panose="020F0502020204030204" pitchFamily="34" charset="0"/>
                <a:cs typeface="Times New Roman" panose="02020603050405020304" pitchFamily="18" charset="0"/>
              </a:rPr>
              <a:t> </a:t>
            </a:r>
            <a:endParaRPr lang="en-US" sz="48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If we do ask God </a:t>
            </a:r>
          </a:p>
          <a:p>
            <a:pPr marL="0" marR="0" algn="ctr">
              <a:lnSpc>
                <a:spcPct val="107000"/>
              </a:lnSpc>
              <a:spcBef>
                <a:spcPts val="0"/>
              </a:spcBef>
              <a:spcAft>
                <a:spcPts val="0"/>
              </a:spcAft>
            </a:pPr>
            <a:r>
              <a:rPr lang="en-US" sz="4800" i="1" dirty="0">
                <a:effectLst/>
                <a:latin typeface="Calibri" panose="020F0502020204030204" pitchFamily="34" charset="0"/>
                <a:ea typeface="Calibri" panose="020F0502020204030204" pitchFamily="34" charset="0"/>
                <a:cs typeface="Times New Roman" panose="02020603050405020304" pitchFamily="18" charset="0"/>
              </a:rPr>
              <a:t>(who gives generously to all without reproach, and it will be given to us)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how can we ask in faith, with no doubting?</a:t>
            </a:r>
          </a:p>
        </p:txBody>
      </p:sp>
    </p:spTree>
    <p:extLst>
      <p:ext uri="{BB962C8B-B14F-4D97-AF65-F5344CB8AC3E}">
        <p14:creationId xmlns:p14="http://schemas.microsoft.com/office/powerpoint/2010/main" val="474091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9383" r="10899" b="18844"/>
          <a:stretch/>
        </p:blipFill>
        <p:spPr>
          <a:xfrm>
            <a:off x="675443" y="381000"/>
            <a:ext cx="7793114" cy="5821362"/>
          </a:xfrm>
          <a:prstGeom prst="rect">
            <a:avLst/>
          </a:prstGeom>
        </p:spPr>
      </p:pic>
    </p:spTree>
    <p:extLst>
      <p:ext uri="{BB962C8B-B14F-4D97-AF65-F5344CB8AC3E}">
        <p14:creationId xmlns:p14="http://schemas.microsoft.com/office/powerpoint/2010/main" val="3773577770"/>
      </p:ext>
    </p:extLst>
  </p:cSld>
  <p:clrMapOvr>
    <a:masterClrMapping/>
  </p:clrMapOvr>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986</Words>
  <Application>Microsoft Office PowerPoint</Application>
  <PresentationFormat>On-screen Show (4:3)</PresentationFormat>
  <Paragraphs>42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dc:creator>
  <cp:lastModifiedBy>David Nehrenz</cp:lastModifiedBy>
  <cp:revision>14</cp:revision>
  <dcterms:created xsi:type="dcterms:W3CDTF">2022-02-24T21:20:30Z</dcterms:created>
  <dcterms:modified xsi:type="dcterms:W3CDTF">2023-02-02T16:02:53Z</dcterms:modified>
</cp:coreProperties>
</file>