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C63F61-7A4B-442A-8CB5-4B6A0726F5E1}"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66342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3F61-7A4B-442A-8CB5-4B6A0726F5E1}"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34055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3F61-7A4B-442A-8CB5-4B6A0726F5E1}"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24984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3F61-7A4B-442A-8CB5-4B6A0726F5E1}"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52640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C63F61-7A4B-442A-8CB5-4B6A0726F5E1}"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9852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C63F61-7A4B-442A-8CB5-4B6A0726F5E1}"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23796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63F61-7A4B-442A-8CB5-4B6A0726F5E1}" type="datetimeFigureOut">
              <a:rPr lang="en-US" smtClean="0"/>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03783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C63F61-7A4B-442A-8CB5-4B6A0726F5E1}" type="datetimeFigureOut">
              <a:rPr lang="en-US" smtClean="0"/>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79461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3F61-7A4B-442A-8CB5-4B6A0726F5E1}" type="datetimeFigureOut">
              <a:rPr lang="en-US" smtClean="0"/>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47205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63F61-7A4B-442A-8CB5-4B6A0726F5E1}"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309781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63F61-7A4B-442A-8CB5-4B6A0726F5E1}"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92028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63F61-7A4B-442A-8CB5-4B6A0726F5E1}" type="datetimeFigureOut">
              <a:rPr lang="en-US" smtClean="0"/>
              <a:t>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9E0B6-C8EF-4DF3-A3B1-2B7C51B1383E}" type="slidenum">
              <a:rPr lang="en-US" smtClean="0"/>
              <a:t>‹#›</a:t>
            </a:fld>
            <a:endParaRPr lang="en-US"/>
          </a:p>
        </p:txBody>
      </p:sp>
    </p:spTree>
    <p:extLst>
      <p:ext uri="{BB962C8B-B14F-4D97-AF65-F5344CB8AC3E}">
        <p14:creationId xmlns:p14="http://schemas.microsoft.com/office/powerpoint/2010/main" val="3644732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57200"/>
            <a:ext cx="8534400" cy="5509200"/>
          </a:xfrm>
          <a:prstGeom prst="rect">
            <a:avLst/>
          </a:prstGeom>
          <a:noFill/>
        </p:spPr>
        <p:txBody>
          <a:bodyPr wrap="square" rtlCol="0">
            <a:spAutoFit/>
          </a:bodyPr>
          <a:lstStyle/>
          <a:p>
            <a:pPr algn="ctr"/>
            <a:r>
              <a:rPr lang="en-US" sz="4400" b="1" u="sng" dirty="0">
                <a:solidFill>
                  <a:prstClr val="black"/>
                </a:solidFill>
                <a:ea typeface="Calibri"/>
                <a:cs typeface="Times New Roman"/>
              </a:rPr>
              <a:t>Trinity Lutheran Church</a:t>
            </a:r>
            <a:r>
              <a:rPr lang="en-US" sz="4400" dirty="0">
                <a:solidFill>
                  <a:prstClr val="black"/>
                </a:solidFill>
                <a:ea typeface="Calibri"/>
                <a:cs typeface="Times New Roman"/>
              </a:rPr>
              <a:t/>
            </a:r>
            <a:br>
              <a:rPr lang="en-US" sz="4400" dirty="0">
                <a:solidFill>
                  <a:prstClr val="black"/>
                </a:solidFill>
                <a:ea typeface="Calibri"/>
                <a:cs typeface="Times New Roman"/>
              </a:rPr>
            </a:br>
            <a:r>
              <a:rPr lang="en-US" sz="4400" dirty="0">
                <a:solidFill>
                  <a:prstClr val="black"/>
                </a:solidFill>
                <a:ea typeface="Calibri"/>
                <a:cs typeface="Times New Roman"/>
              </a:rPr>
              <a:t>Norman, Oklahoma – www.tlcnorman.org</a:t>
            </a:r>
            <a:br>
              <a:rPr lang="en-US" sz="4400" dirty="0">
                <a:solidFill>
                  <a:prstClr val="black"/>
                </a:solidFill>
                <a:ea typeface="Calibri"/>
                <a:cs typeface="Times New Roman"/>
              </a:rPr>
            </a:br>
            <a:r>
              <a:rPr lang="en-US" sz="4400" b="1" u="sng" dirty="0">
                <a:solidFill>
                  <a:prstClr val="black"/>
                </a:solidFill>
                <a:ea typeface="Calibri"/>
                <a:cs typeface="Times New Roman"/>
              </a:rPr>
              <a:t>The </a:t>
            </a:r>
            <a:r>
              <a:rPr lang="en-US" sz="4400" b="1" u="sng" dirty="0" smtClean="0">
                <a:solidFill>
                  <a:prstClr val="black"/>
                </a:solidFill>
                <a:ea typeface="Calibri"/>
                <a:cs typeface="Times New Roman"/>
              </a:rPr>
              <a:t>Epistle of James</a:t>
            </a:r>
            <a:r>
              <a:rPr lang="en-US" sz="4400" dirty="0">
                <a:solidFill>
                  <a:prstClr val="black"/>
                </a:solidFill>
                <a:ea typeface="Calibri"/>
                <a:cs typeface="Times New Roman"/>
              </a:rPr>
              <a:t/>
            </a:r>
            <a:br>
              <a:rPr lang="en-US" sz="4400" dirty="0">
                <a:solidFill>
                  <a:prstClr val="black"/>
                </a:solidFill>
                <a:ea typeface="Calibri"/>
                <a:cs typeface="Times New Roman"/>
              </a:rPr>
            </a:br>
            <a:r>
              <a:rPr lang="en-US" sz="4400" b="1" dirty="0">
                <a:solidFill>
                  <a:prstClr val="black"/>
                </a:solidFill>
                <a:ea typeface="Calibri"/>
                <a:cs typeface="Times New Roman"/>
              </a:rPr>
              <a:t>Theme</a:t>
            </a:r>
            <a:r>
              <a:rPr lang="en-US" sz="4400" b="1" dirty="0" smtClean="0">
                <a:solidFill>
                  <a:prstClr val="black"/>
                </a:solidFill>
                <a:ea typeface="Calibri"/>
                <a:cs typeface="Times New Roman"/>
              </a:rPr>
              <a:t>:</a:t>
            </a:r>
          </a:p>
          <a:p>
            <a:pPr algn="ctr"/>
            <a:r>
              <a:rPr lang="en-US" sz="4400" b="1" dirty="0" smtClean="0">
                <a:solidFill>
                  <a:prstClr val="black"/>
                </a:solidFill>
                <a:ea typeface="Calibri"/>
                <a:cs typeface="Times New Roman"/>
              </a:rPr>
              <a:t> </a:t>
            </a:r>
            <a:r>
              <a:rPr lang="en-US" sz="4400" b="1" dirty="0">
                <a:solidFill>
                  <a:prstClr val="black"/>
                </a:solidFill>
                <a:ea typeface="Calibri"/>
                <a:cs typeface="Times New Roman"/>
              </a:rPr>
              <a:t>“The </a:t>
            </a:r>
            <a:r>
              <a:rPr lang="en-US" sz="4400" b="1" dirty="0" smtClean="0">
                <a:solidFill>
                  <a:prstClr val="black"/>
                </a:solidFill>
                <a:ea typeface="Calibri"/>
                <a:cs typeface="Times New Roman"/>
              </a:rPr>
              <a:t>Testing of Your Faith”</a:t>
            </a:r>
            <a:r>
              <a:rPr lang="en-US" sz="4400" dirty="0" smtClean="0">
                <a:solidFill>
                  <a:prstClr val="black"/>
                </a:solidFill>
                <a:ea typeface="Calibri"/>
                <a:cs typeface="Times New Roman"/>
              </a:rPr>
              <a:t> </a:t>
            </a:r>
            <a:r>
              <a:rPr lang="en-US" sz="4400" dirty="0">
                <a:solidFill>
                  <a:prstClr val="black"/>
                </a:solidFill>
                <a:ea typeface="Calibri"/>
                <a:cs typeface="Times New Roman"/>
              </a:rPr>
              <a:t/>
            </a:r>
            <a:br>
              <a:rPr lang="en-US" sz="4400" dirty="0">
                <a:solidFill>
                  <a:prstClr val="black"/>
                </a:solidFill>
                <a:ea typeface="Calibri"/>
                <a:cs typeface="Times New Roman"/>
              </a:rPr>
            </a:br>
            <a:r>
              <a:rPr lang="en-US" sz="4400" dirty="0" smtClean="0">
                <a:solidFill>
                  <a:prstClr val="black"/>
                </a:solidFill>
                <a:ea typeface="Calibri"/>
                <a:cs typeface="Times New Roman"/>
              </a:rPr>
              <a:t>Date:1-8-22</a:t>
            </a:r>
            <a:r>
              <a:rPr lang="en-US" sz="4400" dirty="0">
                <a:solidFill>
                  <a:prstClr val="black"/>
                </a:solidFill>
                <a:ea typeface="Calibri"/>
                <a:cs typeface="Times New Roman"/>
              </a:rPr>
              <a:t/>
            </a:r>
            <a:br>
              <a:rPr lang="en-US" sz="4400" dirty="0">
                <a:solidFill>
                  <a:prstClr val="black"/>
                </a:solidFill>
                <a:ea typeface="Calibri"/>
                <a:cs typeface="Times New Roman"/>
              </a:rPr>
            </a:br>
            <a:r>
              <a:rPr lang="en-US" sz="4400" dirty="0">
                <a:solidFill>
                  <a:prstClr val="black"/>
                </a:solidFill>
                <a:ea typeface="Calibri"/>
                <a:cs typeface="Times New Roman"/>
              </a:rPr>
              <a:t>Lesson: 1  - Chapter </a:t>
            </a:r>
            <a:r>
              <a:rPr lang="en-US" sz="4400" dirty="0" smtClean="0">
                <a:solidFill>
                  <a:prstClr val="black"/>
                </a:solidFill>
                <a:ea typeface="Calibri"/>
                <a:cs typeface="Times New Roman"/>
              </a:rPr>
              <a:t>1:1-4</a:t>
            </a:r>
            <a:endParaRPr lang="en-US" sz="4400" dirty="0"/>
          </a:p>
        </p:txBody>
      </p:sp>
    </p:spTree>
    <p:extLst>
      <p:ext uri="{BB962C8B-B14F-4D97-AF65-F5344CB8AC3E}">
        <p14:creationId xmlns:p14="http://schemas.microsoft.com/office/powerpoint/2010/main" val="1381407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382000" cy="6415602"/>
          </a:xfrm>
          <a:prstGeom prst="rect">
            <a:avLst/>
          </a:prstGeom>
          <a:noFill/>
        </p:spPr>
        <p:txBody>
          <a:bodyPr wrap="square" rtlCol="0">
            <a:spAutoFit/>
          </a:bodyPr>
          <a:lstStyle/>
          <a:p>
            <a:pPr algn="ctr">
              <a:lnSpc>
                <a:spcPct val="107000"/>
              </a:lnSpc>
            </a:pPr>
            <a:r>
              <a:rPr lang="en-US" sz="3200" b="1" u="sng" dirty="0">
                <a:latin typeface="Calibri" panose="020F0502020204030204" pitchFamily="34" charset="0"/>
                <a:ea typeface="Calibri" panose="020F0502020204030204" pitchFamily="34" charset="0"/>
                <a:cs typeface="Times New Roman" panose="02020603050405020304" pitchFamily="18" charset="0"/>
              </a:rPr>
              <a:t>LIFE </a:t>
            </a:r>
            <a:r>
              <a:rPr lang="en-US" sz="3200" b="1" u="sng" dirty="0" smtClean="0">
                <a:latin typeface="Calibri" panose="020F0502020204030204" pitchFamily="34" charset="0"/>
                <a:ea typeface="Calibri" panose="020F0502020204030204" pitchFamily="34" charset="0"/>
                <a:cs typeface="Times New Roman" panose="02020603050405020304" pitchFamily="18" charset="0"/>
              </a:rPr>
              <a:t>APPLICATION</a:t>
            </a:r>
            <a:r>
              <a:rPr lang="en-US" sz="3200" b="1" dirty="0">
                <a:latin typeface="Calibri" panose="020F0502020204030204" pitchFamily="34"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      All joy - trials of various kinds, </a:t>
            </a:r>
          </a:p>
          <a:p>
            <a:pPr algn="ct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    the testing of your faith - produces steadfastness</a:t>
            </a:r>
          </a:p>
          <a:p>
            <a:pPr algn="ct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   steadfastness </a:t>
            </a:r>
          </a:p>
          <a:p>
            <a:pPr algn="ct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perfect – complete - lacking in nothing.</a:t>
            </a:r>
          </a:p>
          <a:p>
            <a:pPr algn="ctr">
              <a:lnSpc>
                <a:spcPct val="107000"/>
              </a:lnSpc>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    This is the theology of the cross which fits daily reality    </a:t>
            </a:r>
          </a:p>
          <a:p>
            <a:pPr algn="ct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    for the </a:t>
            </a:r>
            <a:r>
              <a:rPr lang="en-US" sz="3200" dirty="0" smtClean="0">
                <a:latin typeface="Calibri" panose="020F0502020204030204" pitchFamily="34" charset="0"/>
                <a:ea typeface="Calibri" panose="020F0502020204030204" pitchFamily="34" charset="0"/>
                <a:cs typeface="Times New Roman" panose="02020603050405020304" pitchFamily="18" charset="0"/>
              </a:rPr>
              <a:t>Christian.</a:t>
            </a:r>
          </a:p>
          <a:p>
            <a:pPr algn="ctr">
              <a:lnSpc>
                <a:spcPct val="107000"/>
              </a:lnSpc>
            </a:pPr>
            <a:r>
              <a:rPr lang="en-US" sz="3200" dirty="0" smtClean="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3200" dirty="0" smtClean="0">
                <a:latin typeface="Calibri" panose="020F0502020204030204" pitchFamily="34" charset="0"/>
                <a:ea typeface="Calibri" panose="020F0502020204030204" pitchFamily="34" charset="0"/>
                <a:cs typeface="Times New Roman" panose="02020603050405020304" pitchFamily="18" charset="0"/>
              </a:rPr>
              <a:t>Explain </a:t>
            </a:r>
            <a:r>
              <a:rPr lang="en-US" sz="3200" dirty="0">
                <a:latin typeface="Calibri" panose="020F0502020204030204" pitchFamily="34" charset="0"/>
                <a:ea typeface="Calibri" panose="020F0502020204030204" pitchFamily="34" charset="0"/>
                <a:cs typeface="Times New Roman" panose="02020603050405020304" pitchFamily="18" charset="0"/>
              </a:rPr>
              <a:t>how this is true.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091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9383" r="10899" b="18844"/>
          <a:stretch/>
        </p:blipFill>
        <p:spPr>
          <a:xfrm>
            <a:off x="675443" y="381000"/>
            <a:ext cx="7793114" cy="5821362"/>
          </a:xfrm>
          <a:prstGeom prst="rect">
            <a:avLst/>
          </a:prstGeom>
        </p:spPr>
      </p:pic>
    </p:spTree>
    <p:extLst>
      <p:ext uri="{BB962C8B-B14F-4D97-AF65-F5344CB8AC3E}">
        <p14:creationId xmlns:p14="http://schemas.microsoft.com/office/powerpoint/2010/main" val="3773577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7252" t="6906" r="4691" b="1928"/>
          <a:stretch/>
        </p:blipFill>
        <p:spPr>
          <a:xfrm>
            <a:off x="929081" y="457200"/>
            <a:ext cx="7285838" cy="5657239"/>
          </a:xfrm>
          <a:prstGeom prst="rect">
            <a:avLst/>
          </a:prstGeom>
        </p:spPr>
      </p:pic>
    </p:spTree>
    <p:extLst>
      <p:ext uri="{BB962C8B-B14F-4D97-AF65-F5344CB8AC3E}">
        <p14:creationId xmlns:p14="http://schemas.microsoft.com/office/powerpoint/2010/main" val="180115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nSpc>
                <a:spcPct val="107000"/>
              </a:lnSpc>
              <a:spcBef>
                <a:spcPts val="0"/>
              </a:spcBef>
            </a:pP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3600" b="1" u="sng" dirty="0" smtClean="0">
                <a:ea typeface="Calibri"/>
                <a:cs typeface="Times New Roman"/>
              </a:rPr>
              <a:t>TEXT</a:t>
            </a:r>
            <a:r>
              <a:rPr lang="en-US" sz="3600" dirty="0">
                <a:ea typeface="Calibri"/>
                <a:cs typeface="Times New Roman"/>
              </a:rPr>
              <a:t/>
            </a:r>
            <a:br>
              <a:rPr lang="en-US" sz="3600" dirty="0">
                <a:ea typeface="Calibri"/>
                <a:cs typeface="Times New Roman"/>
              </a:rPr>
            </a:br>
            <a:r>
              <a:rPr lang="en-US" sz="3600" dirty="0">
                <a:latin typeface="Calibri" panose="020F0502020204030204" pitchFamily="34" charset="0"/>
                <a:ea typeface="Calibri" panose="020F0502020204030204" pitchFamily="34" charset="0"/>
                <a:cs typeface="Times New Roman" panose="02020603050405020304" pitchFamily="18" charset="0"/>
              </a:rPr>
              <a:t> (1:1-4)</a:t>
            </a:r>
            <a:r>
              <a:rPr lang="en-US" sz="3600" u="sng" dirty="0">
                <a:latin typeface="Calibri" panose="020F0502020204030204" pitchFamily="34" charset="0"/>
                <a:ea typeface="Calibri" panose="020F0502020204030204" pitchFamily="34" charset="0"/>
                <a:cs typeface="Times New Roman" panose="02020603050405020304" pitchFamily="18" charset="0"/>
              </a:rPr>
              <a:t>  James</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b="1" dirty="0">
                <a:latin typeface="Calibri" panose="020F0502020204030204" pitchFamily="34" charset="0"/>
                <a:ea typeface="Calibri" panose="020F0502020204030204" pitchFamily="34" charset="0"/>
                <a:cs typeface="Times New Roman" panose="02020603050405020304" pitchFamily="18" charset="0"/>
              </a:rPr>
              <a:t>a servant of God and of the Lord Jesus Christ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600" u="sng" dirty="0">
                <a:latin typeface="Calibri" panose="020F0502020204030204" pitchFamily="34" charset="0"/>
                <a:ea typeface="Calibri" panose="020F0502020204030204" pitchFamily="34" charset="0"/>
                <a:cs typeface="Times New Roman" panose="02020603050405020304" pitchFamily="18" charset="0"/>
              </a:rPr>
              <a:t>To the twelve tribes in the Dispersion:</a:t>
            </a: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600" dirty="0">
                <a:latin typeface="Calibri" panose="020F0502020204030204" pitchFamily="34" charset="0"/>
                <a:ea typeface="Calibri" panose="020F0502020204030204" pitchFamily="34" charset="0"/>
                <a:cs typeface="Times New Roman" panose="02020603050405020304" pitchFamily="18" charset="0"/>
              </a:rPr>
              <a:t>Greetings. </a:t>
            </a:r>
            <a:r>
              <a:rPr lang="en-US" sz="3600" dirty="0" smtClean="0">
                <a:latin typeface="Calibri" panose="020F0502020204030204" pitchFamily="34" charset="0"/>
                <a:ea typeface="Calibri" panose="020F0502020204030204" pitchFamily="34" charset="0"/>
                <a:cs typeface="Times New Roman" panose="02020603050405020304" pitchFamily="18" charset="0"/>
              </a:rPr>
              <a:t/>
            </a:r>
            <a:br>
              <a:rPr lang="en-US" sz="3600" dirty="0" smtClean="0">
                <a:latin typeface="Calibri" panose="020F0502020204030204" pitchFamily="34" charset="0"/>
                <a:ea typeface="Calibri" panose="020F0502020204030204" pitchFamily="34" charset="0"/>
                <a:cs typeface="Times New Roman" panose="02020603050405020304" pitchFamily="18" charset="0"/>
              </a:rPr>
            </a:br>
            <a:r>
              <a:rPr lang="en-US" sz="3600" dirty="0" smtClean="0">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2) Count it all joy, </a:t>
            </a:r>
            <a:r>
              <a:rPr lang="en-US" sz="3600" u="sng" dirty="0">
                <a:latin typeface="Calibri" panose="020F0502020204030204" pitchFamily="34" charset="0"/>
                <a:ea typeface="Calibri" panose="020F0502020204030204" pitchFamily="34" charset="0"/>
                <a:cs typeface="Times New Roman" panose="02020603050405020304" pitchFamily="18" charset="0"/>
              </a:rPr>
              <a:t>my brothers,</a:t>
            </a:r>
            <a:r>
              <a:rPr lang="en-US" sz="3600" dirty="0">
                <a:latin typeface="Calibri" panose="020F0502020204030204" pitchFamily="34" charset="0"/>
                <a:ea typeface="Calibri" panose="020F0502020204030204" pitchFamily="34" charset="0"/>
                <a:cs typeface="Times New Roman" panose="02020603050405020304" pitchFamily="18" charset="0"/>
              </a:rPr>
              <a:t> when </a:t>
            </a:r>
            <a:r>
              <a:rPr lang="en-US" sz="3600" u="sng" dirty="0">
                <a:latin typeface="Calibri" panose="020F0502020204030204" pitchFamily="34" charset="0"/>
                <a:ea typeface="Calibri" panose="020F0502020204030204" pitchFamily="34" charset="0"/>
                <a:cs typeface="Times New Roman" panose="02020603050405020304" pitchFamily="18" charset="0"/>
              </a:rPr>
              <a:t>you meet</a:t>
            </a:r>
            <a:r>
              <a:rPr lang="en-US" sz="3600" dirty="0">
                <a:latin typeface="Calibri" panose="020F0502020204030204" pitchFamily="34" charset="0"/>
                <a:ea typeface="Calibri" panose="020F0502020204030204" pitchFamily="34" charset="0"/>
                <a:cs typeface="Times New Roman" panose="02020603050405020304" pitchFamily="18" charset="0"/>
              </a:rPr>
              <a:t> trials of various kinds, </a:t>
            </a: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600" dirty="0">
                <a:latin typeface="Calibri" panose="020F0502020204030204" pitchFamily="34" charset="0"/>
                <a:ea typeface="Calibri" panose="020F0502020204030204" pitchFamily="34" charset="0"/>
                <a:cs typeface="Times New Roman" panose="02020603050405020304" pitchFamily="18" charset="0"/>
              </a:rPr>
              <a:t>(3) for </a:t>
            </a:r>
            <a:r>
              <a:rPr lang="en-US" sz="3600" u="sng" dirty="0">
                <a:latin typeface="Calibri" panose="020F0502020204030204" pitchFamily="34" charset="0"/>
                <a:ea typeface="Calibri" panose="020F0502020204030204" pitchFamily="34" charset="0"/>
                <a:cs typeface="Times New Roman" panose="02020603050405020304" pitchFamily="18" charset="0"/>
              </a:rPr>
              <a:t>you</a:t>
            </a:r>
            <a:r>
              <a:rPr lang="en-US" sz="3600" dirty="0">
                <a:latin typeface="Calibri" panose="020F0502020204030204" pitchFamily="34" charset="0"/>
                <a:ea typeface="Calibri" panose="020F0502020204030204" pitchFamily="34" charset="0"/>
                <a:cs typeface="Times New Roman" panose="02020603050405020304" pitchFamily="18" charset="0"/>
              </a:rPr>
              <a:t> know that the testing of </a:t>
            </a:r>
            <a:r>
              <a:rPr lang="en-US" sz="3600" u="sng" dirty="0">
                <a:latin typeface="Calibri" panose="020F0502020204030204" pitchFamily="34" charset="0"/>
                <a:ea typeface="Calibri" panose="020F0502020204030204" pitchFamily="34" charset="0"/>
                <a:cs typeface="Times New Roman" panose="02020603050405020304" pitchFamily="18" charset="0"/>
              </a:rPr>
              <a:t>your faith</a:t>
            </a:r>
            <a:r>
              <a:rPr lang="en-US" sz="3600" dirty="0">
                <a:latin typeface="Calibri" panose="020F0502020204030204" pitchFamily="34" charset="0"/>
                <a:ea typeface="Calibri" panose="020F0502020204030204" pitchFamily="34" charset="0"/>
                <a:cs typeface="Times New Roman" panose="02020603050405020304" pitchFamily="18" charset="0"/>
              </a:rPr>
              <a:t> produces steadfastness.</a:t>
            </a: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600" dirty="0">
                <a:latin typeface="Calibri" panose="020F0502020204030204" pitchFamily="34" charset="0"/>
                <a:ea typeface="Calibri" panose="020F0502020204030204" pitchFamily="34" charset="0"/>
                <a:cs typeface="Times New Roman" panose="02020603050405020304" pitchFamily="18" charset="0"/>
              </a:rPr>
              <a:t>(4) And let steadfastness have its full effect</a:t>
            </a:r>
            <a:r>
              <a:rPr lang="en-US" sz="3600" dirty="0" smtClean="0">
                <a:latin typeface="Calibri" panose="020F0502020204030204" pitchFamily="34" charset="0"/>
                <a:ea typeface="Calibri" panose="020F0502020204030204" pitchFamily="34" charset="0"/>
                <a:cs typeface="Times New Roman" panose="02020603050405020304" pitchFamily="18" charset="0"/>
              </a:rPr>
              <a:t>,              </a:t>
            </a:r>
            <a:r>
              <a:rPr lang="en-US" sz="3600" dirty="0">
                <a:latin typeface="Calibri" panose="020F0502020204030204" pitchFamily="34" charset="0"/>
                <a:ea typeface="Calibri" panose="020F0502020204030204" pitchFamily="34" charset="0"/>
                <a:cs typeface="Times New Roman" panose="02020603050405020304" pitchFamily="18" charset="0"/>
              </a:rPr>
              <a:t>that </a:t>
            </a:r>
            <a:r>
              <a:rPr lang="en-US" sz="3600" u="sng" dirty="0">
                <a:latin typeface="Calibri" panose="020F0502020204030204" pitchFamily="34" charset="0"/>
                <a:ea typeface="Calibri" panose="020F0502020204030204" pitchFamily="34" charset="0"/>
                <a:cs typeface="Times New Roman" panose="02020603050405020304" pitchFamily="18" charset="0"/>
              </a:rPr>
              <a:t>you may be </a:t>
            </a:r>
            <a:r>
              <a:rPr lang="en-US" sz="3600" dirty="0">
                <a:latin typeface="Calibri" panose="020F0502020204030204" pitchFamily="34" charset="0"/>
                <a:ea typeface="Calibri" panose="020F0502020204030204" pitchFamily="34" charset="0"/>
                <a:cs typeface="Times New Roman" panose="02020603050405020304" pitchFamily="18" charset="0"/>
              </a:rPr>
              <a:t>perfect and complete, </a:t>
            </a:r>
            <a:r>
              <a:rPr lang="en-US" sz="3600" dirty="0" smtClean="0">
                <a:latin typeface="Calibri" panose="020F0502020204030204" pitchFamily="34" charset="0"/>
                <a:ea typeface="Calibri" panose="020F0502020204030204" pitchFamily="34" charset="0"/>
                <a:cs typeface="Times New Roman" panose="02020603050405020304" pitchFamily="18" charset="0"/>
              </a:rPr>
              <a:t>                 lacking </a:t>
            </a:r>
            <a:r>
              <a:rPr lang="en-US" sz="3600" dirty="0">
                <a:latin typeface="Calibri" panose="020F0502020204030204" pitchFamily="34" charset="0"/>
                <a:ea typeface="Calibri" panose="020F0502020204030204" pitchFamily="34" charset="0"/>
                <a:cs typeface="Times New Roman" panose="02020603050405020304" pitchFamily="18" charset="0"/>
              </a:rPr>
              <a:t>in nothing.</a:t>
            </a:r>
            <a:r>
              <a:rPr lang="en-US" sz="1100" dirty="0">
                <a:ea typeface="Calibri"/>
                <a:cs typeface="Times New Roman"/>
              </a:rPr>
              <a:t/>
            </a:r>
            <a:br>
              <a:rPr lang="en-US" sz="1100" dirty="0">
                <a:ea typeface="Calibri"/>
                <a:cs typeface="Times New Roman"/>
              </a:rPr>
            </a:br>
            <a:endParaRPr lang="en-US" sz="1400" dirty="0"/>
          </a:p>
        </p:txBody>
      </p:sp>
    </p:spTree>
    <p:extLst>
      <p:ext uri="{BB962C8B-B14F-4D97-AF65-F5344CB8AC3E}">
        <p14:creationId xmlns:p14="http://schemas.microsoft.com/office/powerpoint/2010/main" val="80747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381000"/>
            <a:ext cx="8305800" cy="558743"/>
          </a:xfrm>
          <a:prstGeom prst="rect">
            <a:avLst/>
          </a:prstGeom>
        </p:spPr>
        <p:txBody>
          <a:bodyPr wrap="square">
            <a:spAutoFit/>
          </a:bodyPr>
          <a:lstStyle/>
          <a:p>
            <a:pPr algn="ctr">
              <a:lnSpc>
                <a:spcPct val="115000"/>
              </a:lnSpc>
            </a:pPr>
            <a:r>
              <a:rPr lang="en-US" sz="2800" b="1" u="sng" dirty="0" smtClean="0">
                <a:ea typeface="Calibri"/>
                <a:cs typeface="Times New Roman"/>
              </a:rPr>
              <a:t>STUDY NOTES</a:t>
            </a:r>
            <a:endParaRPr lang="en-US" sz="2800" b="1" u="sng" dirty="0">
              <a:ea typeface="Calibri"/>
              <a:cs typeface="Times New Roman"/>
            </a:endParaRPr>
          </a:p>
        </p:txBody>
      </p:sp>
      <p:pic>
        <p:nvPicPr>
          <p:cNvPr id="2" name="Picture 1"/>
          <p:cNvPicPr>
            <a:picLocks noChangeAspect="1"/>
          </p:cNvPicPr>
          <p:nvPr/>
        </p:nvPicPr>
        <p:blipFill>
          <a:blip r:embed="rId2"/>
          <a:stretch>
            <a:fillRect/>
          </a:stretch>
        </p:blipFill>
        <p:spPr>
          <a:xfrm>
            <a:off x="228600" y="1676400"/>
            <a:ext cx="8763746" cy="2672862"/>
          </a:xfrm>
          <a:prstGeom prst="rect">
            <a:avLst/>
          </a:prstGeom>
        </p:spPr>
      </p:pic>
    </p:spTree>
    <p:extLst>
      <p:ext uri="{BB962C8B-B14F-4D97-AF65-F5344CB8AC3E}">
        <p14:creationId xmlns:p14="http://schemas.microsoft.com/office/powerpoint/2010/main" val="3490883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76200"/>
            <a:ext cx="8332472" cy="6518031"/>
          </a:xfrm>
          <a:prstGeom prst="rect">
            <a:avLst/>
          </a:prstGeom>
        </p:spPr>
      </p:pic>
    </p:spTree>
    <p:extLst>
      <p:ext uri="{BB962C8B-B14F-4D97-AF65-F5344CB8AC3E}">
        <p14:creationId xmlns:p14="http://schemas.microsoft.com/office/powerpoint/2010/main" val="418869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457200"/>
            <a:ext cx="8680639" cy="5486400"/>
          </a:xfrm>
          <a:prstGeom prst="rect">
            <a:avLst/>
          </a:prstGeom>
        </p:spPr>
      </p:pic>
    </p:spTree>
    <p:extLst>
      <p:ext uri="{BB962C8B-B14F-4D97-AF65-F5344CB8AC3E}">
        <p14:creationId xmlns:p14="http://schemas.microsoft.com/office/powerpoint/2010/main" val="3518544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25703" y="257053"/>
            <a:ext cx="7261097" cy="6283172"/>
          </a:xfrm>
          <a:prstGeom prst="rect">
            <a:avLst/>
          </a:prstGeom>
        </p:spPr>
      </p:pic>
    </p:spTree>
    <p:extLst>
      <p:ext uri="{BB962C8B-B14F-4D97-AF65-F5344CB8AC3E}">
        <p14:creationId xmlns:p14="http://schemas.microsoft.com/office/powerpoint/2010/main" val="3748264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89" y="292223"/>
            <a:ext cx="7470621" cy="6221267"/>
          </a:xfrm>
          <a:prstGeom prst="rect">
            <a:avLst/>
          </a:prstGeom>
        </p:spPr>
      </p:pic>
    </p:spTree>
    <p:extLst>
      <p:ext uri="{BB962C8B-B14F-4D97-AF65-F5344CB8AC3E}">
        <p14:creationId xmlns:p14="http://schemas.microsoft.com/office/powerpoint/2010/main" val="1771954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66800" y="239469"/>
            <a:ext cx="7145513" cy="6430962"/>
          </a:xfrm>
          <a:prstGeom prst="rect">
            <a:avLst/>
          </a:prstGeom>
        </p:spPr>
      </p:pic>
    </p:spTree>
    <p:extLst>
      <p:ext uri="{BB962C8B-B14F-4D97-AF65-F5344CB8AC3E}">
        <p14:creationId xmlns:p14="http://schemas.microsoft.com/office/powerpoint/2010/main" val="3192982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7</Words>
  <Application>Microsoft Office PowerPoint</Application>
  <PresentationFormat>On-screen Show (4:3)</PresentationFormat>
  <Paragraphs>14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                      TEXT  (1:1-4)  James, a servant of God and of the Lord Jesus Christ,  To the twelve tribes in the Dispersion: Greetings.  (2) Count it all joy, my brothers, when you meet trials of various kinds,  (3) for you know that the testing of your faith produces steadfastness. (4) And let steadfastness have its full effect,              that you may be perfect and complete,                  lacking in nothing.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dc:creator>
  <cp:lastModifiedBy>David Nehrenz</cp:lastModifiedBy>
  <cp:revision>10</cp:revision>
  <dcterms:created xsi:type="dcterms:W3CDTF">2022-02-24T21:20:30Z</dcterms:created>
  <dcterms:modified xsi:type="dcterms:W3CDTF">2023-01-06T01:47:16Z</dcterms:modified>
</cp:coreProperties>
</file>