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84" r:id="rId5"/>
    <p:sldId id="285" r:id="rId6"/>
    <p:sldId id="263" r:id="rId7"/>
    <p:sldId id="272" r:id="rId8"/>
    <p:sldId id="275" r:id="rId9"/>
    <p:sldId id="276" r:id="rId10"/>
    <p:sldId id="266" r:id="rId11"/>
    <p:sldId id="267" r:id="rId12"/>
    <p:sldId id="268" r:id="rId13"/>
    <p:sldId id="271" r:id="rId14"/>
    <p:sldId id="277" r:id="rId15"/>
    <p:sldId id="281" r:id="rId16"/>
    <p:sldId id="282" r:id="rId17"/>
    <p:sldId id="283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94660"/>
  </p:normalViewPr>
  <p:slideViewPr>
    <p:cSldViewPr>
      <p:cViewPr varScale="1">
        <p:scale>
          <a:sx n="65" d="100"/>
          <a:sy n="65" d="100"/>
        </p:scale>
        <p:origin x="1325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3F61-7A4B-442A-8CB5-4B6A0726F5E1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E0B6-C8EF-4DF3-A3B1-2B7C51B1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2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3F61-7A4B-442A-8CB5-4B6A0726F5E1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E0B6-C8EF-4DF3-A3B1-2B7C51B1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5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3F61-7A4B-442A-8CB5-4B6A0726F5E1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E0B6-C8EF-4DF3-A3B1-2B7C51B1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4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3F61-7A4B-442A-8CB5-4B6A0726F5E1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E0B6-C8EF-4DF3-A3B1-2B7C51B1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0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3F61-7A4B-442A-8CB5-4B6A0726F5E1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E0B6-C8EF-4DF3-A3B1-2B7C51B1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0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3F61-7A4B-442A-8CB5-4B6A0726F5E1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E0B6-C8EF-4DF3-A3B1-2B7C51B1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6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3F61-7A4B-442A-8CB5-4B6A0726F5E1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E0B6-C8EF-4DF3-A3B1-2B7C51B1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3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3F61-7A4B-442A-8CB5-4B6A0726F5E1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E0B6-C8EF-4DF3-A3B1-2B7C51B1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1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3F61-7A4B-442A-8CB5-4B6A0726F5E1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E0B6-C8EF-4DF3-A3B1-2B7C51B1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5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3F61-7A4B-442A-8CB5-4B6A0726F5E1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E0B6-C8EF-4DF3-A3B1-2B7C51B1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1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3F61-7A4B-442A-8CB5-4B6A0726F5E1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E0B6-C8EF-4DF3-A3B1-2B7C51B1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8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63F61-7A4B-442A-8CB5-4B6A0726F5E1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9E0B6-C8EF-4DF3-A3B1-2B7C51B1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3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57200"/>
            <a:ext cx="8534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prstClr val="black"/>
                </a:solidFill>
                <a:ea typeface="Calibri"/>
                <a:cs typeface="Times New Roman"/>
              </a:rPr>
              <a:t>Trinity Lutheran Church</a:t>
            </a:r>
            <a: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  <a:t>Norman, Oklahoma – www.tlcnorman.org</a:t>
            </a:r>
            <a:b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en-US" sz="4400" b="1" u="sng" dirty="0">
                <a:solidFill>
                  <a:prstClr val="black"/>
                </a:solidFill>
                <a:ea typeface="Calibri"/>
                <a:cs typeface="Times New Roman"/>
              </a:rPr>
              <a:t>The Epistle of James</a:t>
            </a:r>
            <a: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en-US" sz="4400" b="1" dirty="0">
                <a:solidFill>
                  <a:prstClr val="black"/>
                </a:solidFill>
                <a:ea typeface="Calibri"/>
                <a:cs typeface="Times New Roman"/>
              </a:rPr>
              <a:t>Theme:</a:t>
            </a:r>
          </a:p>
          <a:p>
            <a:pPr algn="ctr"/>
            <a:r>
              <a:rPr lang="en-US" sz="4400" b="1" dirty="0">
                <a:solidFill>
                  <a:prstClr val="black"/>
                </a:solidFill>
                <a:ea typeface="Calibri"/>
                <a:cs typeface="Times New Roman"/>
              </a:rPr>
              <a:t> “The Testing of Your Faith”</a:t>
            </a:r>
            <a: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b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  <a:t>Date: </a:t>
            </a:r>
            <a:r>
              <a:rPr lang="en-US" sz="4400" dirty="0" smtClean="0">
                <a:solidFill>
                  <a:prstClr val="black"/>
                </a:solidFill>
                <a:ea typeface="Calibri"/>
                <a:cs typeface="Times New Roman"/>
              </a:rPr>
              <a:t>3-19-23</a:t>
            </a:r>
            <a: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  <a:t>Lesson: </a:t>
            </a:r>
            <a: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  <a:t>9</a:t>
            </a:r>
            <a:r>
              <a:rPr lang="en-US" sz="4400" dirty="0" smtClean="0">
                <a:solidFill>
                  <a:prstClr val="black"/>
                </a:solidFill>
                <a:ea typeface="Calibri"/>
                <a:cs typeface="Times New Roman"/>
              </a:rPr>
              <a:t>  </a:t>
            </a:r>
            <a:r>
              <a:rPr lang="en-US" sz="4400" dirty="0">
                <a:solidFill>
                  <a:prstClr val="black"/>
                </a:solidFill>
                <a:ea typeface="Calibri"/>
                <a:cs typeface="Times New Roman"/>
              </a:rPr>
              <a:t>- Chapter </a:t>
            </a:r>
            <a:r>
              <a:rPr lang="en-US" sz="4400" dirty="0" smtClean="0">
                <a:solidFill>
                  <a:prstClr val="black"/>
                </a:solidFill>
                <a:ea typeface="Calibri"/>
                <a:cs typeface="Times New Roman"/>
              </a:rPr>
              <a:t>1:21-27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8140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83" r="10899" b="18844"/>
          <a:stretch/>
        </p:blipFill>
        <p:spPr>
          <a:xfrm>
            <a:off x="675443" y="381000"/>
            <a:ext cx="7793114" cy="582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7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764" b="9085"/>
          <a:stretch/>
        </p:blipFill>
        <p:spPr>
          <a:xfrm>
            <a:off x="609600" y="274638"/>
            <a:ext cx="7467600" cy="628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F4670C-33DB-1897-777F-C743E7629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0BB916D3-6F37-2D1C-19DB-BDD0AFCE9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835" y="838200"/>
            <a:ext cx="840912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3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214"/>
          <a:stretch/>
        </p:blipFill>
        <p:spPr>
          <a:xfrm>
            <a:off x="457200" y="1066800"/>
            <a:ext cx="8229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262915"/>
            <a:ext cx="5603677" cy="630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0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635" y="846138"/>
            <a:ext cx="814647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9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FAD119-FAD1-ECC3-0359-EFD2ABA17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DA291FA2-7B62-FBD6-88B7-6E4B9A7D8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762000"/>
            <a:ext cx="784680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5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13617" r="6735" b="12304"/>
          <a:stretch/>
        </p:blipFill>
        <p:spPr>
          <a:xfrm>
            <a:off x="439615" y="251192"/>
            <a:ext cx="8000620" cy="635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2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286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6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6071"/>
          <a:stretch/>
        </p:blipFill>
        <p:spPr>
          <a:xfrm>
            <a:off x="445477" y="834415"/>
            <a:ext cx="810833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57200"/>
            <a:ext cx="8534400" cy="5888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(21)  Therefore put away all filthiness and rampant wickedness and receive with meekness                            </a:t>
            </a: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implanted Word,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which is able to save your souls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</a:pP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(Mt 13:19-23;   Rom 13:12;  </a:t>
            </a:r>
            <a:endParaRPr lang="en-US" sz="4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4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</a:t>
            </a: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15:2;   </a:t>
            </a:r>
            <a:r>
              <a:rPr lang="en-US" sz="4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</a:t>
            </a: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1:13;  4:22;   </a:t>
            </a:r>
            <a:r>
              <a:rPr lang="en-US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 3:8)  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25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153400" cy="6067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(22) But be doers of 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Word,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not hearers only, deceiving yourselves. </a:t>
            </a:r>
          </a:p>
          <a:p>
            <a:pPr algn="ctr">
              <a:lnSpc>
                <a:spcPct val="107000"/>
              </a:lnSpc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(23) For if anyone is a hearer of 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Word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not a doer, </a:t>
            </a:r>
          </a:p>
          <a:p>
            <a:pPr algn="ctr">
              <a:lnSpc>
                <a:spcPct val="107000"/>
              </a:lnSpc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is like a man who looks intently at his natural face in a mirror. </a:t>
            </a:r>
          </a:p>
          <a:p>
            <a:pPr algn="ctr">
              <a:lnSpc>
                <a:spcPct val="107000"/>
              </a:lnSpc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(24) For he looks at himself and goes away and at once forgets what he was like. </a:t>
            </a:r>
          </a:p>
          <a:p>
            <a:pPr algn="ctr">
              <a:lnSpc>
                <a:spcPct val="107000"/>
              </a:lnSpc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(25) But the one who looks into 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perfect law, the law of liberty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perseveres, being no hearer who forgets but a doer who acts, he will be blessed in his doing. </a:t>
            </a:r>
          </a:p>
          <a:p>
            <a:pPr algn="ctr">
              <a:lnSpc>
                <a:spcPct val="107000"/>
              </a:lnSpc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</a:pP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(Ps 1:1,2;  19:7;  119;92-94;   Mt 7:21-27;    Lk 6:46-49; 11:28;   8:21;   </a:t>
            </a:r>
            <a:r>
              <a:rPr lang="en-US" sz="2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Jn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8:32;  13:17;  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 2:13;  8:2;   Gal 2:4;  5:1,13;   1 Pet 2:16;  2 Pet 2:19)  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79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86800" cy="608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(26) If anyone thinks he is religious and does not bridle his tongue but deceives his heart, </a:t>
            </a:r>
          </a:p>
          <a:p>
            <a:pPr algn="ctr">
              <a:lnSpc>
                <a:spcPct val="107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person's religion is worthless. </a:t>
            </a:r>
          </a:p>
          <a:p>
            <a:pPr algn="ctr">
              <a:lnSpc>
                <a:spcPct val="107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(27)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Religion that is pure and undefiled before God, the Father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is this: </a:t>
            </a:r>
          </a:p>
          <a:p>
            <a:pPr algn="ctr">
              <a:lnSpc>
                <a:spcPct val="107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visit orphans and widows in their affliction, </a:t>
            </a:r>
          </a:p>
          <a:p>
            <a:pPr algn="ctr">
              <a:lnSpc>
                <a:spcPct val="107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to keep oneself unstained from the world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(Dt. 10:18;  14:29;  16:11;  24:19;    Job 31:16-21;  </a:t>
            </a: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algn="ctr">
              <a:lnSpc>
                <a:spcPct val="107000"/>
              </a:lnSpc>
            </a:pP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 34:13;  39:1;  141:3;  146:9;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Is 1:17-23;  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22:16;   Hos 14:3;    Mt 25:36;   </a:t>
            </a: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 algn="ctr">
              <a:lnSpc>
                <a:spcPct val="107000"/>
              </a:lnSpc>
            </a:pP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Lk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7:11-17;   Ac 26:5;    Rom 12:2;  1 Tim 5:22;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Pet 3:10;    2 Pet 1:4;   2:20;  3;14;    </a:t>
            </a: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</a:p>
          <a:p>
            <a:pPr algn="ctr">
              <a:lnSpc>
                <a:spcPct val="107000"/>
              </a:lnSpc>
            </a:pP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Jn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2:15;  5:18)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88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457200"/>
            <a:ext cx="7391400" cy="147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ctr">
              <a:lnSpc>
                <a:spcPct val="107000"/>
              </a:lnSpc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Commentary on James – “The Epistle of Faith” – Dr. David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Scaer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CPH</a:t>
            </a:r>
          </a:p>
          <a:p>
            <a:pPr indent="228600" algn="ctr">
              <a:lnSpc>
                <a:spcPct val="107000"/>
              </a:lnSpc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15019"/>
            <a:ext cx="841961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5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8153400" cy="615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0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5800"/>
            <a:ext cx="861471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3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04800"/>
            <a:ext cx="7772400" cy="595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 APPLICATION</a:t>
            </a:r>
            <a:endParaRPr lang="en-US" sz="36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“Receive with meekness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implanted Word,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which is able to save your souls.</a:t>
            </a:r>
          </a:p>
          <a:p>
            <a:pPr algn="ctr">
              <a:lnSpc>
                <a:spcPct val="107000"/>
              </a:lnSpc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 doers of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Word,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not hearers only, deceiving yourselves.</a:t>
            </a:r>
          </a:p>
          <a:p>
            <a:pPr algn="ctr">
              <a:lnSpc>
                <a:spcPct val="107000"/>
              </a:lnSpc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means by which we receive the implanted Word?</a:t>
            </a:r>
          </a:p>
          <a:p>
            <a:pPr algn="ctr">
              <a:lnSpc>
                <a:spcPct val="107000"/>
              </a:lnSpc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are we then empowered to be doers of the Word?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53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324</Words>
  <Application>Microsoft Office PowerPoint</Application>
  <PresentationFormat>On-screen Show (4:3)</PresentationFormat>
  <Paragraphs>32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Pastor</dc:creator>
  <cp:lastModifiedBy>David Nehrenz</cp:lastModifiedBy>
  <cp:revision>29</cp:revision>
  <dcterms:created xsi:type="dcterms:W3CDTF">2022-02-24T21:20:30Z</dcterms:created>
  <dcterms:modified xsi:type="dcterms:W3CDTF">2023-03-18T18:57:50Z</dcterms:modified>
</cp:coreProperties>
</file>