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5" r:id="rId4"/>
    <p:sldId id="272" r:id="rId5"/>
    <p:sldId id="290" r:id="rId6"/>
    <p:sldId id="275" r:id="rId7"/>
    <p:sldId id="276" r:id="rId8"/>
    <p:sldId id="266" r:id="rId9"/>
    <p:sldId id="267" r:id="rId10"/>
    <p:sldId id="268" r:id="rId11"/>
    <p:sldId id="271" r:id="rId12"/>
    <p:sldId id="277" r:id="rId13"/>
    <p:sldId id="281" r:id="rId14"/>
    <p:sldId id="282" r:id="rId15"/>
    <p:sldId id="283" r:id="rId16"/>
    <p:sldId id="286" r:id="rId17"/>
    <p:sldId id="287" r:id="rId18"/>
    <p:sldId id="288" r:id="rId19"/>
    <p:sldId id="289" r:id="rId20"/>
    <p:sldId id="29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7" autoAdjust="0"/>
    <p:restoredTop sz="94660"/>
  </p:normalViewPr>
  <p:slideViewPr>
    <p:cSldViewPr>
      <p:cViewPr varScale="1">
        <p:scale>
          <a:sx n="63" d="100"/>
          <a:sy n="63" d="100"/>
        </p:scale>
        <p:origin x="1352" y="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AC63F61-7A4B-442A-8CB5-4B6A0726F5E1}"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166342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C63F61-7A4B-442A-8CB5-4B6A0726F5E1}"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2340559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C63F61-7A4B-442A-8CB5-4B6A0726F5E1}"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1249843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C63F61-7A4B-442A-8CB5-4B6A0726F5E1}"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1526405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C63F61-7A4B-442A-8CB5-4B6A0726F5E1}"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985203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C63F61-7A4B-442A-8CB5-4B6A0726F5E1}"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2237968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C63F61-7A4B-442A-8CB5-4B6A0726F5E1}" type="datetimeFigureOut">
              <a:rPr lang="en-US" smtClean="0"/>
              <a:t>4/13/2023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1037838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C63F61-7A4B-442A-8CB5-4B6A0726F5E1}" type="datetimeFigureOut">
              <a:rPr lang="en-US" smtClean="0"/>
              <a:t>4/13/2023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2794614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63F61-7A4B-442A-8CB5-4B6A0726F5E1}" type="datetimeFigureOut">
              <a:rPr lang="en-US" smtClean="0"/>
              <a:t>4/13/2023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472055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C63F61-7A4B-442A-8CB5-4B6A0726F5E1}"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3097818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C63F61-7A4B-442A-8CB5-4B6A0726F5E1}"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920281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63F61-7A4B-442A-8CB5-4B6A0726F5E1}" type="datetimeFigureOut">
              <a:rPr lang="en-US" smtClean="0"/>
              <a:t>4/13/2023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9E0B6-C8EF-4DF3-A3B1-2B7C51B1383E}" type="slidenum">
              <a:rPr lang="en-US" smtClean="0"/>
              <a:t>‹#›</a:t>
            </a:fld>
            <a:endParaRPr lang="en-US"/>
          </a:p>
        </p:txBody>
      </p:sp>
    </p:spTree>
    <p:extLst>
      <p:ext uri="{BB962C8B-B14F-4D97-AF65-F5344CB8AC3E}">
        <p14:creationId xmlns:p14="http://schemas.microsoft.com/office/powerpoint/2010/main" val="3644732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457200"/>
            <a:ext cx="8534400" cy="5509200"/>
          </a:xfrm>
          <a:prstGeom prst="rect">
            <a:avLst/>
          </a:prstGeom>
          <a:noFill/>
        </p:spPr>
        <p:txBody>
          <a:bodyPr wrap="square" rtlCol="0">
            <a:spAutoFit/>
          </a:bodyPr>
          <a:lstStyle/>
          <a:p>
            <a:pPr algn="ctr"/>
            <a:r>
              <a:rPr lang="en-US" sz="4400" b="1" u="sng" dirty="0">
                <a:solidFill>
                  <a:prstClr val="black"/>
                </a:solidFill>
                <a:ea typeface="Calibri"/>
                <a:cs typeface="Times New Roman"/>
              </a:rPr>
              <a:t>Trinity Lutheran Church</a:t>
            </a:r>
            <a:br>
              <a:rPr lang="en-US" sz="4400" dirty="0">
                <a:solidFill>
                  <a:prstClr val="black"/>
                </a:solidFill>
                <a:ea typeface="Calibri"/>
                <a:cs typeface="Times New Roman"/>
              </a:rPr>
            </a:br>
            <a:r>
              <a:rPr lang="en-US" sz="4400" dirty="0">
                <a:solidFill>
                  <a:prstClr val="black"/>
                </a:solidFill>
                <a:ea typeface="Calibri"/>
                <a:cs typeface="Times New Roman"/>
              </a:rPr>
              <a:t>Norman, Oklahoma – www.tlcnorman.org</a:t>
            </a:r>
            <a:br>
              <a:rPr lang="en-US" sz="4400" dirty="0">
                <a:solidFill>
                  <a:prstClr val="black"/>
                </a:solidFill>
                <a:ea typeface="Calibri"/>
                <a:cs typeface="Times New Roman"/>
              </a:rPr>
            </a:br>
            <a:r>
              <a:rPr lang="en-US" sz="4400" b="1" u="sng" dirty="0">
                <a:solidFill>
                  <a:prstClr val="black"/>
                </a:solidFill>
                <a:ea typeface="Calibri"/>
                <a:cs typeface="Times New Roman"/>
              </a:rPr>
              <a:t>The Epistle of James</a:t>
            </a:r>
            <a:br>
              <a:rPr lang="en-US" sz="4400" dirty="0">
                <a:solidFill>
                  <a:prstClr val="black"/>
                </a:solidFill>
                <a:ea typeface="Calibri"/>
                <a:cs typeface="Times New Roman"/>
              </a:rPr>
            </a:br>
            <a:r>
              <a:rPr lang="en-US" sz="4400" b="1" dirty="0">
                <a:solidFill>
                  <a:prstClr val="black"/>
                </a:solidFill>
                <a:ea typeface="Calibri"/>
                <a:cs typeface="Times New Roman"/>
              </a:rPr>
              <a:t>Theme:</a:t>
            </a:r>
          </a:p>
          <a:p>
            <a:pPr algn="ctr"/>
            <a:r>
              <a:rPr lang="en-US" sz="4400" b="1" dirty="0">
                <a:solidFill>
                  <a:prstClr val="black"/>
                </a:solidFill>
                <a:ea typeface="Calibri"/>
                <a:cs typeface="Times New Roman"/>
              </a:rPr>
              <a:t> “The Testing of Your Faith”</a:t>
            </a:r>
            <a:r>
              <a:rPr lang="en-US" sz="4400" dirty="0">
                <a:solidFill>
                  <a:prstClr val="black"/>
                </a:solidFill>
                <a:ea typeface="Calibri"/>
                <a:cs typeface="Times New Roman"/>
              </a:rPr>
              <a:t> </a:t>
            </a:r>
            <a:br>
              <a:rPr lang="en-US" sz="4400" dirty="0">
                <a:solidFill>
                  <a:prstClr val="black"/>
                </a:solidFill>
                <a:ea typeface="Calibri"/>
                <a:cs typeface="Times New Roman"/>
              </a:rPr>
            </a:br>
            <a:r>
              <a:rPr lang="en-US" sz="4400" dirty="0">
                <a:solidFill>
                  <a:prstClr val="black"/>
                </a:solidFill>
                <a:ea typeface="Calibri"/>
                <a:cs typeface="Times New Roman"/>
              </a:rPr>
              <a:t>Date: 4-16-23</a:t>
            </a:r>
            <a:br>
              <a:rPr lang="en-US" sz="4400" dirty="0">
                <a:solidFill>
                  <a:prstClr val="black"/>
                </a:solidFill>
                <a:ea typeface="Calibri"/>
                <a:cs typeface="Times New Roman"/>
              </a:rPr>
            </a:br>
            <a:r>
              <a:rPr lang="en-US" sz="4400" dirty="0">
                <a:solidFill>
                  <a:prstClr val="black"/>
                </a:solidFill>
                <a:ea typeface="Calibri"/>
                <a:cs typeface="Times New Roman"/>
              </a:rPr>
              <a:t>Lesson: 12  - Chapter 1:26-27</a:t>
            </a:r>
            <a:endParaRPr lang="en-US" sz="4400" dirty="0"/>
          </a:p>
        </p:txBody>
      </p:sp>
    </p:spTree>
    <p:extLst>
      <p:ext uri="{BB962C8B-B14F-4D97-AF65-F5344CB8AC3E}">
        <p14:creationId xmlns:p14="http://schemas.microsoft.com/office/powerpoint/2010/main" val="1381407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670C-33DB-1897-777F-C743E7629DB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BB916D3-6F37-2D1C-19DB-BDD0AFCE9770}"/>
              </a:ext>
            </a:extLst>
          </p:cNvPr>
          <p:cNvPicPr>
            <a:picLocks noGrp="1" noChangeAspect="1"/>
          </p:cNvPicPr>
          <p:nvPr>
            <p:ph idx="1"/>
          </p:nvPr>
        </p:nvPicPr>
        <p:blipFill>
          <a:blip r:embed="rId2"/>
          <a:stretch>
            <a:fillRect/>
          </a:stretch>
        </p:blipFill>
        <p:spPr>
          <a:xfrm>
            <a:off x="252835" y="838200"/>
            <a:ext cx="8409126" cy="4724400"/>
          </a:xfrm>
          <a:prstGeom prst="rect">
            <a:avLst/>
          </a:prstGeom>
        </p:spPr>
      </p:pic>
    </p:spTree>
    <p:extLst>
      <p:ext uri="{BB962C8B-B14F-4D97-AF65-F5344CB8AC3E}">
        <p14:creationId xmlns:p14="http://schemas.microsoft.com/office/powerpoint/2010/main" val="848435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b="6214"/>
          <a:stretch/>
        </p:blipFill>
        <p:spPr>
          <a:xfrm>
            <a:off x="457200" y="1066800"/>
            <a:ext cx="8229600" cy="4038600"/>
          </a:xfrm>
          <a:prstGeom prst="rect">
            <a:avLst/>
          </a:prstGeom>
        </p:spPr>
      </p:pic>
    </p:spTree>
    <p:extLst>
      <p:ext uri="{BB962C8B-B14F-4D97-AF65-F5344CB8AC3E}">
        <p14:creationId xmlns:p14="http://schemas.microsoft.com/office/powerpoint/2010/main" val="1545311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00200" y="262915"/>
            <a:ext cx="5603677" cy="6306972"/>
          </a:xfrm>
          <a:prstGeom prst="rect">
            <a:avLst/>
          </a:prstGeom>
        </p:spPr>
      </p:pic>
    </p:spTree>
    <p:extLst>
      <p:ext uri="{BB962C8B-B14F-4D97-AF65-F5344CB8AC3E}">
        <p14:creationId xmlns:p14="http://schemas.microsoft.com/office/powerpoint/2010/main" val="3095904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69635" y="846138"/>
            <a:ext cx="8146473" cy="4267200"/>
          </a:xfrm>
          <a:prstGeom prst="rect">
            <a:avLst/>
          </a:prstGeom>
        </p:spPr>
      </p:pic>
    </p:spTree>
    <p:extLst>
      <p:ext uri="{BB962C8B-B14F-4D97-AF65-F5344CB8AC3E}">
        <p14:creationId xmlns:p14="http://schemas.microsoft.com/office/powerpoint/2010/main" val="486591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AD119-FAD1-ECC3-0359-EFD2ABA17B7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A291FA2-7B62-FBD6-88B7-6E4B9A7D8589}"/>
              </a:ext>
            </a:extLst>
          </p:cNvPr>
          <p:cNvPicPr>
            <a:picLocks noGrp="1" noChangeAspect="1"/>
          </p:cNvPicPr>
          <p:nvPr>
            <p:ph idx="1"/>
          </p:nvPr>
        </p:nvPicPr>
        <p:blipFill>
          <a:blip r:embed="rId2"/>
          <a:stretch>
            <a:fillRect/>
          </a:stretch>
        </p:blipFill>
        <p:spPr>
          <a:xfrm>
            <a:off x="533400" y="762000"/>
            <a:ext cx="7846809" cy="4419600"/>
          </a:xfrm>
          <a:prstGeom prst="rect">
            <a:avLst/>
          </a:prstGeom>
        </p:spPr>
      </p:pic>
    </p:spTree>
    <p:extLst>
      <p:ext uri="{BB962C8B-B14F-4D97-AF65-F5344CB8AC3E}">
        <p14:creationId xmlns:p14="http://schemas.microsoft.com/office/powerpoint/2010/main" val="3670453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 t="13617" r="6735" b="12304"/>
          <a:stretch/>
        </p:blipFill>
        <p:spPr>
          <a:xfrm>
            <a:off x="439615" y="251192"/>
            <a:ext cx="8000620" cy="6354762"/>
          </a:xfrm>
          <a:prstGeom prst="rect">
            <a:avLst/>
          </a:prstGeom>
        </p:spPr>
      </p:pic>
    </p:spTree>
    <p:extLst>
      <p:ext uri="{BB962C8B-B14F-4D97-AF65-F5344CB8AC3E}">
        <p14:creationId xmlns:p14="http://schemas.microsoft.com/office/powerpoint/2010/main" val="2230720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47800" y="228600"/>
            <a:ext cx="6096000" cy="6096000"/>
          </a:xfrm>
          <a:prstGeom prst="rect">
            <a:avLst/>
          </a:prstGeom>
        </p:spPr>
      </p:pic>
    </p:spTree>
    <p:extLst>
      <p:ext uri="{BB962C8B-B14F-4D97-AF65-F5344CB8AC3E}">
        <p14:creationId xmlns:p14="http://schemas.microsoft.com/office/powerpoint/2010/main" val="595761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AF2D2-7C93-85BA-34B8-231CF136827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DB67479-A7EF-ED81-1494-ED1F78010141}"/>
              </a:ext>
            </a:extLst>
          </p:cNvPr>
          <p:cNvPicPr>
            <a:picLocks noGrp="1" noChangeAspect="1"/>
          </p:cNvPicPr>
          <p:nvPr>
            <p:ph idx="1"/>
          </p:nvPr>
        </p:nvPicPr>
        <p:blipFill rotWithShape="1">
          <a:blip r:embed="rId2"/>
          <a:srcRect b="9946"/>
          <a:stretch/>
        </p:blipFill>
        <p:spPr>
          <a:xfrm>
            <a:off x="475303" y="480219"/>
            <a:ext cx="7863416" cy="5310981"/>
          </a:xfrm>
          <a:prstGeom prst="rect">
            <a:avLst/>
          </a:prstGeom>
        </p:spPr>
      </p:pic>
    </p:spTree>
    <p:extLst>
      <p:ext uri="{BB962C8B-B14F-4D97-AF65-F5344CB8AC3E}">
        <p14:creationId xmlns:p14="http://schemas.microsoft.com/office/powerpoint/2010/main" val="453413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D1B6F-678D-DA11-BA8C-886C860CCC27}"/>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AA153120-FAB2-3DBD-5F12-A50C0C4C2871}"/>
              </a:ext>
            </a:extLst>
          </p:cNvPr>
          <p:cNvPicPr>
            <a:picLocks noGrp="1" noChangeAspect="1"/>
          </p:cNvPicPr>
          <p:nvPr>
            <p:ph idx="1"/>
          </p:nvPr>
        </p:nvPicPr>
        <p:blipFill>
          <a:blip r:embed="rId2"/>
          <a:stretch>
            <a:fillRect/>
          </a:stretch>
        </p:blipFill>
        <p:spPr>
          <a:xfrm>
            <a:off x="644916" y="914400"/>
            <a:ext cx="8009467" cy="4191000"/>
          </a:xfrm>
          <a:prstGeom prst="rect">
            <a:avLst/>
          </a:prstGeom>
        </p:spPr>
      </p:pic>
    </p:spTree>
    <p:extLst>
      <p:ext uri="{BB962C8B-B14F-4D97-AF65-F5344CB8AC3E}">
        <p14:creationId xmlns:p14="http://schemas.microsoft.com/office/powerpoint/2010/main" val="2594867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C673F9-8054-9C0F-8BDA-CD2531C918F9}"/>
              </a:ext>
            </a:extLst>
          </p:cNvPr>
          <p:cNvPicPr>
            <a:picLocks noChangeAspect="1"/>
          </p:cNvPicPr>
          <p:nvPr/>
        </p:nvPicPr>
        <p:blipFill>
          <a:blip r:embed="rId2"/>
          <a:stretch>
            <a:fillRect/>
          </a:stretch>
        </p:blipFill>
        <p:spPr>
          <a:xfrm>
            <a:off x="609600" y="533400"/>
            <a:ext cx="8115300" cy="5410200"/>
          </a:xfrm>
          <a:prstGeom prst="rect">
            <a:avLst/>
          </a:prstGeom>
        </p:spPr>
      </p:pic>
      <p:sp>
        <p:nvSpPr>
          <p:cNvPr id="2" name="Title 1">
            <a:extLst>
              <a:ext uri="{FF2B5EF4-FFF2-40B4-BE49-F238E27FC236}">
                <a16:creationId xmlns:a16="http://schemas.microsoft.com/office/drawing/2014/main" id="{3C20B9AC-C6E8-E89A-A168-1343C1FFDD7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90001CCC-433F-A1C3-7B42-A6365A7CFC5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36651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F59C383-6528-99AD-B9E6-92E951037075}"/>
              </a:ext>
            </a:extLst>
          </p:cNvPr>
          <p:cNvPicPr>
            <a:picLocks noGrp="1" noChangeAspect="1"/>
          </p:cNvPicPr>
          <p:nvPr>
            <p:ph idx="1"/>
          </p:nvPr>
        </p:nvPicPr>
        <p:blipFill rotWithShape="1">
          <a:blip r:embed="rId2"/>
          <a:srcRect l="2851" t="18486" r="2114" b="22785"/>
          <a:stretch/>
        </p:blipFill>
        <p:spPr>
          <a:xfrm>
            <a:off x="381000" y="990600"/>
            <a:ext cx="8540423" cy="3962400"/>
          </a:xfrm>
          <a:prstGeom prst="rect">
            <a:avLst/>
          </a:prstGeom>
        </p:spPr>
      </p:pic>
    </p:spTree>
    <p:extLst>
      <p:ext uri="{BB962C8B-B14F-4D97-AF65-F5344CB8AC3E}">
        <p14:creationId xmlns:p14="http://schemas.microsoft.com/office/powerpoint/2010/main" val="180115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0A914-7F0A-B419-0DD4-49B3EC790D6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9027365-3FAB-02B1-6BE2-70F77AFDCA58}"/>
              </a:ext>
            </a:extLst>
          </p:cNvPr>
          <p:cNvPicPr>
            <a:picLocks noGrp="1" noChangeAspect="1"/>
          </p:cNvPicPr>
          <p:nvPr>
            <p:ph idx="1"/>
          </p:nvPr>
        </p:nvPicPr>
        <p:blipFill>
          <a:blip r:embed="rId2"/>
          <a:stretch>
            <a:fillRect/>
          </a:stretch>
        </p:blipFill>
        <p:spPr>
          <a:xfrm>
            <a:off x="457200" y="381000"/>
            <a:ext cx="7965016" cy="5973762"/>
          </a:xfrm>
          <a:prstGeom prst="rect">
            <a:avLst/>
          </a:prstGeom>
        </p:spPr>
      </p:pic>
    </p:spTree>
    <p:extLst>
      <p:ext uri="{BB962C8B-B14F-4D97-AF65-F5344CB8AC3E}">
        <p14:creationId xmlns:p14="http://schemas.microsoft.com/office/powerpoint/2010/main" val="1622009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427794"/>
            <a:ext cx="8686800" cy="6002412"/>
          </a:xfrm>
          <a:prstGeom prst="rect">
            <a:avLst/>
          </a:prstGeom>
          <a:noFill/>
        </p:spPr>
        <p:txBody>
          <a:bodyPr wrap="square" rtlCol="0">
            <a:spAutoFit/>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(26) If anyone thinks he is religious and does not bridle his tongue but deceives his heart,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this person's religion is worthless.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(27)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Religion that is pure and undefiled before God, the Father</a:t>
            </a:r>
            <a:r>
              <a:rPr lang="en-US" sz="2400" dirty="0">
                <a:effectLst/>
                <a:latin typeface="Calibri" panose="020F0502020204030204" pitchFamily="34" charset="0"/>
                <a:ea typeface="Calibri" panose="020F0502020204030204" pitchFamily="34" charset="0"/>
                <a:cs typeface="Times New Roman" panose="02020603050405020304" pitchFamily="18" charset="0"/>
              </a:rPr>
              <a:t>, is this: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to visit orphans and widows in their affliction,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and to keep oneself unstained from the world.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t>
            </a:r>
            <a:r>
              <a:rPr lang="en-US" sz="2400" i="1" dirty="0">
                <a:effectLst/>
                <a:latin typeface="Calibri" panose="020F0502020204030204" pitchFamily="34" charset="0"/>
                <a:ea typeface="Calibri" panose="020F0502020204030204" pitchFamily="34" charset="0"/>
                <a:cs typeface="Times New Roman" panose="02020603050405020304" pitchFamily="18" charset="0"/>
              </a:rPr>
              <a:t>Dt. 10:18;  14:29;  16:11;  24:19;    Job 31:16-21;</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i="1" dirty="0">
                <a:effectLst/>
                <a:latin typeface="Calibri" panose="020F0502020204030204" pitchFamily="34" charset="0"/>
                <a:ea typeface="Calibri" panose="020F0502020204030204" pitchFamily="34" charset="0"/>
                <a:cs typeface="Times New Roman" panose="02020603050405020304" pitchFamily="18" charset="0"/>
              </a:rPr>
              <a:t> Ps 34:13;  39:1;  141:3;  146:9; </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i="1" dirty="0">
                <a:effectLst/>
                <a:latin typeface="Calibri" panose="020F0502020204030204" pitchFamily="34" charset="0"/>
                <a:ea typeface="Calibri" panose="020F0502020204030204" pitchFamily="34" charset="0"/>
                <a:cs typeface="Times New Roman" panose="02020603050405020304" pitchFamily="18" charset="0"/>
              </a:rPr>
              <a:t>  Is 1:17-23;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Jer</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22:16;   Hos 14:3;   </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i="1" dirty="0">
                <a:effectLst/>
                <a:latin typeface="Calibri" panose="020F0502020204030204" pitchFamily="34" charset="0"/>
                <a:ea typeface="Calibri" panose="020F0502020204030204" pitchFamily="34" charset="0"/>
                <a:cs typeface="Times New Roman" panose="02020603050405020304" pitchFamily="18" charset="0"/>
              </a:rPr>
              <a:t> Mt 25:36;   Mark 12:38-44;   Lk 4:25-27;  7:11-17;  18:1-8;   </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Ac 9:39-43;   Rom 12:2;   1 Tim 5:3-16;  6:12-16;</a:t>
            </a:r>
          </a:p>
          <a:p>
            <a:pPr marL="0" marR="0" algn="ct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1 Pet 3:10;    2 Pet 1:4;   2:20;  3:10-14;    1 Jn 2:15;  5:18)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3887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275301-BB71-0F6C-484C-1A9934E53F32}"/>
              </a:ext>
            </a:extLst>
          </p:cNvPr>
          <p:cNvSpPr txBox="1"/>
          <p:nvPr/>
        </p:nvSpPr>
        <p:spPr>
          <a:xfrm>
            <a:off x="228600" y="228600"/>
            <a:ext cx="8686800" cy="6007927"/>
          </a:xfrm>
          <a:prstGeom prst="rect">
            <a:avLst/>
          </a:prstGeom>
          <a:noFill/>
        </p:spPr>
        <p:txBody>
          <a:bodyPr wrap="square" rtlCol="0">
            <a:spAutoFit/>
          </a:bodyPr>
          <a:lstStyle/>
          <a:p>
            <a:pPr marL="0" marR="0" algn="ctr">
              <a:lnSpc>
                <a:spcPct val="107000"/>
              </a:lnSpc>
              <a:spcBef>
                <a:spcPts val="0"/>
              </a:spcBef>
              <a:spcAft>
                <a:spcPts val="0"/>
              </a:spcAft>
            </a:pPr>
            <a:r>
              <a:rPr lang="en-US" sz="1500" b="1" u="sng" dirty="0">
                <a:effectLst/>
                <a:latin typeface="Calibri" panose="020F0502020204030204" pitchFamily="34" charset="0"/>
                <a:ea typeface="Calibri" panose="020F0502020204030204" pitchFamily="34" charset="0"/>
                <a:cs typeface="Calibri" panose="020F0502020204030204" pitchFamily="34" charset="0"/>
              </a:rPr>
              <a:t>LUTHER ON TRUE RELIGION – VOLUME 24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gn="just">
              <a:lnSpc>
                <a:spcPct val="107000"/>
              </a:lnSpc>
              <a:spcBef>
                <a:spcPts val="0"/>
              </a:spcBef>
              <a:spcAft>
                <a:spcPts val="0"/>
              </a:spcAf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“Faith must lay hold of this, must be founded on it, and must take comfort from it in times of temptation, when the devil and man’s own conscience argue with him as follows: “Listen. What kind of Christian are you? Where is your righteousness? Do you not see and feel that you are a sinner? How, then will you pass muster before </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God?”</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Here again he must base his words on this verse and say: “I know very well, and I am sorry to say, that I am a sinner and that in me there is no righteousness that will be valid before </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God.</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And I must and will not look for or know of such righteousness in myself, for with it I could never come before</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 God. </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But in this verse I hear </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Christ say that my righteousness consists in His going to the Father and in His ascension into heaven.</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gn="just">
              <a:lnSpc>
                <a:spcPct val="107000"/>
              </a:lnSpc>
              <a:spcBef>
                <a:spcPts val="0"/>
              </a:spcBef>
              <a:spcAft>
                <a:spcPts val="0"/>
              </a:spcAf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gn="just">
              <a:lnSpc>
                <a:spcPct val="107000"/>
              </a:lnSpc>
              <a:spcBef>
                <a:spcPts val="0"/>
              </a:spcBef>
              <a:spcAft>
                <a:spcPts val="0"/>
              </a:spcAf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There my righteousness has been deposited, and there the devil will surely have to let it remain; for he will not make </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Christ </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a sinner or reprove or find fault with His righteousness. If I am a sinner and my life does not pass muster before</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 God, </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and if I find no righteousness in myself, I have</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 another treasure, </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which is the righteousness of which I boast and on which I rely. This is </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Christ’s going to the Father</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which He has </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presented to me as a gift.”</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What does </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this righteousness </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lack, or what flaw can you find in it? You surely do not see or feel anything of it, do you? Answer: “Indeed, </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Christ Himself</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defines and describes righteousness by saying that I will not feel it but must take hold of it by faith in </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Christ’s Word</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‘you will see Me no more.’ But why would I need faith if I could perceive and feel this righteousness in myself?”</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gn="just">
              <a:lnSpc>
                <a:spcPct val="107000"/>
              </a:lnSpc>
              <a:spcBef>
                <a:spcPts val="0"/>
              </a:spcBef>
              <a:spcAft>
                <a:spcPts val="0"/>
              </a:spcAf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gn="just">
              <a:lnSpc>
                <a:spcPct val="107000"/>
              </a:lnSpc>
              <a:spcBef>
                <a:spcPts val="0"/>
              </a:spcBef>
              <a:spcAft>
                <a:spcPts val="0"/>
              </a:spcAf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Therefore learn this verse well, in order that on the basis of it you may be able to distinguish clearly between </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Christ’s righteousness</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and anything else that is called righteousness. For here you learn that the </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righteousness of which Christ</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is speaking is not our work or doing, but that it is</a:t>
            </a: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 His going to the Father or His ascension</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It is clear and obvious, of course, that there is a wide gulf between the two types of righteousness.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3200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607423-19F3-159A-1387-22303824509D}"/>
              </a:ext>
            </a:extLst>
          </p:cNvPr>
          <p:cNvSpPr txBox="1"/>
          <p:nvPr/>
        </p:nvSpPr>
        <p:spPr>
          <a:xfrm>
            <a:off x="381000" y="304800"/>
            <a:ext cx="8382000" cy="6237413"/>
          </a:xfrm>
          <a:prstGeom prst="rect">
            <a:avLst/>
          </a:prstGeom>
          <a:noFill/>
        </p:spPr>
        <p:txBody>
          <a:bodyPr wrap="square" rtlCol="0">
            <a:spAutoFit/>
          </a:bodyPr>
          <a:lstStyle/>
          <a:p>
            <a:pPr marL="0" marR="0" indent="228600" algn="just">
              <a:lnSpc>
                <a:spcPct val="107000"/>
              </a:lnSpc>
              <a:spcBef>
                <a:spcPts val="0"/>
              </a:spcBef>
              <a:spcAft>
                <a:spcPts val="0"/>
              </a:spcAft>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Our work surely is not </a:t>
            </a:r>
            <a:r>
              <a:rPr lang="en-US" sz="1700" b="1" dirty="0">
                <a:effectLst/>
                <a:latin typeface="Times New Roman" panose="02020603050405020304" pitchFamily="18" charset="0"/>
                <a:ea typeface="Times New Roman" panose="02020603050405020304" pitchFamily="18" charset="0"/>
                <a:cs typeface="Times New Roman" panose="02020603050405020304" pitchFamily="18" charset="0"/>
              </a:rPr>
              <a:t>Christ</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and His going is not our doing or work. For what did I or any other man contribute to </a:t>
            </a:r>
            <a:r>
              <a:rPr lang="en-US" sz="1700" b="1" dirty="0">
                <a:effectLst/>
                <a:latin typeface="Times New Roman" panose="02020603050405020304" pitchFamily="18" charset="0"/>
                <a:ea typeface="Times New Roman" panose="02020603050405020304" pitchFamily="18" charset="0"/>
                <a:cs typeface="Times New Roman" panose="02020603050405020304" pitchFamily="18" charset="0"/>
              </a:rPr>
              <a:t>His going to the Father, that is, to His suffering and death, His resurrection, and His sitting at the right hand of God?</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This “going to </a:t>
            </a:r>
            <a:r>
              <a:rPr lang="en-US" sz="1700" b="1" dirty="0">
                <a:effectLst/>
                <a:latin typeface="Times New Roman" panose="02020603050405020304" pitchFamily="18" charset="0"/>
                <a:ea typeface="Times New Roman" panose="02020603050405020304" pitchFamily="18" charset="0"/>
                <a:cs typeface="Times New Roman" panose="02020603050405020304" pitchFamily="18" charset="0"/>
              </a:rPr>
              <a:t>the Father”</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certainly is not my obedience and good works not even the works done in accordance with the Ten Commandments, much less my self-chosen worship and human works, monasticism, pilgrimages, self-made exercises in religion, etc. Even if one cannot comprehend the meaning of the words “going to the Father,” still one can at least hear and understand that this is not and cannot be our work or doing but is given to</a:t>
            </a:r>
            <a:r>
              <a:rPr lang="en-US" sz="1700" b="1" dirty="0">
                <a:effectLst/>
                <a:latin typeface="Times New Roman" panose="02020603050405020304" pitchFamily="18" charset="0"/>
                <a:ea typeface="Times New Roman" panose="02020603050405020304" pitchFamily="18" charset="0"/>
                <a:cs typeface="Times New Roman" panose="02020603050405020304" pitchFamily="18" charset="0"/>
              </a:rPr>
              <a:t> Christ alone and is placed entirely on His Person…</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gn="just">
              <a:lnSpc>
                <a:spcPct val="107000"/>
              </a:lnSpc>
              <a:spcBef>
                <a:spcPts val="0"/>
              </a:spcBef>
              <a:spcAft>
                <a:spcPts val="0"/>
              </a:spcAft>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gn="just">
              <a:lnSpc>
                <a:spcPct val="107000"/>
              </a:lnSpc>
              <a:spcBef>
                <a:spcPts val="0"/>
              </a:spcBef>
              <a:spcAft>
                <a:spcPts val="0"/>
              </a:spcAft>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It is true of course that we must improve our conduct and change our way of life, do good and shun evil; but a better life of this kind will not accomplish what </a:t>
            </a:r>
            <a:r>
              <a:rPr lang="en-US" sz="1700" b="1" dirty="0">
                <a:effectLst/>
                <a:latin typeface="Times New Roman" panose="02020603050405020304" pitchFamily="18" charset="0"/>
                <a:ea typeface="Times New Roman" panose="02020603050405020304" pitchFamily="18" charset="0"/>
                <a:cs typeface="Times New Roman" panose="02020603050405020304" pitchFamily="18" charset="0"/>
              </a:rPr>
              <a:t>Christ’s going to the Father</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is to accomplish, namely, our justification before </a:t>
            </a:r>
            <a:r>
              <a:rPr lang="en-US" sz="1700" b="1" dirty="0">
                <a:effectLst/>
                <a:latin typeface="Times New Roman" panose="02020603050405020304" pitchFamily="18" charset="0"/>
                <a:ea typeface="Times New Roman" panose="02020603050405020304" pitchFamily="18" charset="0"/>
                <a:cs typeface="Times New Roman" panose="02020603050405020304" pitchFamily="18" charset="0"/>
              </a:rPr>
              <a:t>God </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and our salvation. The lives and the works of all the saints and the capabilities of all men are far too weak and too few to accomplish this; for everything they do is surely nothing more than earthly, transitory activity, which must terminate with us and remain here below.</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gn="just">
              <a:lnSpc>
                <a:spcPct val="107000"/>
              </a:lnSpc>
              <a:spcBef>
                <a:spcPts val="0"/>
              </a:spcBef>
              <a:spcAft>
                <a:spcPts val="0"/>
              </a:spcAft>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gn="just">
              <a:lnSpc>
                <a:spcPct val="107000"/>
              </a:lnSpc>
              <a:spcBef>
                <a:spcPts val="0"/>
              </a:spcBef>
              <a:spcAft>
                <a:spcPts val="0"/>
              </a:spcAft>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And although the works and deeds believers perform in conformity with </a:t>
            </a:r>
            <a:r>
              <a:rPr lang="en-US" sz="1700" b="1" dirty="0">
                <a:effectLst/>
                <a:latin typeface="Times New Roman" panose="02020603050405020304" pitchFamily="18" charset="0"/>
                <a:ea typeface="Times New Roman" panose="02020603050405020304" pitchFamily="18" charset="0"/>
                <a:cs typeface="Times New Roman" panose="02020603050405020304" pitchFamily="18" charset="0"/>
              </a:rPr>
              <a:t>God’s commandments </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are pleasing</a:t>
            </a:r>
            <a:r>
              <a:rPr lang="en-US" sz="1700" b="1" dirty="0">
                <a:effectLst/>
                <a:latin typeface="Times New Roman" panose="02020603050405020304" pitchFamily="18" charset="0"/>
                <a:ea typeface="Times New Roman" panose="02020603050405020304" pitchFamily="18" charset="0"/>
                <a:cs typeface="Times New Roman" panose="02020603050405020304" pitchFamily="18" charset="0"/>
              </a:rPr>
              <a:t> to God </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and will also be rewarded by Him both in time and in eternity, still they cannot bring us to </a:t>
            </a:r>
            <a:r>
              <a:rPr lang="en-US" sz="1700" b="1" dirty="0">
                <a:effectLst/>
                <a:latin typeface="Times New Roman" panose="02020603050405020304" pitchFamily="18" charset="0"/>
                <a:ea typeface="Times New Roman" panose="02020603050405020304" pitchFamily="18" charset="0"/>
                <a:cs typeface="Times New Roman" panose="02020603050405020304" pitchFamily="18" charset="0"/>
              </a:rPr>
              <a:t>God </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or be the righteousness that delivers from sin and death. No, there is no other consolation than </a:t>
            </a:r>
            <a:r>
              <a:rPr lang="en-US" sz="1700" b="1" dirty="0">
                <a:effectLst/>
                <a:latin typeface="Times New Roman" panose="02020603050405020304" pitchFamily="18" charset="0"/>
                <a:ea typeface="Times New Roman" panose="02020603050405020304" pitchFamily="18" charset="0"/>
                <a:cs typeface="Times New Roman" panose="02020603050405020304" pitchFamily="18" charset="0"/>
              </a:rPr>
              <a:t>Christ’s going to the Father. This is our chief possession and inheritance, our ultimate trust and eternal righteousness.”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2446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DF79CB-FAE1-9376-A794-BDF6AD743E5B}"/>
              </a:ext>
            </a:extLst>
          </p:cNvPr>
          <p:cNvPicPr>
            <a:picLocks noChangeAspect="1"/>
          </p:cNvPicPr>
          <p:nvPr/>
        </p:nvPicPr>
        <p:blipFill>
          <a:blip r:embed="rId2"/>
          <a:stretch>
            <a:fillRect/>
          </a:stretch>
        </p:blipFill>
        <p:spPr>
          <a:xfrm>
            <a:off x="1340025" y="838200"/>
            <a:ext cx="6175991" cy="2654041"/>
          </a:xfrm>
          <a:prstGeom prst="rect">
            <a:avLst/>
          </a:prstGeom>
        </p:spPr>
      </p:pic>
      <p:pic>
        <p:nvPicPr>
          <p:cNvPr id="4" name="Picture 3">
            <a:extLst>
              <a:ext uri="{FF2B5EF4-FFF2-40B4-BE49-F238E27FC236}">
                <a16:creationId xmlns:a16="http://schemas.microsoft.com/office/drawing/2014/main" id="{0520A9F5-2EDA-CA22-6B48-9A9AB7CB71A6}"/>
              </a:ext>
            </a:extLst>
          </p:cNvPr>
          <p:cNvPicPr>
            <a:picLocks noChangeAspect="1"/>
          </p:cNvPicPr>
          <p:nvPr/>
        </p:nvPicPr>
        <p:blipFill>
          <a:blip r:embed="rId3"/>
          <a:stretch>
            <a:fillRect/>
          </a:stretch>
        </p:blipFill>
        <p:spPr>
          <a:xfrm>
            <a:off x="1371600" y="3200400"/>
            <a:ext cx="6194732" cy="3523723"/>
          </a:xfrm>
          <a:prstGeom prst="rect">
            <a:avLst/>
          </a:prstGeom>
        </p:spPr>
      </p:pic>
      <p:sp>
        <p:nvSpPr>
          <p:cNvPr id="5" name="TextBox 4">
            <a:extLst>
              <a:ext uri="{FF2B5EF4-FFF2-40B4-BE49-F238E27FC236}">
                <a16:creationId xmlns:a16="http://schemas.microsoft.com/office/drawing/2014/main" id="{D9F2C1AF-3DC5-BF23-30A1-C03E0B2D02BF}"/>
              </a:ext>
            </a:extLst>
          </p:cNvPr>
          <p:cNvSpPr txBox="1"/>
          <p:nvPr/>
        </p:nvSpPr>
        <p:spPr>
          <a:xfrm>
            <a:off x="685800" y="166285"/>
            <a:ext cx="7315200" cy="671915"/>
          </a:xfrm>
          <a:prstGeom prst="rect">
            <a:avLst/>
          </a:prstGeom>
          <a:noFill/>
        </p:spPr>
        <p:txBody>
          <a:bodyPr wrap="square">
            <a:spAutoFit/>
          </a:bodyPr>
          <a:lstStyle/>
          <a:p>
            <a:pPr marL="0" marR="0" lvl="0" indent="228600" algn="ctr" defTabSz="914400" rtl="0" eaLnBrk="1" fontAlgn="auto" latinLnBrk="0" hangingPunct="1">
              <a:lnSpc>
                <a:spcPct val="107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Commentary on James – “The Epistle of Faith”</a:t>
            </a:r>
          </a:p>
          <a:p>
            <a:pPr marL="0" marR="0" lvl="0" indent="228600" algn="ctr" defTabSz="914400" rtl="0" eaLnBrk="1" fontAlgn="auto" latinLnBrk="0" hangingPunct="1">
              <a:lnSpc>
                <a:spcPct val="107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 Dr. David </a:t>
            </a:r>
            <a:r>
              <a:rPr kumimoji="0" lang="en-US"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Scaer</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 CPH</a:t>
            </a:r>
          </a:p>
        </p:txBody>
      </p:sp>
    </p:spTree>
    <p:extLst>
      <p:ext uri="{BB962C8B-B14F-4D97-AF65-F5344CB8AC3E}">
        <p14:creationId xmlns:p14="http://schemas.microsoft.com/office/powerpoint/2010/main" val="1686638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04800"/>
            <a:ext cx="8458200" cy="5931175"/>
          </a:xfrm>
          <a:prstGeom prst="rect">
            <a:avLst/>
          </a:prstGeom>
          <a:noFill/>
        </p:spPr>
        <p:txBody>
          <a:bodyPr wrap="square" rtlCol="0">
            <a:spAutoFit/>
          </a:bodyPr>
          <a:lstStyle/>
          <a:p>
            <a:pPr algn="ctr">
              <a:lnSpc>
                <a:spcPct val="107000"/>
              </a:lnSpc>
            </a:pPr>
            <a:r>
              <a:rPr lang="en-US" sz="3600" b="1" u="sng" dirty="0">
                <a:latin typeface="Calibri" panose="020F0502020204030204" pitchFamily="34" charset="0"/>
                <a:ea typeface="Calibri" panose="020F0502020204030204" pitchFamily="34" charset="0"/>
                <a:cs typeface="Times New Roman" panose="02020603050405020304" pitchFamily="18" charset="0"/>
              </a:rPr>
              <a:t>LIFE APPLICATION</a:t>
            </a:r>
            <a:endParaRPr lang="en-US" sz="3600" u="sng" dirty="0">
              <a:latin typeface="Calibri" panose="020F0502020204030204" pitchFamily="34" charset="0"/>
              <a:ea typeface="Calibri" panose="020F0502020204030204" pitchFamily="34" charset="0"/>
              <a:cs typeface="Times New Roman" panose="02020603050405020304" pitchFamily="18" charset="0"/>
            </a:endParaRPr>
          </a:p>
          <a:p>
            <a:pPr marL="228600" marR="0" algn="ctr">
              <a:lnSpc>
                <a:spcPct val="107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 1. If we desire to be truly religious, </a:t>
            </a:r>
          </a:p>
          <a:p>
            <a:pPr marL="228600" marR="0" algn="ctr">
              <a:lnSpc>
                <a:spcPct val="107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 how do we bridle our tongues?</a:t>
            </a:r>
          </a:p>
          <a:p>
            <a:pPr marL="228600" marR="0" algn="ctr">
              <a:lnSpc>
                <a:spcPct val="107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ctr">
              <a:lnSpc>
                <a:spcPct val="107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2. If our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religion is pure and undefiled </a:t>
            </a:r>
          </a:p>
          <a:p>
            <a:pPr marL="45720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before God, the Father</a:t>
            </a:r>
            <a:r>
              <a:rPr lang="en-US" sz="32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gn="ctr">
              <a:lnSpc>
                <a:spcPct val="107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what are the ways to visit orphans and widows in their affliction?</a:t>
            </a:r>
          </a:p>
          <a:p>
            <a:pPr marL="0" marR="0" algn="ctr">
              <a:lnSpc>
                <a:spcPct val="107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gn="ctr">
              <a:lnSpc>
                <a:spcPct val="107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3. Why must we keep ourselves unstained from the world?</a:t>
            </a:r>
          </a:p>
        </p:txBody>
      </p:sp>
    </p:spTree>
    <p:extLst>
      <p:ext uri="{BB962C8B-B14F-4D97-AF65-F5344CB8AC3E}">
        <p14:creationId xmlns:p14="http://schemas.microsoft.com/office/powerpoint/2010/main" val="3402538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9383" r="10899" b="18844"/>
          <a:stretch/>
        </p:blipFill>
        <p:spPr>
          <a:xfrm>
            <a:off x="675443" y="381000"/>
            <a:ext cx="7793114" cy="5821362"/>
          </a:xfrm>
          <a:prstGeom prst="rect">
            <a:avLst/>
          </a:prstGeom>
        </p:spPr>
      </p:pic>
    </p:spTree>
    <p:extLst>
      <p:ext uri="{BB962C8B-B14F-4D97-AF65-F5344CB8AC3E}">
        <p14:creationId xmlns:p14="http://schemas.microsoft.com/office/powerpoint/2010/main" val="3773577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t="6764" b="9085"/>
          <a:stretch/>
        </p:blipFill>
        <p:spPr>
          <a:xfrm>
            <a:off x="609600" y="274638"/>
            <a:ext cx="7467600" cy="6284163"/>
          </a:xfrm>
          <a:prstGeom prst="rect">
            <a:avLst/>
          </a:prstGeom>
        </p:spPr>
      </p:pic>
    </p:spTree>
    <p:extLst>
      <p:ext uri="{BB962C8B-B14F-4D97-AF65-F5344CB8AC3E}">
        <p14:creationId xmlns:p14="http://schemas.microsoft.com/office/powerpoint/2010/main" val="813902165"/>
      </p:ext>
    </p:extLst>
  </p:cSld>
  <p:clrMapOvr>
    <a:masterClrMapping/>
  </p:clrMapOvr>
</p:sld>
</file>

<file path=ppt/theme/theme1.xml><?xml version="1.0" encoding="utf-8"?>
<a:theme xmlns:a="http://schemas.openxmlformats.org/drawingml/2006/main" name="Office Theme">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1048</Words>
  <Application>Microsoft Office PowerPoint</Application>
  <PresentationFormat>On-screen Show (4:3)</PresentationFormat>
  <Paragraphs>37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Pastor</dc:creator>
  <cp:lastModifiedBy>David Nehrenz</cp:lastModifiedBy>
  <cp:revision>35</cp:revision>
  <dcterms:created xsi:type="dcterms:W3CDTF">2022-02-24T21:20:30Z</dcterms:created>
  <dcterms:modified xsi:type="dcterms:W3CDTF">2023-04-13T15:18:45Z</dcterms:modified>
</cp:coreProperties>
</file>