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6" r:id="rId3"/>
    <p:sldId id="293" r:id="rId4"/>
    <p:sldId id="291" r:id="rId5"/>
    <p:sldId id="257" r:id="rId6"/>
    <p:sldId id="260" r:id="rId7"/>
    <p:sldId id="264" r:id="rId8"/>
    <p:sldId id="265" r:id="rId9"/>
    <p:sldId id="278" r:id="rId10"/>
    <p:sldId id="270" r:id="rId11"/>
    <p:sldId id="275" r:id="rId12"/>
    <p:sldId id="271" r:id="rId13"/>
    <p:sldId id="272" r:id="rId14"/>
    <p:sldId id="273" r:id="rId15"/>
    <p:sldId id="277" r:id="rId16"/>
    <p:sldId id="276" r:id="rId17"/>
    <p:sldId id="279" r:id="rId18"/>
    <p:sldId id="282" r:id="rId19"/>
    <p:sldId id="298" r:id="rId20"/>
    <p:sldId id="299" r:id="rId21"/>
    <p:sldId id="285" r:id="rId22"/>
    <p:sldId id="286" r:id="rId23"/>
    <p:sldId id="287" r:id="rId24"/>
    <p:sldId id="283" r:id="rId25"/>
    <p:sldId id="284" r:id="rId26"/>
    <p:sldId id="281" r:id="rId27"/>
    <p:sldId id="280" r:id="rId28"/>
    <p:sldId id="294" r:id="rId29"/>
    <p:sldId id="295" r:id="rId30"/>
    <p:sldId id="296" r:id="rId31"/>
    <p:sldId id="297" r:id="rId32"/>
    <p:sldId id="29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4" d="100"/>
          <a:sy n="64" d="100"/>
        </p:scale>
        <p:origin x="1378"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2/22/2024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3"/>
            <a:ext cx="8405446" cy="5697723"/>
          </a:xfrm>
        </p:spPr>
        <p:txBody>
          <a:bodyPr>
            <a:normAutofit lnSpcReduction="10000"/>
          </a:bodyPr>
          <a:lstStyle/>
          <a:p>
            <a:pPr marL="0" marR="0" indent="0" algn="ctr">
              <a:lnSpc>
                <a:spcPct val="107000"/>
              </a:lnSpc>
              <a:spcBef>
                <a:spcPts val="0"/>
              </a:spcBef>
              <a:spcAft>
                <a:spcPts val="0"/>
              </a:spcAft>
              <a:buNone/>
            </a:pPr>
            <a:r>
              <a:rPr lang="en-US" sz="3000" b="1" dirty="0" smtClean="0">
                <a:latin typeface="Calibri" panose="020F0502020204030204" pitchFamily="34" charset="0"/>
                <a:ea typeface="Calibri" panose="020F0502020204030204" pitchFamily="34" charset="0"/>
                <a:cs typeface="Times New Roman" panose="02020603050405020304" pitchFamily="18" charset="0"/>
              </a:rPr>
              <a:t>“</a:t>
            </a:r>
            <a:r>
              <a:rPr lang="en-US" sz="3000" b="1" dirty="0">
                <a:latin typeface="Calibri" panose="020F0502020204030204" pitchFamily="34" charset="0"/>
                <a:ea typeface="Calibri" panose="020F0502020204030204" pitchFamily="34" charset="0"/>
                <a:cs typeface="Times New Roman" panose="02020603050405020304" pitchFamily="18" charset="0"/>
              </a:rPr>
              <a:t>Prioritize Our Lives </a:t>
            </a:r>
            <a:endParaRPr lang="en-US" sz="3000"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000" b="1" dirty="0">
                <a:latin typeface="Calibri" panose="020F0502020204030204" pitchFamily="34" charset="0"/>
                <a:ea typeface="Calibri" panose="020F0502020204030204" pitchFamily="34" charset="0"/>
                <a:cs typeface="Times New Roman" panose="02020603050405020304" pitchFamily="18" charset="0"/>
              </a:rPr>
              <a:t> </a:t>
            </a:r>
            <a:r>
              <a:rPr lang="en-US" sz="3000" b="1" dirty="0" smtClean="0">
                <a:latin typeface="Calibri" panose="020F0502020204030204" pitchFamily="34" charset="0"/>
                <a:ea typeface="Calibri" panose="020F0502020204030204" pitchFamily="34" charset="0"/>
                <a:cs typeface="Times New Roman" panose="02020603050405020304" pitchFamily="18" charset="0"/>
              </a:rPr>
              <a:t>Work </a:t>
            </a:r>
            <a:r>
              <a:rPr lang="en-US" sz="3000" b="1" dirty="0">
                <a:latin typeface="Calibri" panose="020F0502020204030204" pitchFamily="34" charset="0"/>
                <a:ea typeface="Calibri" panose="020F0502020204030204" pitchFamily="34" charset="0"/>
                <a:cs typeface="Times New Roman" panose="02020603050405020304" pitchFamily="18" charset="0"/>
              </a:rPr>
              <a:t>Together”</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07000"/>
              </a:lnSpc>
              <a:spcBef>
                <a:spcPts val="0"/>
              </a:spcBef>
              <a:spcAft>
                <a:spcPts val="0"/>
              </a:spcAft>
              <a:buFont typeface="Calibri" panose="020F0502020204030204" pitchFamily="34" charset="0"/>
              <a:buChar char="-"/>
            </a:pPr>
            <a:r>
              <a:rPr lang="en-US" sz="3000" b="1" dirty="0">
                <a:latin typeface="Calibri" panose="020F0502020204030204" pitchFamily="34" charset="0"/>
                <a:ea typeface="Calibri" panose="020F0502020204030204" pitchFamily="34" charset="0"/>
                <a:cs typeface="Times New Roman" panose="02020603050405020304" pitchFamily="18" charset="0"/>
              </a:rPr>
              <a:t>The Book of Haggai</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07000"/>
              </a:lnSpc>
              <a:spcBef>
                <a:spcPts val="0"/>
              </a:spcBef>
              <a:spcAft>
                <a:spcPts val="0"/>
              </a:spcAft>
              <a:buFont typeface="Calibri" panose="020F0502020204030204" pitchFamily="34" charset="0"/>
              <a:buChar char="-"/>
            </a:pPr>
            <a:r>
              <a:rPr lang="en-US" sz="3000" b="1" dirty="0">
                <a:latin typeface="Calibri" panose="020F0502020204030204" pitchFamily="34" charset="0"/>
                <a:ea typeface="Calibri" panose="020F0502020204030204" pitchFamily="34" charset="0"/>
                <a:cs typeface="Times New Roman" panose="02020603050405020304" pitchFamily="18" charset="0"/>
              </a:rPr>
              <a:t>Making Disciples for Life</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3000" dirty="0" smtClean="0"/>
              <a:t>Pastor </a:t>
            </a:r>
            <a:r>
              <a:rPr lang="en-US" sz="3000" dirty="0"/>
              <a:t>David Nehrenz   </a:t>
            </a:r>
            <a:r>
              <a:rPr lang="en-US" sz="3000" dirty="0" smtClean="0"/>
              <a:t>       </a:t>
            </a:r>
          </a:p>
          <a:p>
            <a:pPr marL="0" indent="0" algn="ctr">
              <a:buNone/>
            </a:pPr>
            <a:r>
              <a:rPr lang="en-US" sz="3000" dirty="0" smtClean="0"/>
              <a:t> Trinity </a:t>
            </a:r>
            <a:r>
              <a:rPr lang="en-US" sz="3000" dirty="0"/>
              <a:t>Lutheran Church   Norman, OK</a:t>
            </a:r>
            <a:r>
              <a:rPr lang="en-US" sz="3000" dirty="0" smtClean="0"/>
              <a:t>.</a:t>
            </a:r>
            <a:endParaRPr lang="en-US" sz="3000" dirty="0"/>
          </a:p>
          <a:p>
            <a:pPr marL="0" indent="0" algn="ctr">
              <a:buNone/>
            </a:pPr>
            <a:r>
              <a:rPr lang="en-US" sz="3000" b="1" dirty="0"/>
              <a:t>Date: </a:t>
            </a:r>
            <a:r>
              <a:rPr lang="en-US" sz="3000" b="1" dirty="0" smtClean="0"/>
              <a:t>2-25-24   </a:t>
            </a:r>
            <a:r>
              <a:rPr lang="en-US" sz="3000" b="1" dirty="0"/>
              <a:t>Lesson: </a:t>
            </a:r>
            <a:r>
              <a:rPr lang="en-US" sz="3000" b="1" dirty="0" smtClean="0"/>
              <a:t>2</a:t>
            </a:r>
          </a:p>
          <a:p>
            <a:pPr marL="0" indent="0" algn="ctr">
              <a:buNone/>
            </a:pPr>
            <a:r>
              <a:rPr lang="en-US" sz="3000" dirty="0">
                <a:latin typeface="Calibri" panose="020F0502020204030204" pitchFamily="34" charset="0"/>
                <a:ea typeface="Calibri" panose="020F0502020204030204" pitchFamily="34" charset="0"/>
                <a:cs typeface="Times New Roman" panose="02020603050405020304" pitchFamily="18" charset="0"/>
              </a:rPr>
              <a:t>“My Spirit remains in your midst. </a:t>
            </a:r>
            <a:endParaRPr lang="en-US" sz="3000" dirty="0" smtClean="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3000" dirty="0" smtClean="0">
                <a:latin typeface="Calibri" panose="020F0502020204030204" pitchFamily="34" charset="0"/>
                <a:ea typeface="Calibri" panose="020F0502020204030204" pitchFamily="34" charset="0"/>
                <a:cs typeface="Times New Roman" panose="02020603050405020304" pitchFamily="18" charset="0"/>
              </a:rPr>
              <a:t>Fear </a:t>
            </a:r>
            <a:r>
              <a:rPr lang="en-US" sz="3000" dirty="0">
                <a:latin typeface="Calibri" panose="020F0502020204030204" pitchFamily="34" charset="0"/>
                <a:ea typeface="Calibri" panose="020F0502020204030204" pitchFamily="34" charset="0"/>
                <a:cs typeface="Times New Roman" panose="02020603050405020304" pitchFamily="18" charset="0"/>
              </a:rPr>
              <a:t>not.” </a:t>
            </a:r>
            <a:endParaRPr lang="en-US" sz="3000" dirty="0" smtClean="0">
              <a:latin typeface="Calibri" panose="020F0502020204030204" pitchFamily="34" charset="0"/>
              <a:ea typeface="Calibri" panose="020F0502020204030204" pitchFamily="34" charset="0"/>
              <a:cs typeface="Times New Roman" panose="02020603050405020304" pitchFamily="18" charset="0"/>
            </a:endParaRPr>
          </a:p>
          <a:p>
            <a:pPr marR="0" indent="0" algn="ctr">
              <a:lnSpc>
                <a:spcPct val="107000"/>
              </a:lnSpc>
              <a:spcBef>
                <a:spcPts val="0"/>
              </a:spcBef>
              <a:spcAft>
                <a:spcPts val="0"/>
              </a:spcAft>
              <a:buNone/>
            </a:pPr>
            <a:r>
              <a:rPr lang="en-US" sz="3000" b="1" u="sng" dirty="0">
                <a:latin typeface="Calibri" panose="020F0502020204030204" pitchFamily="34" charset="0"/>
                <a:ea typeface="Calibri" panose="020F0502020204030204" pitchFamily="34" charset="0"/>
                <a:cs typeface="Times New Roman" panose="02020603050405020304" pitchFamily="18" charset="0"/>
              </a:rPr>
              <a:t>MISSION PRIORITY #1   </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R="0" indent="0" algn="ctr">
              <a:lnSpc>
                <a:spcPct val="107000"/>
              </a:lnSpc>
              <a:spcBef>
                <a:spcPts val="0"/>
              </a:spcBef>
              <a:spcAft>
                <a:spcPts val="0"/>
              </a:spcAft>
              <a:buNone/>
            </a:pPr>
            <a:r>
              <a:rPr lang="en-US" sz="3000" dirty="0" smtClean="0">
                <a:latin typeface="Calibri" panose="020F0502020204030204" pitchFamily="34" charset="0"/>
                <a:ea typeface="Calibri" panose="020F0502020204030204" pitchFamily="34" charset="0"/>
                <a:cs typeface="Times New Roman" panose="02020603050405020304" pitchFamily="18" charset="0"/>
              </a:rPr>
              <a:t>“</a:t>
            </a:r>
            <a:r>
              <a:rPr lang="en-US" sz="3000" dirty="0">
                <a:latin typeface="Calibri" panose="020F0502020204030204" pitchFamily="34" charset="0"/>
                <a:ea typeface="Calibri" panose="020F0502020204030204" pitchFamily="34" charset="0"/>
                <a:cs typeface="Times New Roman" panose="02020603050405020304" pitchFamily="18" charset="0"/>
              </a:rPr>
              <a:t>Plant, sustain and revitalize </a:t>
            </a:r>
          </a:p>
          <a:p>
            <a:pPr marR="0" indent="0" algn="ctr">
              <a:lnSpc>
                <a:spcPct val="107000"/>
              </a:lnSpc>
              <a:spcBef>
                <a:spcPts val="0"/>
              </a:spcBef>
              <a:spcAft>
                <a:spcPts val="0"/>
              </a:spcAft>
              <a:buNone/>
            </a:pPr>
            <a:r>
              <a:rPr lang="en-US" sz="3000" dirty="0">
                <a:latin typeface="Calibri" panose="020F0502020204030204" pitchFamily="34" charset="0"/>
                <a:ea typeface="Calibri" panose="020F0502020204030204" pitchFamily="34" charset="0"/>
                <a:cs typeface="Times New Roman" panose="02020603050405020304" pitchFamily="18" charset="0"/>
              </a:rPr>
              <a:t>Lutheran churches”</a:t>
            </a:r>
          </a:p>
          <a:p>
            <a:pPr marL="0" indent="0" algn="ctr">
              <a:buNone/>
            </a:pPr>
            <a:endParaRPr lang="en-US" sz="2400" dirty="0" smtClean="0"/>
          </a:p>
          <a:p>
            <a:pPr marL="0" indent="0" algn="ctr">
              <a:buNone/>
            </a:pPr>
            <a:endParaRPr lang="en-US" sz="4800" dirty="0"/>
          </a:p>
          <a:p>
            <a:endParaRPr lang="en-US" dirty="0"/>
          </a:p>
        </p:txBody>
      </p:sp>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30562" y="0"/>
            <a:ext cx="5461900" cy="6629162"/>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3462" y="584749"/>
            <a:ext cx="8237075" cy="5370573"/>
          </a:xfrm>
          <a:prstGeom prst="rect">
            <a:avLst/>
          </a:prstGeom>
        </p:spPr>
      </p:pic>
    </p:spTree>
    <p:extLst>
      <p:ext uri="{BB962C8B-B14F-4D97-AF65-F5344CB8AC3E}">
        <p14:creationId xmlns:p14="http://schemas.microsoft.com/office/powerpoint/2010/main" val="354023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581" t="21431" r="6832" b="16774"/>
          <a:stretch/>
        </p:blipFill>
        <p:spPr>
          <a:xfrm>
            <a:off x="177882" y="820616"/>
            <a:ext cx="8788235" cy="5005753"/>
          </a:xfrm>
          <a:prstGeom prst="rect">
            <a:avLst/>
          </a:prstGeom>
        </p:spPr>
      </p:pic>
    </p:spTree>
    <p:extLst>
      <p:ext uri="{BB962C8B-B14F-4D97-AF65-F5344CB8AC3E}">
        <p14:creationId xmlns:p14="http://schemas.microsoft.com/office/powerpoint/2010/main" val="2963129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741" t="4653" r="5922" b="12368"/>
          <a:stretch/>
        </p:blipFill>
        <p:spPr>
          <a:xfrm>
            <a:off x="285274" y="820615"/>
            <a:ext cx="8573452" cy="4982307"/>
          </a:xfrm>
          <a:prstGeom prst="rect">
            <a:avLst/>
          </a:prstGeom>
        </p:spPr>
      </p:pic>
    </p:spTree>
    <p:extLst>
      <p:ext uri="{BB962C8B-B14F-4D97-AF65-F5344CB8AC3E}">
        <p14:creationId xmlns:p14="http://schemas.microsoft.com/office/powerpoint/2010/main" val="2184276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40705" y="160948"/>
            <a:ext cx="6462590" cy="6462590"/>
          </a:xfrm>
          <a:prstGeom prst="rect">
            <a:avLst/>
          </a:prstGeom>
        </p:spPr>
      </p:pic>
    </p:spTree>
    <p:extLst>
      <p:ext uri="{BB962C8B-B14F-4D97-AF65-F5344CB8AC3E}">
        <p14:creationId xmlns:p14="http://schemas.microsoft.com/office/powerpoint/2010/main" val="2858458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903470"/>
            <a:ext cx="8460044" cy="4758775"/>
          </a:xfrm>
          <a:prstGeom prst="rect">
            <a:avLst/>
          </a:prstGeom>
        </p:spPr>
      </p:pic>
    </p:spTree>
    <p:extLst>
      <p:ext uri="{BB962C8B-B14F-4D97-AF65-F5344CB8AC3E}">
        <p14:creationId xmlns:p14="http://schemas.microsoft.com/office/powerpoint/2010/main" val="4015309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2504" y="219563"/>
            <a:ext cx="6898992" cy="6322940"/>
          </a:xfrm>
          <a:prstGeom prst="rect">
            <a:avLst/>
          </a:prstGeom>
        </p:spPr>
      </p:pic>
    </p:spTree>
    <p:extLst>
      <p:ext uri="{BB962C8B-B14F-4D97-AF65-F5344CB8AC3E}">
        <p14:creationId xmlns:p14="http://schemas.microsoft.com/office/powerpoint/2010/main" val="184966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0988" y="365126"/>
            <a:ext cx="8339871" cy="5559914"/>
          </a:xfrm>
          <a:prstGeom prst="rect">
            <a:avLst/>
          </a:prstGeom>
        </p:spPr>
      </p:pic>
    </p:spTree>
    <p:extLst>
      <p:ext uri="{BB962C8B-B14F-4D97-AF65-F5344CB8AC3E}">
        <p14:creationId xmlns:p14="http://schemas.microsoft.com/office/powerpoint/2010/main" val="1199922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27763" y="178472"/>
            <a:ext cx="4488473" cy="6448440"/>
          </a:xfrm>
          <a:prstGeom prst="rect">
            <a:avLst/>
          </a:prstGeom>
        </p:spPr>
      </p:pic>
    </p:spTree>
    <p:extLst>
      <p:ext uri="{BB962C8B-B14F-4D97-AF65-F5344CB8AC3E}">
        <p14:creationId xmlns:p14="http://schemas.microsoft.com/office/powerpoint/2010/main" val="2366329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1754" y="557535"/>
            <a:ext cx="8620491" cy="5742930"/>
          </a:xfrm>
          <a:prstGeom prst="rect">
            <a:avLst/>
          </a:prstGeom>
        </p:spPr>
      </p:pic>
    </p:spTree>
    <p:extLst>
      <p:ext uri="{BB962C8B-B14F-4D97-AF65-F5344CB8AC3E}">
        <p14:creationId xmlns:p14="http://schemas.microsoft.com/office/powerpoint/2010/main" val="2660771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52" r="10842" b="12105"/>
          <a:stretch/>
        </p:blipFill>
        <p:spPr>
          <a:xfrm>
            <a:off x="806115" y="378994"/>
            <a:ext cx="7279106" cy="6065921"/>
          </a:xfrm>
          <a:prstGeom prst="rect">
            <a:avLst/>
          </a:prstGeom>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996" y="206984"/>
            <a:ext cx="8590008" cy="6444031"/>
          </a:xfrm>
          <a:prstGeom prst="rect">
            <a:avLst/>
          </a:prstGeom>
        </p:spPr>
      </p:pic>
    </p:spTree>
    <p:extLst>
      <p:ext uri="{BB962C8B-B14F-4D97-AF65-F5344CB8AC3E}">
        <p14:creationId xmlns:p14="http://schemas.microsoft.com/office/powerpoint/2010/main" val="1065150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522" y="1135081"/>
            <a:ext cx="8239171" cy="2909381"/>
          </a:xfrm>
          <a:prstGeom prst="rect">
            <a:avLst/>
          </a:prstGeom>
        </p:spPr>
      </p:pic>
    </p:spTree>
    <p:extLst>
      <p:ext uri="{BB962C8B-B14F-4D97-AF65-F5344CB8AC3E}">
        <p14:creationId xmlns:p14="http://schemas.microsoft.com/office/powerpoint/2010/main" val="2110644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40632" y="216568"/>
            <a:ext cx="8674768" cy="5184240"/>
          </a:xfrm>
          <a:prstGeom prst="rect">
            <a:avLst/>
          </a:prstGeom>
          <a:noFill/>
        </p:spPr>
        <p:txBody>
          <a:bodyPr wrap="square" rtlCol="0">
            <a:spAutoFit/>
          </a:bodyPr>
          <a:lstStyle/>
          <a:p>
            <a:pPr algn="ct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D.  </a:t>
            </a: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MISSION PRIORITY #1 </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Plant, sustain and revitalize Lutheran churches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What does this mean?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700"/>
              </a:spcAft>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Congregations, where the Gospel is purely preached and the Sacraments of Christ are rightly administered, are vital to the task of </a:t>
            </a:r>
            <a:r>
              <a:rPr lang="en-US" sz="2000" i="1" dirty="0">
                <a:solidFill>
                  <a:srgbClr val="000000"/>
                </a:solidFill>
                <a:latin typeface="Calibri" panose="020F0502020204030204" pitchFamily="34" charset="0"/>
                <a:ea typeface="Calibri" panose="020F0502020204030204" pitchFamily="34" charset="0"/>
                <a:cs typeface="Calibri" panose="020F0502020204030204" pitchFamily="34" charset="0"/>
              </a:rPr>
              <a:t>Making Disciples for Life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Called to faith in Christ by the Holy Spirit, congregations are assemblies of believers in Christ Jesus that are known by tangible gifts from God that create and sustain disci­ples and by which the church is known to the world. Luther pointed to seven such “marks” of the church: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a:lnSpc>
                <a:spcPct val="107000"/>
              </a:lnSpc>
              <a:spcBef>
                <a:spcPts val="0"/>
              </a:spcBef>
              <a:spcAft>
                <a:spcPts val="135"/>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faithful preaching and teaching of God’s Word;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a:lnSpc>
                <a:spcPct val="107000"/>
              </a:lnSpc>
              <a:spcBef>
                <a:spcPts val="0"/>
              </a:spcBef>
              <a:spcAft>
                <a:spcPts val="135"/>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Holy Baptism;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a:lnSpc>
                <a:spcPct val="107000"/>
              </a:lnSpc>
              <a:spcBef>
                <a:spcPts val="0"/>
              </a:spcBef>
              <a:spcAft>
                <a:spcPts val="135"/>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Holy Absolution;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a:lnSpc>
                <a:spcPct val="107000"/>
              </a:lnSpc>
              <a:spcBef>
                <a:spcPts val="0"/>
              </a:spcBef>
              <a:spcAft>
                <a:spcPts val="135"/>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Holy Communion;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a:lnSpc>
                <a:spcPct val="107000"/>
              </a:lnSpc>
              <a:spcBef>
                <a:spcPts val="0"/>
              </a:spcBef>
              <a:spcAft>
                <a:spcPts val="135"/>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Called and ordained pastors;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a:lnSpc>
                <a:spcPct val="107000"/>
              </a:lnSpc>
              <a:spcBef>
                <a:spcPts val="0"/>
              </a:spcBef>
              <a:spcAft>
                <a:spcPts val="135"/>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Public thanksgiving; and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r">
              <a:lnSpc>
                <a:spcPct val="107000"/>
              </a:lnSpc>
              <a:spcBef>
                <a:spcPts val="0"/>
              </a:spcBef>
              <a:spcAft>
                <a:spcPts val="0"/>
              </a:spcAft>
              <a:buFont typeface="+mj-lt"/>
              <a:buAutoNum type="arabicPeriod"/>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Faithful suffering under the cross of Christ.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361287" y="2955120"/>
            <a:ext cx="2511520" cy="3253175"/>
          </a:xfrm>
          <a:prstGeom prst="rect">
            <a:avLst/>
          </a:prstGeom>
        </p:spPr>
      </p:pic>
    </p:spTree>
    <p:extLst>
      <p:ext uri="{BB962C8B-B14F-4D97-AF65-F5344CB8AC3E}">
        <p14:creationId xmlns:p14="http://schemas.microsoft.com/office/powerpoint/2010/main" val="1246210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979" y="457200"/>
            <a:ext cx="8277727" cy="5979009"/>
          </a:xfrm>
          <a:prstGeom prst="rect">
            <a:avLst/>
          </a:prstGeom>
          <a:noFill/>
        </p:spPr>
        <p:txBody>
          <a:bodyPr wrap="square" rtlCol="0">
            <a:spAutoFit/>
          </a:bodyPr>
          <a:lstStyle/>
          <a:p>
            <a:pPr algn="just">
              <a:lnSpc>
                <a:spcPct val="107000"/>
              </a:lnSpc>
              <a:spcAft>
                <a:spcPts val="700"/>
              </a:spcAft>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By these same gifts, congregations reach out to those who do not know Christ to bring them into the fellowship of saving faith, where they faithfully and regularly receive Jesus in Word and Sacrament so that they might serve their neighbor with the love of Christ in their vocations.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0"/>
              </a:spcAft>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God’s Word plants, sustains and revitalizes congregations and each disciple of Jesus in faith in Christ and love for others. Congregations confess and live under the redemptive work of Christ for sinful humanity and for all of God’s creation, embracing God’s design for men and women, marriage and family, the sanctity of human life, and the sacrificial service of the Christian toward one’s neighbor and the world around them.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00"/>
              </a:spcAft>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Christian congregations and their members share in the sweet communion of God’s love and forgiveness in Christ as they forgive one another, pray for each other and the world, study God’s Word together, offer themselves in acts of mercy and charity to a fallen world, and suffer joyously under the cross with fervent faith in Christ and the glorious hope of the resurrection from the dead. All of this is believed, confessed and shared for the expansion of the kingdom of God when and where our Lord pleases.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900" b="1" dirty="0">
                <a:solidFill>
                  <a:srgbClr val="000000"/>
                </a:solidFill>
                <a:latin typeface="Calibri" panose="020F0502020204030204" pitchFamily="34" charset="0"/>
                <a:ea typeface="Calibri" panose="020F0502020204030204" pitchFamily="34" charset="0"/>
                <a:cs typeface="Calibri" panose="020F0502020204030204" pitchFamily="34" charset="0"/>
              </a:rPr>
              <a:t>Scripture reference: Acts 14:21–28</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6670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7634" y="114055"/>
            <a:ext cx="8304173" cy="6228130"/>
          </a:xfrm>
          <a:prstGeom prst="rect">
            <a:avLst/>
          </a:prstGeom>
        </p:spPr>
      </p:pic>
    </p:spTree>
    <p:extLst>
      <p:ext uri="{BB962C8B-B14F-4D97-AF65-F5344CB8AC3E}">
        <p14:creationId xmlns:p14="http://schemas.microsoft.com/office/powerpoint/2010/main" val="3779355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3172" y="149225"/>
            <a:ext cx="8753296" cy="6521206"/>
          </a:xfrm>
          <a:prstGeom prst="rect">
            <a:avLst/>
          </a:prstGeom>
        </p:spPr>
      </p:pic>
    </p:spTree>
    <p:extLst>
      <p:ext uri="{BB962C8B-B14F-4D97-AF65-F5344CB8AC3E}">
        <p14:creationId xmlns:p14="http://schemas.microsoft.com/office/powerpoint/2010/main" val="2397767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6569" y="1302972"/>
            <a:ext cx="8810861" cy="3362812"/>
          </a:xfrm>
          <a:prstGeom prst="rect">
            <a:avLst/>
          </a:prstGeom>
        </p:spPr>
      </p:pic>
    </p:spTree>
    <p:extLst>
      <p:ext uri="{BB962C8B-B14F-4D97-AF65-F5344CB8AC3E}">
        <p14:creationId xmlns:p14="http://schemas.microsoft.com/office/powerpoint/2010/main" val="3913168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0021" y="216937"/>
            <a:ext cx="7683958" cy="6219031"/>
          </a:xfrm>
          <a:prstGeom prst="rect">
            <a:avLst/>
          </a:prstGeom>
        </p:spPr>
      </p:pic>
    </p:spTree>
    <p:extLst>
      <p:ext uri="{BB962C8B-B14F-4D97-AF65-F5344CB8AC3E}">
        <p14:creationId xmlns:p14="http://schemas.microsoft.com/office/powerpoint/2010/main" val="3046908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6772" y="930611"/>
            <a:ext cx="8430455" cy="4808452"/>
          </a:xfrm>
          <a:prstGeom prst="rect">
            <a:avLst/>
          </a:prstGeom>
        </p:spPr>
      </p:pic>
    </p:spTree>
    <p:extLst>
      <p:ext uri="{BB962C8B-B14F-4D97-AF65-F5344CB8AC3E}">
        <p14:creationId xmlns:p14="http://schemas.microsoft.com/office/powerpoint/2010/main" val="567519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9913" y="365126"/>
            <a:ext cx="6720790" cy="6007432"/>
          </a:xfrm>
          <a:prstGeom prst="rect">
            <a:avLst/>
          </a:prstGeom>
        </p:spPr>
      </p:pic>
    </p:spTree>
    <p:extLst>
      <p:ext uri="{BB962C8B-B14F-4D97-AF65-F5344CB8AC3E}">
        <p14:creationId xmlns:p14="http://schemas.microsoft.com/office/powerpoint/2010/main" val="4208658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2161" y="883913"/>
            <a:ext cx="8070723" cy="4061065"/>
          </a:xfrm>
          <a:prstGeom prst="rect">
            <a:avLst/>
          </a:prstGeom>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197" y="661367"/>
            <a:ext cx="8216326" cy="4740812"/>
          </a:xfrm>
          <a:prstGeom prst="rect">
            <a:avLst/>
          </a:prstGeom>
        </p:spPr>
      </p:pic>
    </p:spTree>
    <p:extLst>
      <p:ext uri="{BB962C8B-B14F-4D97-AF65-F5344CB8AC3E}">
        <p14:creationId xmlns:p14="http://schemas.microsoft.com/office/powerpoint/2010/main" val="954104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849" y="442289"/>
            <a:ext cx="8542931" cy="5212554"/>
          </a:xfrm>
          <a:prstGeom prst="rect">
            <a:avLst/>
          </a:prstGeom>
        </p:spPr>
      </p:pic>
    </p:spTree>
    <p:extLst>
      <p:ext uri="{BB962C8B-B14F-4D97-AF65-F5344CB8AC3E}">
        <p14:creationId xmlns:p14="http://schemas.microsoft.com/office/powerpoint/2010/main" val="300932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50240"/>
            <a:ext cx="8428892" cy="3539430"/>
          </a:xfrm>
          <a:prstGeom prst="rect">
            <a:avLst/>
          </a:prstGeom>
          <a:noFill/>
        </p:spPr>
        <p:txBody>
          <a:bodyPr wrap="square" rtlCol="0">
            <a:spAutoFit/>
          </a:bodyPr>
          <a:lstStyle/>
          <a:p>
            <a:pPr algn="ctr"/>
            <a:r>
              <a:rPr lang="en-US" sz="3200" b="1" u="sng" dirty="0">
                <a:solidFill>
                  <a:srgbClr val="000000"/>
                </a:solidFill>
                <a:latin typeface="Calibri" panose="020F0502020204030204" pitchFamily="34" charset="0"/>
                <a:ea typeface="Calibri" panose="020F0502020204030204" pitchFamily="34" charset="0"/>
              </a:rPr>
              <a:t>N</a:t>
            </a:r>
            <a:r>
              <a:rPr lang="en-US" sz="3200" b="1" u="sng" dirty="0" smtClean="0">
                <a:solidFill>
                  <a:srgbClr val="000000"/>
                </a:solidFill>
                <a:latin typeface="Calibri" panose="020F0502020204030204" pitchFamily="34" charset="0"/>
                <a:ea typeface="Calibri" panose="020F0502020204030204" pitchFamily="34" charset="0"/>
              </a:rPr>
              <a:t>EXT </a:t>
            </a:r>
            <a:r>
              <a:rPr lang="en-US" sz="3200" b="1" u="sng" dirty="0">
                <a:solidFill>
                  <a:srgbClr val="000000"/>
                </a:solidFill>
                <a:latin typeface="Calibri" panose="020F0502020204030204" pitchFamily="34" charset="0"/>
                <a:ea typeface="Calibri" panose="020F0502020204030204" pitchFamily="34" charset="0"/>
              </a:rPr>
              <a:t>WEEK 3-3-24     LESSON 3</a:t>
            </a:r>
            <a:endParaRPr lang="en-US" sz="3200" dirty="0">
              <a:latin typeface="Times New Roman" panose="02020603050405020304" pitchFamily="18" charset="0"/>
              <a:ea typeface="Times New Roman" panose="02020603050405020304" pitchFamily="18" charset="0"/>
            </a:endParaRPr>
          </a:p>
          <a:p>
            <a:pPr algn="ctr"/>
            <a:r>
              <a:rPr lang="en-US" sz="3200" b="1" dirty="0">
                <a:solidFill>
                  <a:srgbClr val="000000"/>
                </a:solidFill>
                <a:latin typeface="Calibri" panose="020F0502020204030204" pitchFamily="34" charset="0"/>
                <a:ea typeface="Calibri" panose="020F0502020204030204" pitchFamily="34" charset="0"/>
              </a:rPr>
              <a:t> “</a:t>
            </a:r>
            <a:r>
              <a:rPr lang="en-US" sz="3200" dirty="0">
                <a:latin typeface="Calibri" panose="020F0502020204030204" pitchFamily="34" charset="0"/>
                <a:ea typeface="Times New Roman" panose="02020603050405020304" pitchFamily="18" charset="0"/>
              </a:rPr>
              <a:t>The latter glory of this house shall be greater than the former”</a:t>
            </a:r>
            <a:endParaRPr lang="en-US" sz="3200" dirty="0">
              <a:latin typeface="Times New Roman" panose="02020603050405020304" pitchFamily="18" charset="0"/>
              <a:ea typeface="Times New Roman" panose="02020603050405020304" pitchFamily="18" charset="0"/>
            </a:endParaRPr>
          </a:p>
          <a:p>
            <a:pPr algn="ctr"/>
            <a:r>
              <a:rPr lang="en-US" sz="3200" dirty="0" smtClean="0">
                <a:solidFill>
                  <a:srgbClr val="000000"/>
                </a:solidFill>
                <a:latin typeface="Calibri" panose="020F0502020204030204" pitchFamily="34" charset="0"/>
                <a:ea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rPr>
              <a:t>Haggai 2:6-9) </a:t>
            </a:r>
            <a:endParaRPr lang="en-US" sz="3200" dirty="0">
              <a:latin typeface="Times New Roman" panose="02020603050405020304" pitchFamily="18" charset="0"/>
              <a:ea typeface="Times New Roman" panose="02020603050405020304" pitchFamily="18" charset="0"/>
            </a:endParaRPr>
          </a:p>
          <a:p>
            <a:pPr algn="ctr"/>
            <a:r>
              <a:rPr lang="en-US" sz="3200" b="1" u="sng" dirty="0">
                <a:solidFill>
                  <a:srgbClr val="000000"/>
                </a:solidFill>
                <a:latin typeface="Calibri" panose="020F0502020204030204" pitchFamily="34" charset="0"/>
              </a:rPr>
              <a:t>SEVEN MISSION PRIORITIES </a:t>
            </a:r>
            <a:endParaRPr lang="en-US" sz="3200" dirty="0">
              <a:latin typeface="Times New Roman" panose="02020603050405020304" pitchFamily="18" charset="0"/>
              <a:ea typeface="Times New Roman" panose="02020603050405020304" pitchFamily="18" charset="0"/>
            </a:endParaRPr>
          </a:p>
          <a:p>
            <a:pPr algn="ctr"/>
            <a:r>
              <a:rPr lang="en-US" sz="3200" b="1" dirty="0">
                <a:solidFill>
                  <a:srgbClr val="000000"/>
                </a:solidFill>
                <a:latin typeface="Calibri" panose="020F0502020204030204" pitchFamily="34" charset="0"/>
              </a:rPr>
              <a:t>MISSION PRIORITY #2 </a:t>
            </a:r>
            <a:endParaRPr lang="en-US" sz="3200" dirty="0">
              <a:latin typeface="Times New Roman" panose="02020603050405020304" pitchFamily="18" charset="0"/>
              <a:ea typeface="Times New Roman" panose="02020603050405020304" pitchFamily="18" charset="0"/>
            </a:endParaRPr>
          </a:p>
          <a:p>
            <a:pPr algn="ctr"/>
            <a:r>
              <a:rPr lang="en-US" sz="3200" dirty="0">
                <a:latin typeface="Calibri" panose="020F0502020204030204" pitchFamily="34" charset="0"/>
                <a:ea typeface="Times New Roman" panose="02020603050405020304" pitchFamily="18" charset="0"/>
              </a:rPr>
              <a:t>Support and expand theological education</a:t>
            </a:r>
            <a:endParaRPr lang="en-US" sz="32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978394" y="3570224"/>
            <a:ext cx="2303469" cy="3100825"/>
          </a:xfrm>
          <a:prstGeom prst="rect">
            <a:avLst/>
          </a:prstGeom>
        </p:spPr>
      </p:pic>
    </p:spTree>
    <p:extLst>
      <p:ext uri="{BB962C8B-B14F-4D97-AF65-F5344CB8AC3E}">
        <p14:creationId xmlns:p14="http://schemas.microsoft.com/office/powerpoint/2010/main" val="1311957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sson 2 - Mission priority 1 - Why Are We Planting Churches in the 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4745"/>
            <a:ext cx="9144000" cy="5143500"/>
          </a:xfrm>
          <a:prstGeom prst="rect">
            <a:avLst/>
          </a:prstGeom>
        </p:spPr>
      </p:pic>
    </p:spTree>
    <p:extLst>
      <p:ext uri="{BB962C8B-B14F-4D97-AF65-F5344CB8AC3E}">
        <p14:creationId xmlns:p14="http://schemas.microsoft.com/office/powerpoint/2010/main" val="3517412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37" y="457200"/>
            <a:ext cx="8698524" cy="6400800"/>
          </a:xfrm>
        </p:spPr>
        <p:txBody>
          <a:bodyPr>
            <a:normAutofit fontScale="90000"/>
          </a:bodyPr>
          <a:lstStyle/>
          <a:p>
            <a:pPr marL="0" marR="0" algn="ctr">
              <a:lnSpc>
                <a:spcPct val="107000"/>
              </a:lnSpc>
              <a:spcBef>
                <a:spcPts val="0"/>
              </a:spcBef>
              <a:spcAft>
                <a:spcPts val="0"/>
              </a:spcAft>
            </a:pPr>
            <a:r>
              <a:rPr lang="en-US" sz="2800" b="1" u="sng" dirty="0" smtClean="0">
                <a:latin typeface="Calibri" panose="020F0502020204030204" pitchFamily="34" charset="0"/>
                <a:ea typeface="Calibri" panose="020F0502020204030204" pitchFamily="34" charset="0"/>
                <a:cs typeface="Times New Roman" panose="02020603050405020304" pitchFamily="18" charset="0"/>
              </a:rPr>
              <a:t/>
            </a:r>
            <a:br>
              <a:rPr lang="en-US" sz="2800" b="1" u="sng" dirty="0" smtClean="0">
                <a:latin typeface="Calibri" panose="020F0502020204030204" pitchFamily="34" charset="0"/>
                <a:ea typeface="Calibri" panose="020F0502020204030204" pitchFamily="34" charset="0"/>
                <a:cs typeface="Times New Roman" panose="02020603050405020304" pitchFamily="18" charset="0"/>
              </a:rPr>
            </a:br>
            <a:r>
              <a:rPr lang="en-US" sz="2800" b="1" u="sng" dirty="0" smtClean="0">
                <a:latin typeface="Calibri" panose="020F0502020204030204" pitchFamily="34" charset="0"/>
                <a:ea typeface="Calibri" panose="020F0502020204030204" pitchFamily="34" charset="0"/>
                <a:cs typeface="Times New Roman" panose="02020603050405020304" pitchFamily="18" charset="0"/>
              </a:rPr>
              <a:t>A. THE TEXT</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latin typeface="Calibri" panose="020F0502020204030204" pitchFamily="34" charset="0"/>
                <a:ea typeface="Calibri" panose="020F0502020204030204" pitchFamily="34" charset="0"/>
                <a:cs typeface="Times New Roman" panose="02020603050405020304" pitchFamily="18" charset="0"/>
              </a:rPr>
              <a:t>(Haggai 2:1-5)</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 In the seventh month, on the twenty-first day of the month, </a:t>
            </a:r>
            <a:r>
              <a:rPr lang="en-US" sz="2800" b="1" dirty="0">
                <a:latin typeface="Calibri" panose="020F0502020204030204" pitchFamily="34" charset="0"/>
                <a:ea typeface="Calibri" panose="020F0502020204030204" pitchFamily="34" charset="0"/>
                <a:cs typeface="Times New Roman" panose="02020603050405020304" pitchFamily="18" charset="0"/>
              </a:rPr>
              <a:t>the word of the Lord</a:t>
            </a:r>
            <a:r>
              <a:rPr lang="en-US" sz="2800" dirty="0">
                <a:latin typeface="Calibri" panose="020F0502020204030204" pitchFamily="34" charset="0"/>
                <a:ea typeface="Calibri" panose="020F0502020204030204" pitchFamily="34" charset="0"/>
                <a:cs typeface="Times New Roman" panose="02020603050405020304" pitchFamily="18" charset="0"/>
              </a:rPr>
              <a:t> came by </a:t>
            </a:r>
            <a:r>
              <a:rPr lang="en-US" sz="2800" u="sng" dirty="0">
                <a:latin typeface="Calibri" panose="020F0502020204030204" pitchFamily="34" charset="0"/>
                <a:ea typeface="Calibri" panose="020F0502020204030204" pitchFamily="34" charset="0"/>
                <a:cs typeface="Times New Roman" panose="02020603050405020304" pitchFamily="18" charset="0"/>
              </a:rPr>
              <a:t>the hand of Haggai the prophet,</a:t>
            </a:r>
            <a:r>
              <a:rPr lang="en-US" sz="2800" dirty="0">
                <a:latin typeface="Calibri" panose="020F0502020204030204" pitchFamily="34" charset="0"/>
                <a:ea typeface="Calibri" panose="020F0502020204030204" pitchFamily="34" charset="0"/>
                <a:cs typeface="Times New Roman" panose="02020603050405020304" pitchFamily="18" charset="0"/>
              </a:rPr>
              <a:t> (2) "Speak now to</a:t>
            </a:r>
            <a:r>
              <a:rPr lang="en-US" sz="2800" u="sng" dirty="0">
                <a:latin typeface="Calibri" panose="020F0502020204030204" pitchFamily="34" charset="0"/>
                <a:ea typeface="Calibri" panose="020F0502020204030204" pitchFamily="34" charset="0"/>
                <a:cs typeface="Times New Roman" panose="02020603050405020304" pitchFamily="18" charset="0"/>
              </a:rPr>
              <a:t> Zerubbabel the son of </a:t>
            </a:r>
            <a:r>
              <a:rPr lang="en-US" sz="2800" u="sng" dirty="0" err="1">
                <a:latin typeface="Calibri" panose="020F0502020204030204" pitchFamily="34" charset="0"/>
                <a:ea typeface="Calibri" panose="020F0502020204030204" pitchFamily="34" charset="0"/>
                <a:cs typeface="Times New Roman" panose="02020603050405020304" pitchFamily="18" charset="0"/>
              </a:rPr>
              <a:t>Shealtiel</a:t>
            </a:r>
            <a:r>
              <a:rPr lang="en-US" sz="2800" u="sng" dirty="0">
                <a:latin typeface="Calibri" panose="020F0502020204030204" pitchFamily="34" charset="0"/>
                <a:ea typeface="Calibri" panose="020F0502020204030204" pitchFamily="34" charset="0"/>
                <a:cs typeface="Times New Roman" panose="02020603050405020304" pitchFamily="18" charset="0"/>
              </a:rPr>
              <a:t>, governor of Judah, and to Joshua the son of </a:t>
            </a:r>
            <a:r>
              <a:rPr lang="en-US" sz="2800" u="sng" dirty="0" err="1">
                <a:latin typeface="Calibri" panose="020F0502020204030204" pitchFamily="34" charset="0"/>
                <a:ea typeface="Calibri" panose="020F0502020204030204" pitchFamily="34" charset="0"/>
                <a:cs typeface="Times New Roman" panose="02020603050405020304" pitchFamily="18" charset="0"/>
              </a:rPr>
              <a:t>Jehozadak</a:t>
            </a:r>
            <a:r>
              <a:rPr lang="en-US" sz="2800" u="sng" dirty="0">
                <a:latin typeface="Calibri" panose="020F0502020204030204" pitchFamily="34" charset="0"/>
                <a:ea typeface="Calibri" panose="020F0502020204030204" pitchFamily="34" charset="0"/>
                <a:cs typeface="Times New Roman" panose="02020603050405020304" pitchFamily="18" charset="0"/>
              </a:rPr>
              <a:t>, the high priest, and to all the remnant of the people, </a:t>
            </a:r>
            <a:r>
              <a:rPr lang="en-US" sz="2800" dirty="0">
                <a:latin typeface="Calibri" panose="020F0502020204030204" pitchFamily="34" charset="0"/>
                <a:ea typeface="Calibri" panose="020F0502020204030204" pitchFamily="34" charset="0"/>
                <a:cs typeface="Times New Roman" panose="02020603050405020304" pitchFamily="18" charset="0"/>
              </a:rPr>
              <a:t>and say, (3) 'Who is left among you who saw </a:t>
            </a:r>
            <a:r>
              <a:rPr lang="en-US" sz="2800" b="1" dirty="0">
                <a:latin typeface="Calibri" panose="020F0502020204030204" pitchFamily="34" charset="0"/>
                <a:ea typeface="Calibri" panose="020F0502020204030204" pitchFamily="34" charset="0"/>
                <a:cs typeface="Times New Roman" panose="02020603050405020304" pitchFamily="18" charset="0"/>
              </a:rPr>
              <a:t>this house in its former glory?</a:t>
            </a:r>
            <a:r>
              <a:rPr lang="en-US" sz="2800" dirty="0">
                <a:latin typeface="Calibri" panose="020F0502020204030204" pitchFamily="34" charset="0"/>
                <a:ea typeface="Calibri" panose="020F0502020204030204" pitchFamily="34" charset="0"/>
                <a:cs typeface="Times New Roman" panose="02020603050405020304" pitchFamily="18" charset="0"/>
              </a:rPr>
              <a:t> How do you see it now? Is it not as nothing in your eyes</a:t>
            </a:r>
            <a:r>
              <a:rPr lang="en-US" sz="2800" dirty="0" smtClean="0">
                <a:latin typeface="Calibri" panose="020F0502020204030204" pitchFamily="34" charset="0"/>
                <a:ea typeface="Calibri" panose="020F0502020204030204" pitchFamily="34" charset="0"/>
                <a:cs typeface="Times New Roman" panose="02020603050405020304" pitchFamily="18" charset="0"/>
              </a:rPr>
              <a:t>?</a:t>
            </a:r>
            <a:br>
              <a:rPr lang="en-US" sz="2800" dirty="0" smtClean="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 (4) Yet now be strong, </a:t>
            </a:r>
            <a:r>
              <a:rPr lang="en-US" sz="2800" u="sng" dirty="0">
                <a:latin typeface="Calibri" panose="020F0502020204030204" pitchFamily="34" charset="0"/>
                <a:ea typeface="Calibri" panose="020F0502020204030204" pitchFamily="34" charset="0"/>
                <a:cs typeface="Times New Roman" panose="02020603050405020304" pitchFamily="18" charset="0"/>
              </a:rPr>
              <a:t>O Zerubbabel,</a:t>
            </a:r>
            <a:r>
              <a:rPr lang="en-US" sz="2800" dirty="0">
                <a:latin typeface="Calibri" panose="020F0502020204030204" pitchFamily="34" charset="0"/>
                <a:ea typeface="Calibri" panose="020F0502020204030204" pitchFamily="34" charset="0"/>
                <a:cs typeface="Times New Roman" panose="02020603050405020304" pitchFamily="18" charset="0"/>
              </a:rPr>
              <a:t> declares </a:t>
            </a:r>
            <a:r>
              <a:rPr lang="en-US" sz="2800" b="1" dirty="0">
                <a:latin typeface="Calibri" panose="020F0502020204030204" pitchFamily="34" charset="0"/>
                <a:ea typeface="Calibri" panose="020F0502020204030204" pitchFamily="34" charset="0"/>
                <a:cs typeface="Times New Roman" panose="02020603050405020304" pitchFamily="18" charset="0"/>
              </a:rPr>
              <a:t>the Lord.</a:t>
            </a:r>
            <a:r>
              <a:rPr lang="en-US" sz="2800" dirty="0">
                <a:latin typeface="Calibri" panose="020F0502020204030204" pitchFamily="34" charset="0"/>
                <a:ea typeface="Calibri" panose="020F0502020204030204" pitchFamily="34" charset="0"/>
                <a:cs typeface="Times New Roman" panose="02020603050405020304" pitchFamily="18" charset="0"/>
              </a:rPr>
              <a:t> Be strong, </a:t>
            </a:r>
            <a:r>
              <a:rPr lang="en-US" sz="2800" u="sng" dirty="0">
                <a:latin typeface="Calibri" panose="020F0502020204030204" pitchFamily="34" charset="0"/>
                <a:ea typeface="Calibri" panose="020F0502020204030204" pitchFamily="34" charset="0"/>
                <a:cs typeface="Times New Roman" panose="02020603050405020304" pitchFamily="18" charset="0"/>
              </a:rPr>
              <a:t>O Joshua, son of </a:t>
            </a:r>
            <a:r>
              <a:rPr lang="en-US" sz="2800" u="sng" dirty="0" err="1">
                <a:latin typeface="Calibri" panose="020F0502020204030204" pitchFamily="34" charset="0"/>
                <a:ea typeface="Calibri" panose="020F0502020204030204" pitchFamily="34" charset="0"/>
                <a:cs typeface="Times New Roman" panose="02020603050405020304" pitchFamily="18" charset="0"/>
              </a:rPr>
              <a:t>Jehozadak</a:t>
            </a:r>
            <a:r>
              <a:rPr lang="en-US" sz="2800" u="sng" dirty="0">
                <a:latin typeface="Calibri" panose="020F0502020204030204" pitchFamily="34" charset="0"/>
                <a:ea typeface="Calibri" panose="020F0502020204030204" pitchFamily="34" charset="0"/>
                <a:cs typeface="Times New Roman" panose="02020603050405020304" pitchFamily="18" charset="0"/>
              </a:rPr>
              <a:t>, the high priest.</a:t>
            </a:r>
            <a:r>
              <a:rPr lang="en-US" sz="2800" dirty="0">
                <a:latin typeface="Calibri" panose="020F0502020204030204" pitchFamily="34" charset="0"/>
                <a:ea typeface="Calibri" panose="020F0502020204030204" pitchFamily="34" charset="0"/>
                <a:cs typeface="Times New Roman" panose="02020603050405020304" pitchFamily="18" charset="0"/>
              </a:rPr>
              <a:t> Be strong, </a:t>
            </a:r>
            <a:r>
              <a:rPr lang="en-US" sz="2800" u="sng" dirty="0">
                <a:latin typeface="Calibri" panose="020F0502020204030204" pitchFamily="34" charset="0"/>
                <a:ea typeface="Calibri" panose="020F0502020204030204" pitchFamily="34" charset="0"/>
                <a:cs typeface="Times New Roman" panose="02020603050405020304" pitchFamily="18" charset="0"/>
              </a:rPr>
              <a:t>all you people of the land</a:t>
            </a:r>
            <a:r>
              <a:rPr lang="en-US" sz="2800" dirty="0">
                <a:latin typeface="Calibri" panose="020F0502020204030204" pitchFamily="34" charset="0"/>
                <a:ea typeface="Calibri" panose="020F0502020204030204" pitchFamily="34" charset="0"/>
                <a:cs typeface="Times New Roman" panose="02020603050405020304" pitchFamily="18" charset="0"/>
              </a:rPr>
              <a:t>, declares </a:t>
            </a:r>
            <a:r>
              <a:rPr lang="en-US" sz="2800" u="sng" dirty="0">
                <a:latin typeface="Calibri" panose="020F0502020204030204" pitchFamily="34" charset="0"/>
                <a:ea typeface="Calibri" panose="020F0502020204030204" pitchFamily="34" charset="0"/>
                <a:cs typeface="Times New Roman" panose="02020603050405020304" pitchFamily="18" charset="0"/>
              </a:rPr>
              <a:t>the Lord.</a:t>
            </a:r>
            <a:r>
              <a:rPr lang="en-US" sz="2800" dirty="0">
                <a:latin typeface="Calibri" panose="020F0502020204030204" pitchFamily="34" charset="0"/>
                <a:ea typeface="Calibri" panose="020F0502020204030204" pitchFamily="34" charset="0"/>
                <a:cs typeface="Times New Roman" panose="02020603050405020304" pitchFamily="18" charset="0"/>
              </a:rPr>
              <a:t> Work, for    </a:t>
            </a:r>
            <a:r>
              <a:rPr lang="en-US" sz="2800" b="1" dirty="0">
                <a:latin typeface="Calibri" panose="020F0502020204030204" pitchFamily="34" charset="0"/>
                <a:ea typeface="Calibri" panose="020F0502020204030204" pitchFamily="34" charset="0"/>
                <a:cs typeface="Times New Roman" panose="02020603050405020304" pitchFamily="18" charset="0"/>
              </a:rPr>
              <a:t>I am with you, declares the Lord of hosts,</a:t>
            </a:r>
            <a:r>
              <a:rPr lang="en-US" sz="2800" dirty="0">
                <a:latin typeface="Calibri" panose="020F0502020204030204" pitchFamily="34" charset="0"/>
                <a:ea typeface="Calibri" panose="020F0502020204030204" pitchFamily="34" charset="0"/>
                <a:cs typeface="Times New Roman" panose="02020603050405020304" pitchFamily="18" charset="0"/>
              </a:rPr>
              <a:t> (5) according to </a:t>
            </a:r>
            <a:r>
              <a:rPr lang="en-US" sz="2800" b="1" dirty="0">
                <a:latin typeface="Calibri" panose="020F0502020204030204" pitchFamily="34" charset="0"/>
                <a:ea typeface="Calibri" panose="020F0502020204030204" pitchFamily="34" charset="0"/>
                <a:cs typeface="Times New Roman" panose="02020603050405020304" pitchFamily="18" charset="0"/>
              </a:rPr>
              <a:t>the covenant that I made with you </a:t>
            </a:r>
            <a:r>
              <a:rPr lang="en-US" sz="2800" dirty="0">
                <a:latin typeface="Calibri" panose="020F0502020204030204" pitchFamily="34" charset="0"/>
                <a:ea typeface="Calibri" panose="020F0502020204030204" pitchFamily="34" charset="0"/>
                <a:cs typeface="Times New Roman" panose="02020603050405020304" pitchFamily="18" charset="0"/>
              </a:rPr>
              <a:t>when </a:t>
            </a:r>
            <a:r>
              <a:rPr lang="en-US" sz="2800" u="sng" dirty="0">
                <a:latin typeface="Calibri" panose="020F0502020204030204" pitchFamily="34" charset="0"/>
                <a:ea typeface="Calibri" panose="020F0502020204030204" pitchFamily="34" charset="0"/>
                <a:cs typeface="Times New Roman" panose="02020603050405020304" pitchFamily="18" charset="0"/>
              </a:rPr>
              <a:t>you came out of Egypt</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My Spirit remains in your midst.</a:t>
            </a:r>
            <a:r>
              <a:rPr lang="en-US" sz="2800" dirty="0">
                <a:latin typeface="Calibri" panose="020F0502020204030204" pitchFamily="34" charset="0"/>
                <a:ea typeface="Calibri" panose="020F0502020204030204" pitchFamily="34" charset="0"/>
                <a:cs typeface="Times New Roman" panose="02020603050405020304" pitchFamily="18" charset="0"/>
              </a:rPr>
              <a:t> Fear not. </a:t>
            </a:r>
            <a:r>
              <a:rPr lang="en-US" sz="2100" dirty="0" smtClean="0">
                <a:latin typeface="Calibri" panose="020F0502020204030204" pitchFamily="34" charset="0"/>
                <a:ea typeface="Calibri" panose="020F0502020204030204" pitchFamily="34" charset="0"/>
                <a:cs typeface="Times New Roman" panose="02020603050405020304" pitchFamily="18" charset="0"/>
              </a:rPr>
              <a:t/>
            </a:r>
            <a:br>
              <a:rPr lang="en-US" sz="2100" dirty="0" smtClean="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2100" dirty="0" smtClean="0">
                <a:latin typeface="Calibri" panose="020F0502020204030204" pitchFamily="34" charset="0"/>
                <a:ea typeface="Calibri" panose="020F0502020204030204" pitchFamily="34" charset="0"/>
                <a:cs typeface="Times New Roman" panose="02020603050405020304" pitchFamily="18" charset="0"/>
              </a:rPr>
              <a:t/>
            </a:r>
            <a:br>
              <a:rPr lang="en-US" sz="2100" dirty="0" smtClean="0">
                <a:latin typeface="Calibri" panose="020F0502020204030204" pitchFamily="34" charset="0"/>
                <a:ea typeface="Calibri" panose="020F0502020204030204" pitchFamily="34" charset="0"/>
                <a:cs typeface="Times New Roman" panose="02020603050405020304" pitchFamily="18" charset="0"/>
              </a:rPr>
            </a:br>
            <a:r>
              <a:rPr lang="en-US" sz="1200" dirty="0" smtClean="0">
                <a:latin typeface="Calibri" panose="020F0502020204030204" pitchFamily="34" charset="0"/>
                <a:ea typeface="Calibri" panose="020F0502020204030204" pitchFamily="34" charset="0"/>
                <a:cs typeface="Times New Roman" panose="02020603050405020304" pitchFamily="18" charset="0"/>
              </a:rPr>
              <a:t/>
            </a:r>
            <a:br>
              <a:rPr lang="en-US" sz="1200" dirty="0" smtClean="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5" y="365127"/>
            <a:ext cx="8721969" cy="1571958"/>
          </a:xfrm>
        </p:spPr>
        <p:txBody>
          <a:bodyPr>
            <a:normAutofit/>
          </a:bodyPr>
          <a:lstStyle/>
          <a:p>
            <a:pPr marL="0" marR="0" algn="ctr">
              <a:lnSpc>
                <a:spcPct val="107000"/>
              </a:lnSpc>
              <a:spcBef>
                <a:spcPts val="0"/>
              </a:spcBef>
              <a:spcAft>
                <a:spcPts val="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
            </a:r>
            <a:br>
              <a:rPr lang="en-US" sz="1600" dirty="0" smtClean="0">
                <a:latin typeface="Calibri" panose="020F0502020204030204" pitchFamily="34" charset="0"/>
                <a:ea typeface="Calibri" panose="020F0502020204030204" pitchFamily="34" charset="0"/>
                <a:cs typeface="Times New Roman" panose="02020603050405020304" pitchFamily="18" charset="0"/>
              </a:rPr>
            </a:br>
            <a:endParaRPr lang="en-US" sz="1800" dirty="0"/>
          </a:p>
        </p:txBody>
      </p:sp>
      <p:sp>
        <p:nvSpPr>
          <p:cNvPr id="3" name="TextBox 2"/>
          <p:cNvSpPr txBox="1"/>
          <p:nvPr/>
        </p:nvSpPr>
        <p:spPr>
          <a:xfrm>
            <a:off x="-175846" y="228212"/>
            <a:ext cx="9144000" cy="6415089"/>
          </a:xfrm>
          <a:prstGeom prst="rect">
            <a:avLst/>
          </a:prstGeom>
          <a:noFill/>
        </p:spPr>
        <p:txBody>
          <a:bodyPr wrap="square" rtlCol="0">
            <a:spAutoFit/>
          </a:bodyPr>
          <a:lstStyle/>
          <a:p>
            <a:pPr algn="ctr">
              <a:lnSpc>
                <a:spcPct val="107000"/>
              </a:lnSpc>
            </a:pPr>
            <a:r>
              <a:rPr lang="en-US" sz="2400" b="1" u="sng" dirty="0">
                <a:latin typeface="Calibri" panose="020F0502020204030204" pitchFamily="34" charset="0"/>
                <a:ea typeface="Calibri" panose="020F0502020204030204" pitchFamily="34" charset="0"/>
                <a:cs typeface="Times New Roman" panose="02020603050405020304" pitchFamily="18" charset="0"/>
              </a:rPr>
              <a:t>B. THE KEY PEOPLE and THE HISTORICAL </a:t>
            </a:r>
            <a:r>
              <a:rPr lang="en-US" sz="2400" b="1" u="sng" dirty="0" smtClean="0">
                <a:latin typeface="Calibri" panose="020F0502020204030204" pitchFamily="34" charset="0"/>
                <a:ea typeface="Calibri" panose="020F0502020204030204" pitchFamily="34" charset="0"/>
                <a:cs typeface="Times New Roman" panose="02020603050405020304" pitchFamily="18" charset="0"/>
              </a:rPr>
              <a:t>BACKGROUND</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indent="457200"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1. Darius the king – </a:t>
            </a:r>
            <a:r>
              <a:rPr lang="en-US" sz="2400" dirty="0" err="1">
                <a:latin typeface="Calibri" panose="020F0502020204030204" pitchFamily="34" charset="0"/>
                <a:ea typeface="Calibri" panose="020F0502020204030204" pitchFamily="34" charset="0"/>
                <a:cs typeface="Times New Roman" panose="02020603050405020304" pitchFamily="18" charset="0"/>
              </a:rPr>
              <a:t>Hystaspis</a:t>
            </a:r>
            <a:r>
              <a:rPr lang="en-US" sz="2400" dirty="0">
                <a:latin typeface="Calibri" panose="020F0502020204030204" pitchFamily="34" charset="0"/>
                <a:ea typeface="Calibri" panose="020F0502020204030204" pitchFamily="34" charset="0"/>
                <a:cs typeface="Times New Roman" panose="02020603050405020304" pitchFamily="18" charset="0"/>
              </a:rPr>
              <a:t> ruler of Persia (522-486 B.C.)</a:t>
            </a:r>
          </a:p>
          <a:p>
            <a:pPr indent="457200"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2. Haggai the prophet </a:t>
            </a:r>
            <a:r>
              <a:rPr lang="en-US" sz="2400" b="1" dirty="0">
                <a:latin typeface="Calibri" panose="020F0502020204030204" pitchFamily="34" charset="0"/>
                <a:ea typeface="Calibri" panose="020F0502020204030204" pitchFamily="34" charset="0"/>
                <a:cs typeface="Times New Roman" panose="02020603050405020304" pitchFamily="18" charset="0"/>
              </a:rPr>
              <a:t>(</a:t>
            </a:r>
            <a:r>
              <a:rPr lang="en-US" sz="2400" b="1" dirty="0" err="1">
                <a:latin typeface="Calibri" panose="020F0502020204030204" pitchFamily="34" charset="0"/>
                <a:ea typeface="Calibri" panose="020F0502020204030204" pitchFamily="34" charset="0"/>
                <a:cs typeface="Times New Roman" panose="02020603050405020304" pitchFamily="18" charset="0"/>
              </a:rPr>
              <a:t>Ezr</a:t>
            </a:r>
            <a:r>
              <a:rPr lang="en-US" sz="2400" b="1" dirty="0">
                <a:latin typeface="Calibri" panose="020F0502020204030204" pitchFamily="34" charset="0"/>
                <a:ea typeface="Calibri" panose="020F0502020204030204" pitchFamily="34" charset="0"/>
                <a:cs typeface="Times New Roman" panose="02020603050405020304" pitchFamily="18" charset="0"/>
              </a:rPr>
              <a:t> 5:1-2; 6:14</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p>
          <a:p>
            <a:pPr indent="457200" algn="ct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3. Zerubbabel the son of </a:t>
            </a:r>
            <a:r>
              <a:rPr lang="en-US" sz="2400" dirty="0" err="1">
                <a:latin typeface="Calibri" panose="020F0502020204030204" pitchFamily="34" charset="0"/>
                <a:ea typeface="Calibri" panose="020F0502020204030204" pitchFamily="34" charset="0"/>
                <a:cs typeface="Times New Roman" panose="02020603050405020304" pitchFamily="18" charset="0"/>
              </a:rPr>
              <a:t>Shealtiel</a:t>
            </a:r>
            <a:r>
              <a:rPr lang="en-US" sz="2400" dirty="0">
                <a:latin typeface="Calibri" panose="020F0502020204030204" pitchFamily="34" charset="0"/>
                <a:ea typeface="Calibri" panose="020F0502020204030204" pitchFamily="34" charset="0"/>
                <a:cs typeface="Times New Roman" panose="02020603050405020304" pitchFamily="18" charset="0"/>
              </a:rPr>
              <a:t>, governor of Judah – </a:t>
            </a:r>
            <a:r>
              <a:rPr lang="en-US" sz="2400" dirty="0" err="1">
                <a:latin typeface="Calibri" panose="020F0502020204030204" pitchFamily="34" charset="0"/>
                <a:ea typeface="Calibri" panose="020F0502020204030204" pitchFamily="34" charset="0"/>
                <a:cs typeface="Times New Roman" panose="02020603050405020304" pitchFamily="18" charset="0"/>
              </a:rPr>
              <a:t>Sheshbazzar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a:t>
            </a:r>
            <a:r>
              <a:rPr lang="en-US" sz="2400" b="1" dirty="0" err="1">
                <a:latin typeface="Calibri" panose="020F0502020204030204" pitchFamily="34" charset="0"/>
                <a:ea typeface="Calibri" panose="020F0502020204030204" pitchFamily="34" charset="0"/>
                <a:cs typeface="Times New Roman" panose="02020603050405020304" pitchFamily="18" charset="0"/>
              </a:rPr>
              <a:t>Ezr</a:t>
            </a:r>
            <a:r>
              <a:rPr lang="en-US" sz="2400" b="1" dirty="0">
                <a:latin typeface="Calibri" panose="020F0502020204030204" pitchFamily="34" charset="0"/>
                <a:ea typeface="Calibri" panose="020F0502020204030204" pitchFamily="34" charset="0"/>
                <a:cs typeface="Times New Roman" panose="02020603050405020304" pitchFamily="18" charset="0"/>
              </a:rPr>
              <a:t> 1:8</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p>
          <a:p>
            <a:pPr indent="457200" algn="ct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4. Joshua the son of </a:t>
            </a:r>
            <a:r>
              <a:rPr lang="en-US" sz="2400" dirty="0" err="1">
                <a:latin typeface="Calibri" panose="020F0502020204030204" pitchFamily="34" charset="0"/>
                <a:ea typeface="Calibri" panose="020F0502020204030204" pitchFamily="34" charset="0"/>
                <a:cs typeface="Times New Roman" panose="02020603050405020304" pitchFamily="18" charset="0"/>
              </a:rPr>
              <a:t>Jehozadak</a:t>
            </a:r>
            <a:r>
              <a:rPr lang="en-US" sz="2400" dirty="0">
                <a:latin typeface="Calibri" panose="020F0502020204030204" pitchFamily="34" charset="0"/>
                <a:ea typeface="Calibri" panose="020F0502020204030204" pitchFamily="34" charset="0"/>
                <a:cs typeface="Times New Roman" panose="02020603050405020304" pitchFamily="18" charset="0"/>
              </a:rPr>
              <a:t>, the high priest (taken captive by Nebuchadnezzar in </a:t>
            </a:r>
            <a:r>
              <a:rPr lang="en-US" sz="2400" b="1" dirty="0">
                <a:latin typeface="Calibri" panose="020F0502020204030204" pitchFamily="34" charset="0"/>
                <a:ea typeface="Calibri" panose="020F0502020204030204" pitchFamily="34" charset="0"/>
                <a:cs typeface="Times New Roman" panose="02020603050405020304" pitchFamily="18" charset="0"/>
              </a:rPr>
              <a:t>1 </a:t>
            </a:r>
            <a:r>
              <a:rPr lang="en-US" sz="2400" b="1" dirty="0" err="1">
                <a:latin typeface="Calibri" panose="020F0502020204030204" pitchFamily="34" charset="0"/>
                <a:ea typeface="Calibri" panose="020F0502020204030204" pitchFamily="34" charset="0"/>
                <a:cs typeface="Times New Roman" panose="02020603050405020304" pitchFamily="18" charset="0"/>
              </a:rPr>
              <a:t>Chr</a:t>
            </a:r>
            <a:r>
              <a:rPr lang="en-US" sz="2400" b="1" dirty="0">
                <a:latin typeface="Calibri" panose="020F0502020204030204" pitchFamily="34" charset="0"/>
                <a:ea typeface="Calibri" panose="020F0502020204030204" pitchFamily="34" charset="0"/>
                <a:cs typeface="Times New Roman" panose="02020603050405020304" pitchFamily="18" charset="0"/>
              </a:rPr>
              <a:t> 6:15</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p>
          <a:p>
            <a:pPr indent="457200" algn="ct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5. The remnant of the people</a:t>
            </a: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6. The last day of the Feast of Tabernacles- 21</a:t>
            </a:r>
            <a:r>
              <a:rPr lang="en-US" sz="2400" baseline="30000" dirty="0">
                <a:latin typeface="Calibri" panose="020F0502020204030204" pitchFamily="34" charset="0"/>
                <a:ea typeface="Calibri" panose="020F0502020204030204" pitchFamily="34" charset="0"/>
                <a:cs typeface="Times New Roman" panose="02020603050405020304" pitchFamily="18" charset="0"/>
              </a:rPr>
              <a:t>st</a:t>
            </a:r>
            <a:r>
              <a:rPr lang="en-US" sz="2400" dirty="0">
                <a:latin typeface="Calibri" panose="020F0502020204030204" pitchFamily="34" charset="0"/>
                <a:ea typeface="Calibri" panose="020F0502020204030204" pitchFamily="34" charset="0"/>
                <a:cs typeface="Times New Roman" panose="02020603050405020304" pitchFamily="18" charset="0"/>
              </a:rPr>
              <a:t> day of the 7</a:t>
            </a:r>
            <a:r>
              <a:rPr lang="en-US" sz="2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400" dirty="0">
                <a:latin typeface="Calibri" panose="020F0502020204030204" pitchFamily="34" charset="0"/>
                <a:ea typeface="Calibri" panose="020F0502020204030204" pitchFamily="34" charset="0"/>
                <a:cs typeface="Times New Roman" panose="02020603050405020304" pitchFamily="18" charset="0"/>
              </a:rPr>
              <a:t> month = Oct. 17, 520 B.C. </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7. From 333-330 B.C. Alexander the Great would defeat the Persians, nations rise and fall.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1351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5734" y="55867"/>
            <a:ext cx="4265122" cy="6802133"/>
          </a:xfrm>
          <a:prstGeom prst="rect">
            <a:avLst/>
          </a:prstGeom>
        </p:spPr>
      </p:pic>
    </p:spTree>
    <p:extLst>
      <p:ext uri="{BB962C8B-B14F-4D97-AF65-F5344CB8AC3E}">
        <p14:creationId xmlns:p14="http://schemas.microsoft.com/office/powerpoint/2010/main" val="3694586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300790"/>
            <a:ext cx="8494295" cy="6020110"/>
          </a:xfrm>
          <a:prstGeom prst="rect">
            <a:avLst/>
          </a:prstGeom>
          <a:noFill/>
        </p:spPr>
        <p:txBody>
          <a:bodyPr wrap="square" rtlCol="0">
            <a:spAutoFit/>
          </a:bodyPr>
          <a:lstStyle/>
          <a:p>
            <a:pPr algn="ctr">
              <a:lnSpc>
                <a:spcPct val="107000"/>
              </a:lnSpc>
            </a:pPr>
            <a:r>
              <a:rPr lang="en-US" sz="2000" b="1" u="sng" dirty="0">
                <a:latin typeface="Calibri" panose="020F0502020204030204" pitchFamily="34" charset="0"/>
                <a:ea typeface="Calibri" panose="020F0502020204030204" pitchFamily="34" charset="0"/>
                <a:cs typeface="Times New Roman" panose="02020603050405020304" pitchFamily="18" charset="0"/>
              </a:rPr>
              <a:t>C. THE STUDY </a:t>
            </a:r>
            <a:r>
              <a:rPr lang="en-US" sz="2000" b="1" u="sng" dirty="0" smtClean="0">
                <a:latin typeface="Calibri" panose="020F0502020204030204" pitchFamily="34" charset="0"/>
                <a:ea typeface="Calibri" panose="020F0502020204030204" pitchFamily="34" charset="0"/>
                <a:cs typeface="Times New Roman" panose="02020603050405020304" pitchFamily="18" charset="0"/>
              </a:rPr>
              <a:t>NOTES</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1. This house in its former glory – Solomon had dedicated the original temple during this same Feast</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Some of the older exiles like Haggai had seen Solomon’s temple before it was destroyed 66 years earlier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by the Babylonians. This rebuilt temple will not be able to match the glory of the original one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000" b="1" dirty="0" smtClean="0">
                <a:latin typeface="Calibri" panose="020F0502020204030204" pitchFamily="34" charset="0"/>
                <a:ea typeface="Calibri" panose="020F0502020204030204" pitchFamily="34" charset="0"/>
                <a:cs typeface="Times New Roman" panose="02020603050405020304" pitchFamily="18" charset="0"/>
              </a:rPr>
              <a:t>(</a:t>
            </a:r>
            <a:r>
              <a:rPr lang="en-US" sz="2000" b="1" dirty="0" err="1">
                <a:latin typeface="Calibri" panose="020F0502020204030204" pitchFamily="34" charset="0"/>
                <a:ea typeface="Calibri" panose="020F0502020204030204" pitchFamily="34" charset="0"/>
                <a:cs typeface="Times New Roman" panose="02020603050405020304" pitchFamily="18" charset="0"/>
              </a:rPr>
              <a:t>Ezr</a:t>
            </a:r>
            <a:r>
              <a:rPr lang="en-US" sz="2000" b="1" dirty="0">
                <a:latin typeface="Calibri" panose="020F0502020204030204" pitchFamily="34" charset="0"/>
                <a:ea typeface="Calibri" panose="020F0502020204030204" pitchFamily="34" charset="0"/>
                <a:cs typeface="Times New Roman" panose="02020603050405020304" pitchFamily="18" charset="0"/>
              </a:rPr>
              <a:t> 3:12)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2. Be strong, I am with you, declares the Lord of </a:t>
            </a:r>
            <a:r>
              <a:rPr lang="en-US" sz="2000" dirty="0" smtClean="0">
                <a:latin typeface="Calibri" panose="020F0502020204030204" pitchFamily="34" charset="0"/>
                <a:ea typeface="Calibri" panose="020F0502020204030204" pitchFamily="34" charset="0"/>
                <a:cs typeface="Times New Roman" panose="02020603050405020304" pitchFamily="18" charset="0"/>
              </a:rPr>
              <a:t>hosts</a:t>
            </a:r>
          </a:p>
          <a:p>
            <a:pPr algn="ct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(Josh 1:6,7,9,18; </a:t>
            </a:r>
            <a:r>
              <a:rPr lang="en-US" sz="2000" b="1" dirty="0" smtClean="0">
                <a:latin typeface="Calibri" panose="020F0502020204030204" pitchFamily="34" charset="0"/>
                <a:ea typeface="Calibri" panose="020F0502020204030204" pitchFamily="34" charset="0"/>
                <a:cs typeface="Times New Roman" panose="02020603050405020304" pitchFamily="18" charset="0"/>
              </a:rPr>
              <a:t>1 </a:t>
            </a:r>
            <a:r>
              <a:rPr lang="en-US" sz="2000" b="1" dirty="0" err="1">
                <a:latin typeface="Calibri" panose="020F0502020204030204" pitchFamily="34" charset="0"/>
                <a:ea typeface="Calibri" panose="020F0502020204030204" pitchFamily="34" charset="0"/>
                <a:cs typeface="Times New Roman" panose="02020603050405020304" pitchFamily="18" charset="0"/>
              </a:rPr>
              <a:t>Chr</a:t>
            </a:r>
            <a:r>
              <a:rPr lang="en-US" sz="2000" b="1" dirty="0">
                <a:latin typeface="Calibri" panose="020F0502020204030204" pitchFamily="34" charset="0"/>
                <a:ea typeface="Calibri" panose="020F0502020204030204" pitchFamily="34" charset="0"/>
                <a:cs typeface="Times New Roman" panose="02020603050405020304" pitchFamily="18" charset="0"/>
              </a:rPr>
              <a:t> 28:20;  1 </a:t>
            </a:r>
            <a:r>
              <a:rPr lang="en-US" sz="2000" b="1" dirty="0" err="1">
                <a:latin typeface="Calibri" panose="020F0502020204030204" pitchFamily="34" charset="0"/>
                <a:ea typeface="Calibri" panose="020F0502020204030204" pitchFamily="34" charset="0"/>
                <a:cs typeface="Times New Roman" panose="02020603050405020304" pitchFamily="18" charset="0"/>
              </a:rPr>
              <a:t>Cor</a:t>
            </a:r>
            <a:r>
              <a:rPr lang="en-US" sz="2000" b="1" dirty="0">
                <a:latin typeface="Calibri" panose="020F0502020204030204" pitchFamily="34" charset="0"/>
                <a:ea typeface="Calibri" panose="020F0502020204030204" pitchFamily="34" charset="0"/>
                <a:cs typeface="Times New Roman" panose="02020603050405020304" pitchFamily="18" charset="0"/>
              </a:rPr>
              <a:t> 16:13;  </a:t>
            </a:r>
            <a:r>
              <a:rPr lang="en-US" sz="2000" b="1" dirty="0" err="1">
                <a:latin typeface="Calibri" panose="020F0502020204030204" pitchFamily="34" charset="0"/>
                <a:ea typeface="Calibri" panose="020F0502020204030204" pitchFamily="34" charset="0"/>
                <a:cs typeface="Times New Roman" panose="02020603050405020304" pitchFamily="18" charset="0"/>
              </a:rPr>
              <a:t>Eph</a:t>
            </a:r>
            <a:r>
              <a:rPr lang="en-US" sz="2000" b="1" dirty="0">
                <a:latin typeface="Calibri" panose="020F0502020204030204" pitchFamily="34" charset="0"/>
                <a:ea typeface="Calibri" panose="020F0502020204030204" pitchFamily="34" charset="0"/>
                <a:cs typeface="Times New Roman" panose="02020603050405020304" pitchFamily="18" charset="0"/>
              </a:rPr>
              <a:t> 6:10)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3. The covenant that I made with you when</a:t>
            </a:r>
            <a:r>
              <a:rPr lang="en-US" sz="2000" u="sng"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you came out of Egypt</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pPr>
            <a:r>
              <a:rPr lang="en-US" sz="2000" b="1" dirty="0" smtClean="0">
                <a:latin typeface="Calibri" panose="020F0502020204030204" pitchFamily="34" charset="0"/>
                <a:ea typeface="Calibri" panose="020F0502020204030204" pitchFamily="34" charset="0"/>
                <a:cs typeface="Times New Roman" panose="02020603050405020304" pitchFamily="18" charset="0"/>
              </a:rPr>
              <a:t>(</a:t>
            </a:r>
            <a:r>
              <a:rPr lang="en-US" sz="2000" b="1" dirty="0">
                <a:latin typeface="Calibri" panose="020F0502020204030204" pitchFamily="34" charset="0"/>
                <a:ea typeface="Calibri" panose="020F0502020204030204" pitchFamily="34" charset="0"/>
                <a:cs typeface="Times New Roman" panose="02020603050405020304" pitchFamily="18" charset="0"/>
              </a:rPr>
              <a:t>Gen 6:18;  Ex 19:5,6; 25:8; 29:46)</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4. My Spirit remains in your midst. Fear not.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(Nu 11:16,17,25;   Is 41:10; 63:11;   </a:t>
            </a:r>
            <a:r>
              <a:rPr lang="en-US" sz="2000" b="1" dirty="0" err="1">
                <a:latin typeface="Calibri" panose="020F0502020204030204" pitchFamily="34" charset="0"/>
                <a:ea typeface="Calibri" panose="020F0502020204030204" pitchFamily="34" charset="0"/>
                <a:cs typeface="Times New Roman" panose="02020603050405020304" pitchFamily="18" charset="0"/>
              </a:rPr>
              <a:t>Zech</a:t>
            </a:r>
            <a:r>
              <a:rPr lang="en-US" sz="2000" b="1" dirty="0">
                <a:latin typeface="Calibri" panose="020F0502020204030204" pitchFamily="34" charset="0"/>
                <a:ea typeface="Calibri" panose="020F0502020204030204" pitchFamily="34" charset="0"/>
                <a:cs typeface="Times New Roman" panose="02020603050405020304" pitchFamily="18" charset="0"/>
              </a:rPr>
              <a:t> 4:6;  Mt 10:31;  Lk 12:32;  </a:t>
            </a:r>
            <a:r>
              <a:rPr lang="en-US" sz="2000" b="1" dirty="0" smtClean="0">
                <a:latin typeface="Calibri" panose="020F0502020204030204" pitchFamily="34" charset="0"/>
                <a:ea typeface="Calibri" panose="020F0502020204030204" pitchFamily="34" charset="0"/>
                <a:cs typeface="Times New Roman" panose="02020603050405020304" pitchFamily="18" charset="0"/>
              </a:rPr>
              <a:t>             Rev </a:t>
            </a:r>
            <a:r>
              <a:rPr lang="en-US" sz="2000" b="1" dirty="0">
                <a:latin typeface="Calibri" panose="020F0502020204030204" pitchFamily="34" charset="0"/>
                <a:ea typeface="Calibri" panose="020F0502020204030204" pitchFamily="34" charset="0"/>
                <a:cs typeface="Times New Roman" panose="02020603050405020304" pitchFamily="18" charset="0"/>
              </a:rPr>
              <a:t>1:17)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3734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600201" y="254306"/>
            <a:ext cx="5527430" cy="6245996"/>
          </a:xfrm>
          <a:prstGeom prst="rect">
            <a:avLst/>
          </a:prstGeom>
        </p:spPr>
      </p:pic>
    </p:spTree>
    <p:extLst>
      <p:ext uri="{BB962C8B-B14F-4D97-AF65-F5344CB8AC3E}">
        <p14:creationId xmlns:p14="http://schemas.microsoft.com/office/powerpoint/2010/main" val="4208322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TotalTime>
  <Words>471</Words>
  <Application>Microsoft Office PowerPoint</Application>
  <PresentationFormat>On-screen Show (4:3)</PresentationFormat>
  <Paragraphs>61</Paragraphs>
  <Slides>32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 A. THE TEXT   (Haggai 2:1-5)   In the seventh month, on the twenty-first day of the month, the word of the Lord came by the hand of Haggai the prophet, (2) "Speak now to Zerubbabel the son of Shealtiel, governor of Judah, and to Joshua the son of Jehozadak, the high priest, and to all the remnant of the people, and say, (3) 'Who is left among you who saw this house in its former glory? How do you see it now? Is it not as nothing in your eyes?   (4) Yet now be strong, O Zerubbabel, declares the Lord. Be strong, O Joshua, son of Jehozadak, the high priest. Be strong, all you people of the land, declares the Lord. Work, for    I am with you, declares the Lord of hosts, (5) according to the covenant that I made with you when you came out of Egypt. My Spirit remains in your midst. Fear not.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57</cp:revision>
  <dcterms:created xsi:type="dcterms:W3CDTF">2016-02-18T03:34:46Z</dcterms:created>
  <dcterms:modified xsi:type="dcterms:W3CDTF">2024-02-22T22:40:55Z</dcterms:modified>
</cp:coreProperties>
</file>