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53" r:id="rId4"/>
    <p:sldId id="346" r:id="rId5"/>
    <p:sldId id="347" r:id="rId6"/>
    <p:sldId id="351" r:id="rId7"/>
    <p:sldId id="268" r:id="rId8"/>
    <p:sldId id="277" r:id="rId9"/>
    <p:sldId id="260" r:id="rId10"/>
    <p:sldId id="261" r:id="rId11"/>
    <p:sldId id="262" r:id="rId12"/>
    <p:sldId id="263" r:id="rId13"/>
    <p:sldId id="264" r:id="rId14"/>
    <p:sldId id="265" r:id="rId15"/>
    <p:sldId id="269" r:id="rId16"/>
    <p:sldId id="271" r:id="rId17"/>
    <p:sldId id="272" r:id="rId18"/>
    <p:sldId id="273" r:id="rId19"/>
    <p:sldId id="274" r:id="rId20"/>
    <p:sldId id="275" r:id="rId21"/>
    <p:sldId id="276" r:id="rId22"/>
    <p:sldId id="278" r:id="rId23"/>
    <p:sldId id="282" r:id="rId24"/>
    <p:sldId id="283" r:id="rId25"/>
    <p:sldId id="284" r:id="rId26"/>
    <p:sldId id="285" r:id="rId27"/>
    <p:sldId id="287" r:id="rId28"/>
    <p:sldId id="289" r:id="rId29"/>
    <p:sldId id="288" r:id="rId30"/>
    <p:sldId id="293" r:id="rId31"/>
    <p:sldId id="295" r:id="rId32"/>
    <p:sldId id="297" r:id="rId33"/>
    <p:sldId id="299" r:id="rId34"/>
    <p:sldId id="298" r:id="rId35"/>
    <p:sldId id="294" r:id="rId36"/>
    <p:sldId id="301" r:id="rId37"/>
    <p:sldId id="302" r:id="rId38"/>
    <p:sldId id="303" r:id="rId39"/>
    <p:sldId id="304" r:id="rId40"/>
    <p:sldId id="305" r:id="rId41"/>
    <p:sldId id="306" r:id="rId42"/>
    <p:sldId id="308" r:id="rId43"/>
    <p:sldId id="309" r:id="rId44"/>
    <p:sldId id="310" r:id="rId45"/>
    <p:sldId id="311" r:id="rId46"/>
    <p:sldId id="312" r:id="rId47"/>
    <p:sldId id="313" r:id="rId48"/>
    <p:sldId id="314" r:id="rId49"/>
    <p:sldId id="315" r:id="rId50"/>
    <p:sldId id="316" r:id="rId51"/>
    <p:sldId id="317" r:id="rId52"/>
    <p:sldId id="320" r:id="rId53"/>
    <p:sldId id="321" r:id="rId54"/>
    <p:sldId id="322" r:id="rId55"/>
    <p:sldId id="324" r:id="rId56"/>
    <p:sldId id="325" r:id="rId57"/>
    <p:sldId id="326" r:id="rId58"/>
    <p:sldId id="327" r:id="rId59"/>
    <p:sldId id="328" r:id="rId60"/>
    <p:sldId id="332" r:id="rId61"/>
    <p:sldId id="335" r:id="rId62"/>
    <p:sldId id="336" r:id="rId63"/>
    <p:sldId id="342" r:id="rId64"/>
    <p:sldId id="341" r:id="rId65"/>
    <p:sldId id="344" r:id="rId66"/>
    <p:sldId id="343" r:id="rId67"/>
    <p:sldId id="349" r:id="rId68"/>
    <p:sldId id="350" r:id="rId69"/>
    <p:sldId id="352" r:id="rId70"/>
    <p:sldId id="354" r:id="rId71"/>
    <p:sldId id="355" r:id="rId72"/>
    <p:sldId id="356" r:id="rId73"/>
    <p:sldId id="357"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B93E40-76DE-4D95-B9BC-43665D40ACC3}" v="3" dt="2022-09-30T15:53:26.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9" autoAdjust="0"/>
    <p:restoredTop sz="94660"/>
  </p:normalViewPr>
  <p:slideViewPr>
    <p:cSldViewPr>
      <p:cViewPr varScale="1">
        <p:scale>
          <a:sx n="63" d="100"/>
          <a:sy n="63" d="100"/>
        </p:scale>
        <p:origin x="668"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16B93E40-76DE-4D95-B9BC-43665D40ACC3}"/>
    <pc:docChg chg="custSel addSld delSld modSld">
      <pc:chgData name="David Nehrenz" userId="491cf678-319b-4c35-abbe-fee1955a26b5" providerId="ADAL" clId="{16B93E40-76DE-4D95-B9BC-43665D40ACC3}" dt="2022-09-30T15:53:45.080" v="48" actId="478"/>
      <pc:docMkLst>
        <pc:docMk/>
      </pc:docMkLst>
      <pc:sldChg chg="modSp mod">
        <pc:chgData name="David Nehrenz" userId="491cf678-319b-4c35-abbe-fee1955a26b5" providerId="ADAL" clId="{16B93E40-76DE-4D95-B9BC-43665D40ACC3}" dt="2022-09-30T15:47:27.662" v="9" actId="20577"/>
        <pc:sldMkLst>
          <pc:docMk/>
          <pc:sldMk cId="1381407545" sldId="256"/>
        </pc:sldMkLst>
        <pc:spChg chg="mod">
          <ac:chgData name="David Nehrenz" userId="491cf678-319b-4c35-abbe-fee1955a26b5" providerId="ADAL" clId="{16B93E40-76DE-4D95-B9BC-43665D40ACC3}" dt="2022-09-30T15:47:27.662" v="9" actId="20577"/>
          <ac:spMkLst>
            <pc:docMk/>
            <pc:sldMk cId="1381407545" sldId="256"/>
            <ac:spMk id="5" creationId="{00000000-0000-0000-0000-000000000000}"/>
          </ac:spMkLst>
        </pc:spChg>
      </pc:sldChg>
      <pc:sldChg chg="addSp delSp modSp mod">
        <pc:chgData name="David Nehrenz" userId="491cf678-319b-4c35-abbe-fee1955a26b5" providerId="ADAL" clId="{16B93E40-76DE-4D95-B9BC-43665D40ACC3}" dt="2022-09-30T15:47:36.496" v="12" actId="1076"/>
        <pc:sldMkLst>
          <pc:docMk/>
          <pc:sldMk cId="180115649" sldId="257"/>
        </pc:sldMkLst>
        <pc:picChg chg="add mod">
          <ac:chgData name="David Nehrenz" userId="491cf678-319b-4c35-abbe-fee1955a26b5" providerId="ADAL" clId="{16B93E40-76DE-4D95-B9BC-43665D40ACC3}" dt="2022-09-30T15:47:36.496" v="12" actId="1076"/>
          <ac:picMkLst>
            <pc:docMk/>
            <pc:sldMk cId="180115649" sldId="257"/>
            <ac:picMk id="2" creationId="{78AE0B7D-322F-B2A8-D0EF-AE776C9330CE}"/>
          </ac:picMkLst>
        </pc:picChg>
        <pc:picChg chg="del">
          <ac:chgData name="David Nehrenz" userId="491cf678-319b-4c35-abbe-fee1955a26b5" providerId="ADAL" clId="{16B93E40-76DE-4D95-B9BC-43665D40ACC3}" dt="2022-09-30T15:47:31.803" v="10" actId="478"/>
          <ac:picMkLst>
            <pc:docMk/>
            <pc:sldMk cId="180115649" sldId="257"/>
            <ac:picMk id="3" creationId="{00000000-0000-0000-0000-000000000000}"/>
          </ac:picMkLst>
        </pc:picChg>
      </pc:sldChg>
      <pc:sldChg chg="modSp mod">
        <pc:chgData name="David Nehrenz" userId="491cf678-319b-4c35-abbe-fee1955a26b5" providerId="ADAL" clId="{16B93E40-76DE-4D95-B9BC-43665D40ACC3}" dt="2022-09-30T15:51:04.715" v="39" actId="1076"/>
        <pc:sldMkLst>
          <pc:docMk/>
          <pc:sldMk cId="4141961640" sldId="268"/>
        </pc:sldMkLst>
        <pc:spChg chg="mod">
          <ac:chgData name="David Nehrenz" userId="491cf678-319b-4c35-abbe-fee1955a26b5" providerId="ADAL" clId="{16B93E40-76DE-4D95-B9BC-43665D40ACC3}" dt="2022-09-30T15:51:04.715" v="39" actId="1076"/>
          <ac:spMkLst>
            <pc:docMk/>
            <pc:sldMk cId="4141961640" sldId="268"/>
            <ac:spMk id="4" creationId="{00000000-0000-0000-0000-000000000000}"/>
          </ac:spMkLst>
        </pc:spChg>
      </pc:sldChg>
      <pc:sldChg chg="del">
        <pc:chgData name="David Nehrenz" userId="491cf678-319b-4c35-abbe-fee1955a26b5" providerId="ADAL" clId="{16B93E40-76DE-4D95-B9BC-43665D40ACC3}" dt="2022-09-30T15:47:41.379" v="13" actId="47"/>
        <pc:sldMkLst>
          <pc:docMk/>
          <pc:sldMk cId="2476580376" sldId="331"/>
        </pc:sldMkLst>
      </pc:sldChg>
      <pc:sldChg chg="del">
        <pc:chgData name="David Nehrenz" userId="491cf678-319b-4c35-abbe-fee1955a26b5" providerId="ADAL" clId="{16B93E40-76DE-4D95-B9BC-43665D40ACC3}" dt="2022-09-30T15:47:42.371" v="14" actId="47"/>
        <pc:sldMkLst>
          <pc:docMk/>
          <pc:sldMk cId="1856284339" sldId="345"/>
        </pc:sldMkLst>
      </pc:sldChg>
      <pc:sldChg chg="modSp mod">
        <pc:chgData name="David Nehrenz" userId="491cf678-319b-4c35-abbe-fee1955a26b5" providerId="ADAL" clId="{16B93E40-76DE-4D95-B9BC-43665D40ACC3}" dt="2022-09-30T15:49:18.175" v="27" actId="255"/>
        <pc:sldMkLst>
          <pc:docMk/>
          <pc:sldMk cId="2191658803" sldId="346"/>
        </pc:sldMkLst>
        <pc:spChg chg="mod">
          <ac:chgData name="David Nehrenz" userId="491cf678-319b-4c35-abbe-fee1955a26b5" providerId="ADAL" clId="{16B93E40-76DE-4D95-B9BC-43665D40ACC3}" dt="2022-09-30T15:49:18.175" v="27" actId="255"/>
          <ac:spMkLst>
            <pc:docMk/>
            <pc:sldMk cId="2191658803" sldId="346"/>
            <ac:spMk id="4" creationId="{00000000-0000-0000-0000-000000000000}"/>
          </ac:spMkLst>
        </pc:spChg>
      </pc:sldChg>
      <pc:sldChg chg="modSp mod">
        <pc:chgData name="David Nehrenz" userId="491cf678-319b-4c35-abbe-fee1955a26b5" providerId="ADAL" clId="{16B93E40-76DE-4D95-B9BC-43665D40ACC3}" dt="2022-09-30T15:50:00.751" v="31" actId="255"/>
        <pc:sldMkLst>
          <pc:docMk/>
          <pc:sldMk cId="4174976480" sldId="347"/>
        </pc:sldMkLst>
        <pc:spChg chg="mod">
          <ac:chgData name="David Nehrenz" userId="491cf678-319b-4c35-abbe-fee1955a26b5" providerId="ADAL" clId="{16B93E40-76DE-4D95-B9BC-43665D40ACC3}" dt="2022-09-30T15:50:00.751" v="31" actId="255"/>
          <ac:spMkLst>
            <pc:docMk/>
            <pc:sldMk cId="4174976480" sldId="347"/>
            <ac:spMk id="4" creationId="{00000000-0000-0000-0000-000000000000}"/>
          </ac:spMkLst>
        </pc:spChg>
      </pc:sldChg>
      <pc:sldChg chg="modSp mod">
        <pc:chgData name="David Nehrenz" userId="491cf678-319b-4c35-abbe-fee1955a26b5" providerId="ADAL" clId="{16B93E40-76DE-4D95-B9BC-43665D40ACC3}" dt="2022-09-30T15:50:42.953" v="36" actId="1076"/>
        <pc:sldMkLst>
          <pc:docMk/>
          <pc:sldMk cId="2930757617" sldId="351"/>
        </pc:sldMkLst>
        <pc:spChg chg="mod">
          <ac:chgData name="David Nehrenz" userId="491cf678-319b-4c35-abbe-fee1955a26b5" providerId="ADAL" clId="{16B93E40-76DE-4D95-B9BC-43665D40ACC3}" dt="2022-09-30T15:50:42.953" v="36" actId="1076"/>
          <ac:spMkLst>
            <pc:docMk/>
            <pc:sldMk cId="2930757617" sldId="351"/>
            <ac:spMk id="4" creationId="{00000000-0000-0000-0000-000000000000}"/>
          </ac:spMkLst>
        </pc:spChg>
      </pc:sldChg>
      <pc:sldChg chg="modSp mod">
        <pc:chgData name="David Nehrenz" userId="491cf678-319b-4c35-abbe-fee1955a26b5" providerId="ADAL" clId="{16B93E40-76DE-4D95-B9BC-43665D40ACC3}" dt="2022-09-30T15:48:33.222" v="24" actId="20577"/>
        <pc:sldMkLst>
          <pc:docMk/>
          <pc:sldMk cId="781738988" sldId="353"/>
        </pc:sldMkLst>
        <pc:spChg chg="mod">
          <ac:chgData name="David Nehrenz" userId="491cf678-319b-4c35-abbe-fee1955a26b5" providerId="ADAL" clId="{16B93E40-76DE-4D95-B9BC-43665D40ACC3}" dt="2022-09-30T15:48:33.222" v="24" actId="20577"/>
          <ac:spMkLst>
            <pc:docMk/>
            <pc:sldMk cId="781738988" sldId="353"/>
            <ac:spMk id="4" creationId="{00000000-0000-0000-0000-000000000000}"/>
          </ac:spMkLst>
        </pc:spChg>
      </pc:sldChg>
      <pc:sldChg chg="addSp delSp modSp new mod">
        <pc:chgData name="David Nehrenz" userId="491cf678-319b-4c35-abbe-fee1955a26b5" providerId="ADAL" clId="{16B93E40-76DE-4D95-B9BC-43665D40ACC3}" dt="2022-09-30T15:52:57.851" v="44" actId="1076"/>
        <pc:sldMkLst>
          <pc:docMk/>
          <pc:sldMk cId="4152701117" sldId="356"/>
        </pc:sldMkLst>
        <pc:spChg chg="del">
          <ac:chgData name="David Nehrenz" userId="491cf678-319b-4c35-abbe-fee1955a26b5" providerId="ADAL" clId="{16B93E40-76DE-4D95-B9BC-43665D40ACC3}" dt="2022-09-30T15:52:46.909" v="41"/>
          <ac:spMkLst>
            <pc:docMk/>
            <pc:sldMk cId="4152701117" sldId="356"/>
            <ac:spMk id="3" creationId="{CB7E0FF3-C3C7-1DB7-903D-D44EA63A4C46}"/>
          </ac:spMkLst>
        </pc:spChg>
        <pc:picChg chg="add mod">
          <ac:chgData name="David Nehrenz" userId="491cf678-319b-4c35-abbe-fee1955a26b5" providerId="ADAL" clId="{16B93E40-76DE-4D95-B9BC-43665D40ACC3}" dt="2022-09-30T15:52:57.851" v="44" actId="1076"/>
          <ac:picMkLst>
            <pc:docMk/>
            <pc:sldMk cId="4152701117" sldId="356"/>
            <ac:picMk id="4" creationId="{0661E5EB-E9F9-AF0E-A76C-829365F48949}"/>
          </ac:picMkLst>
        </pc:picChg>
      </pc:sldChg>
      <pc:sldChg chg="addSp delSp new mod">
        <pc:chgData name="David Nehrenz" userId="491cf678-319b-4c35-abbe-fee1955a26b5" providerId="ADAL" clId="{16B93E40-76DE-4D95-B9BC-43665D40ACC3}" dt="2022-09-30T15:53:45.080" v="48" actId="478"/>
        <pc:sldMkLst>
          <pc:docMk/>
          <pc:sldMk cId="2976282725" sldId="357"/>
        </pc:sldMkLst>
        <pc:spChg chg="del">
          <ac:chgData name="David Nehrenz" userId="491cf678-319b-4c35-abbe-fee1955a26b5" providerId="ADAL" clId="{16B93E40-76DE-4D95-B9BC-43665D40ACC3}" dt="2022-09-30T15:53:45.080" v="48" actId="478"/>
          <ac:spMkLst>
            <pc:docMk/>
            <pc:sldMk cId="2976282725" sldId="357"/>
            <ac:spMk id="2" creationId="{882FB3B3-A984-98FD-0CF1-3EEEEDBF218E}"/>
          </ac:spMkLst>
        </pc:spChg>
        <pc:spChg chg="del">
          <ac:chgData name="David Nehrenz" userId="491cf678-319b-4c35-abbe-fee1955a26b5" providerId="ADAL" clId="{16B93E40-76DE-4D95-B9BC-43665D40ACC3}" dt="2022-09-30T15:53:39.035" v="47" actId="478"/>
          <ac:spMkLst>
            <pc:docMk/>
            <pc:sldMk cId="2976282725" sldId="357"/>
            <ac:spMk id="3" creationId="{09789713-832C-274E-F9F0-E5C313FBBD8F}"/>
          </ac:spMkLst>
        </pc:spChg>
        <pc:picChg chg="add">
          <ac:chgData name="David Nehrenz" userId="491cf678-319b-4c35-abbe-fee1955a26b5" providerId="ADAL" clId="{16B93E40-76DE-4D95-B9BC-43665D40ACC3}" dt="2022-09-30T15:53:26.482" v="46"/>
          <ac:picMkLst>
            <pc:docMk/>
            <pc:sldMk cId="2976282725" sldId="357"/>
            <ac:picMk id="4" creationId="{1229064F-C7A0-3D18-A203-99A7CC3BF71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C63F61-7A4B-442A-8CB5-4B6A0726F5E1}"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663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34055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24984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52640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C63F61-7A4B-442A-8CB5-4B6A0726F5E1}"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852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63F61-7A4B-442A-8CB5-4B6A0726F5E1}"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23796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63F61-7A4B-442A-8CB5-4B6A0726F5E1}"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0378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63F61-7A4B-442A-8CB5-4B6A0726F5E1}"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79461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3F61-7A4B-442A-8CB5-4B6A0726F5E1}"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47205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309781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2028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3F61-7A4B-442A-8CB5-4B6A0726F5E1}" type="datetimeFigureOut">
              <a:rPr lang="en-US" smtClean="0"/>
              <a:t>9/30/2022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E0B6-C8EF-4DF3-A3B1-2B7C51B1383E}" type="slidenum">
              <a:rPr lang="en-US" smtClean="0"/>
              <a:t>‹#›</a:t>
            </a:fld>
            <a:endParaRPr lang="en-US"/>
          </a:p>
        </p:txBody>
      </p:sp>
    </p:spTree>
    <p:extLst>
      <p:ext uri="{BB962C8B-B14F-4D97-AF65-F5344CB8AC3E}">
        <p14:creationId xmlns:p14="http://schemas.microsoft.com/office/powerpoint/2010/main" val="36447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534400" cy="5509200"/>
          </a:xfrm>
          <a:prstGeom prst="rect">
            <a:avLst/>
          </a:prstGeom>
          <a:noFill/>
        </p:spPr>
        <p:txBody>
          <a:bodyPr wrap="square" rtlCol="0">
            <a:spAutoFit/>
          </a:bodyPr>
          <a:lstStyle/>
          <a:p>
            <a:pPr algn="ctr"/>
            <a:r>
              <a:rPr lang="en-US" sz="4400" b="1" u="sng" dirty="0">
                <a:solidFill>
                  <a:prstClr val="black"/>
                </a:solidFill>
                <a:ea typeface="Calibri"/>
                <a:cs typeface="Times New Roman"/>
              </a:rPr>
              <a:t>Trinity Lutheran Church</a:t>
            </a:r>
            <a:br>
              <a:rPr lang="en-US" sz="4400" dirty="0">
                <a:solidFill>
                  <a:prstClr val="black"/>
                </a:solidFill>
                <a:ea typeface="Calibri"/>
                <a:cs typeface="Times New Roman"/>
              </a:rPr>
            </a:br>
            <a:r>
              <a:rPr lang="en-US" sz="4400" dirty="0">
                <a:solidFill>
                  <a:prstClr val="black"/>
                </a:solidFill>
                <a:ea typeface="Calibri"/>
                <a:cs typeface="Times New Roman"/>
              </a:rPr>
              <a:t>Norman, Oklahoma – www.tlcnorman.org</a:t>
            </a:r>
            <a:br>
              <a:rPr lang="en-US" sz="4400" dirty="0">
                <a:solidFill>
                  <a:prstClr val="black"/>
                </a:solidFill>
                <a:ea typeface="Calibri"/>
                <a:cs typeface="Times New Roman"/>
              </a:rPr>
            </a:br>
            <a:r>
              <a:rPr lang="en-US" sz="4400" b="1" u="sng" dirty="0">
                <a:solidFill>
                  <a:prstClr val="black"/>
                </a:solidFill>
                <a:ea typeface="Calibri"/>
                <a:cs typeface="Times New Roman"/>
              </a:rPr>
              <a:t>The Book of Galatians</a:t>
            </a:r>
            <a:br>
              <a:rPr lang="en-US" sz="4400" dirty="0">
                <a:solidFill>
                  <a:prstClr val="black"/>
                </a:solidFill>
                <a:ea typeface="Calibri"/>
                <a:cs typeface="Times New Roman"/>
              </a:rPr>
            </a:br>
            <a:r>
              <a:rPr lang="en-US" sz="4400" b="1" dirty="0">
                <a:solidFill>
                  <a:prstClr val="black"/>
                </a:solidFill>
                <a:ea typeface="Calibri"/>
                <a:cs typeface="Times New Roman"/>
              </a:rPr>
              <a:t>Theme: “The True Gospel You Have Received”</a:t>
            </a:r>
            <a:r>
              <a:rPr lang="en-US" sz="4400" dirty="0">
                <a:solidFill>
                  <a:prstClr val="black"/>
                </a:solidFill>
                <a:ea typeface="Calibri"/>
                <a:cs typeface="Times New Roman"/>
              </a:rPr>
              <a:t> </a:t>
            </a:r>
            <a:br>
              <a:rPr lang="en-US" sz="4400" dirty="0">
                <a:solidFill>
                  <a:prstClr val="black"/>
                </a:solidFill>
                <a:ea typeface="Calibri"/>
                <a:cs typeface="Times New Roman"/>
              </a:rPr>
            </a:br>
            <a:r>
              <a:rPr lang="en-US" sz="4400" dirty="0">
                <a:solidFill>
                  <a:prstClr val="black"/>
                </a:solidFill>
                <a:ea typeface="Calibri"/>
                <a:cs typeface="Times New Roman"/>
              </a:rPr>
              <a:t>Date: 10-2-22</a:t>
            </a:r>
            <a:br>
              <a:rPr lang="en-US" sz="4400" dirty="0">
                <a:solidFill>
                  <a:prstClr val="black"/>
                </a:solidFill>
                <a:ea typeface="Calibri"/>
                <a:cs typeface="Times New Roman"/>
              </a:rPr>
            </a:br>
            <a:r>
              <a:rPr lang="en-US" sz="4400" dirty="0">
                <a:solidFill>
                  <a:prstClr val="black"/>
                </a:solidFill>
                <a:ea typeface="Calibri"/>
                <a:cs typeface="Times New Roman"/>
              </a:rPr>
              <a:t>Lesson: 27  - Chapter 5:9-12</a:t>
            </a:r>
            <a:endParaRPr lang="en-US" sz="4400" dirty="0"/>
          </a:p>
        </p:txBody>
      </p:sp>
    </p:spTree>
    <p:extLst>
      <p:ext uri="{BB962C8B-B14F-4D97-AF65-F5344CB8AC3E}">
        <p14:creationId xmlns:p14="http://schemas.microsoft.com/office/powerpoint/2010/main" val="138140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46588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544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7086600" cy="685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264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909"/>
          <a:stretch/>
        </p:blipFill>
        <p:spPr bwMode="auto">
          <a:xfrm>
            <a:off x="533400" y="685800"/>
            <a:ext cx="822556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954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5791200" cy="639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982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81000"/>
            <a:ext cx="7189984" cy="5745162"/>
          </a:xfrm>
          <a:prstGeom prst="rect">
            <a:avLst/>
          </a:prstGeom>
        </p:spPr>
      </p:pic>
    </p:spTree>
    <p:extLst>
      <p:ext uri="{BB962C8B-B14F-4D97-AF65-F5344CB8AC3E}">
        <p14:creationId xmlns:p14="http://schemas.microsoft.com/office/powerpoint/2010/main" val="291129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0034" y="609600"/>
            <a:ext cx="8483932" cy="5540008"/>
          </a:xfrm>
          <a:prstGeom prst="rect">
            <a:avLst/>
          </a:prstGeom>
        </p:spPr>
      </p:pic>
    </p:spTree>
    <p:extLst>
      <p:ext uri="{BB962C8B-B14F-4D97-AF65-F5344CB8AC3E}">
        <p14:creationId xmlns:p14="http://schemas.microsoft.com/office/powerpoint/2010/main" val="1480723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8725" y="457200"/>
            <a:ext cx="8308075" cy="5516562"/>
          </a:xfrm>
          <a:prstGeom prst="rect">
            <a:avLst/>
          </a:prstGeom>
        </p:spPr>
      </p:pic>
    </p:spTree>
    <p:extLst>
      <p:ext uri="{BB962C8B-B14F-4D97-AF65-F5344CB8AC3E}">
        <p14:creationId xmlns:p14="http://schemas.microsoft.com/office/powerpoint/2010/main" val="2354758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91092" y="533400"/>
            <a:ext cx="7761816" cy="5821362"/>
          </a:xfrm>
          <a:prstGeom prst="rect">
            <a:avLst/>
          </a:prstGeom>
        </p:spPr>
      </p:pic>
    </p:spTree>
    <p:extLst>
      <p:ext uri="{BB962C8B-B14F-4D97-AF65-F5344CB8AC3E}">
        <p14:creationId xmlns:p14="http://schemas.microsoft.com/office/powerpoint/2010/main" val="2808990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274638"/>
            <a:ext cx="8199477" cy="6149608"/>
          </a:xfrm>
          <a:prstGeom prst="rect">
            <a:avLst/>
          </a:prstGeom>
        </p:spPr>
      </p:pic>
    </p:spTree>
    <p:extLst>
      <p:ext uri="{BB962C8B-B14F-4D97-AF65-F5344CB8AC3E}">
        <p14:creationId xmlns:p14="http://schemas.microsoft.com/office/powerpoint/2010/main" val="1832736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810969"/>
            <a:ext cx="6502400" cy="4876800"/>
          </a:xfrm>
          <a:prstGeom prst="rect">
            <a:avLst/>
          </a:prstGeom>
        </p:spPr>
      </p:pic>
    </p:spTree>
    <p:extLst>
      <p:ext uri="{BB962C8B-B14F-4D97-AF65-F5344CB8AC3E}">
        <p14:creationId xmlns:p14="http://schemas.microsoft.com/office/powerpoint/2010/main" val="4126592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E0B7D-322F-B2A8-D0EF-AE776C9330CE}"/>
              </a:ext>
            </a:extLst>
          </p:cNvPr>
          <p:cNvPicPr>
            <a:picLocks noChangeAspect="1"/>
          </p:cNvPicPr>
          <p:nvPr/>
        </p:nvPicPr>
        <p:blipFill>
          <a:blip r:embed="rId2"/>
          <a:stretch>
            <a:fillRect/>
          </a:stretch>
        </p:blipFill>
        <p:spPr>
          <a:xfrm>
            <a:off x="442912" y="990600"/>
            <a:ext cx="8258175" cy="3552825"/>
          </a:xfrm>
          <a:prstGeom prst="rect">
            <a:avLst/>
          </a:prstGeom>
        </p:spPr>
      </p:pic>
    </p:spTree>
    <p:extLst>
      <p:ext uri="{BB962C8B-B14F-4D97-AF65-F5344CB8AC3E}">
        <p14:creationId xmlns:p14="http://schemas.microsoft.com/office/powerpoint/2010/main" val="180115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0644" y="846138"/>
            <a:ext cx="8046156" cy="4525963"/>
          </a:xfrm>
          <a:prstGeom prst="rect">
            <a:avLst/>
          </a:prstGeom>
        </p:spPr>
      </p:pic>
    </p:spTree>
    <p:extLst>
      <p:ext uri="{BB962C8B-B14F-4D97-AF65-F5344CB8AC3E}">
        <p14:creationId xmlns:p14="http://schemas.microsoft.com/office/powerpoint/2010/main" val="3876518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846138"/>
            <a:ext cx="8033584" cy="4525963"/>
          </a:xfrm>
          <a:prstGeom prst="rect">
            <a:avLst/>
          </a:prstGeom>
        </p:spPr>
      </p:pic>
    </p:spTree>
    <p:extLst>
      <p:ext uri="{BB962C8B-B14F-4D97-AF65-F5344CB8AC3E}">
        <p14:creationId xmlns:p14="http://schemas.microsoft.com/office/powerpoint/2010/main" val="886475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57053"/>
            <a:ext cx="6219947" cy="6219947"/>
          </a:xfrm>
          <a:prstGeom prst="rect">
            <a:avLst/>
          </a:prstGeom>
        </p:spPr>
      </p:pic>
    </p:spTree>
    <p:extLst>
      <p:ext uri="{BB962C8B-B14F-4D97-AF65-F5344CB8AC3E}">
        <p14:creationId xmlns:p14="http://schemas.microsoft.com/office/powerpoint/2010/main" val="2538721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229600" cy="430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832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69088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85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44923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303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818452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509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577"/>
          <a:stretch/>
        </p:blipFill>
        <p:spPr bwMode="auto">
          <a:xfrm>
            <a:off x="609600" y="533400"/>
            <a:ext cx="783021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476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8128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927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248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 y="277488"/>
            <a:ext cx="8610600" cy="6005362"/>
          </a:xfrm>
          <a:prstGeom prst="rect">
            <a:avLst/>
          </a:prstGeom>
          <a:noFill/>
        </p:spPr>
        <p:txBody>
          <a:bodyPr wrap="square" rtlCol="0">
            <a:spAutoFit/>
          </a:bodyPr>
          <a:lstStyle/>
          <a:p>
            <a:pPr indent="457200" algn="just">
              <a:lnSpc>
                <a:spcPct val="115000"/>
              </a:lnSpc>
            </a:pPr>
            <a:r>
              <a:rPr lang="en-US" sz="3000" dirty="0">
                <a:latin typeface="Calibri" panose="020F0502020204030204" pitchFamily="34" charset="0"/>
                <a:ea typeface="Calibri" panose="020F0502020204030204" pitchFamily="34" charset="0"/>
                <a:cs typeface="Calibri" panose="020F0502020204030204" pitchFamily="34" charset="0"/>
              </a:rPr>
              <a:t>(9) A little leaven leavens the whole lump. (10) I have </a:t>
            </a:r>
            <a:r>
              <a:rPr lang="en-US" sz="3000" b="1" dirty="0">
                <a:latin typeface="Calibri" panose="020F0502020204030204" pitchFamily="34" charset="0"/>
                <a:ea typeface="Calibri" panose="020F0502020204030204" pitchFamily="34" charset="0"/>
                <a:cs typeface="Calibri" panose="020F0502020204030204" pitchFamily="34" charset="0"/>
              </a:rPr>
              <a:t>confidence in the Lord</a:t>
            </a:r>
            <a:r>
              <a:rPr lang="en-US" sz="3000" dirty="0">
                <a:latin typeface="Calibri" panose="020F0502020204030204" pitchFamily="34" charset="0"/>
                <a:ea typeface="Calibri" panose="020F0502020204030204" pitchFamily="34" charset="0"/>
                <a:cs typeface="Calibri" panose="020F0502020204030204" pitchFamily="34" charset="0"/>
              </a:rPr>
              <a:t> that you will take no other view than mine, and the one who is troubling you will bear the penalty, whoever he is. (11) But if I, brothers, still preach circumcision, why am I still being persecuted? In that case the </a:t>
            </a:r>
            <a:r>
              <a:rPr lang="en-US" sz="3000" b="1" dirty="0">
                <a:latin typeface="Calibri" panose="020F0502020204030204" pitchFamily="34" charset="0"/>
                <a:ea typeface="Calibri" panose="020F0502020204030204" pitchFamily="34" charset="0"/>
                <a:cs typeface="Calibri" panose="020F0502020204030204" pitchFamily="34" charset="0"/>
              </a:rPr>
              <a:t>offense of the cross</a:t>
            </a:r>
            <a:r>
              <a:rPr lang="en-US" sz="3000" dirty="0">
                <a:latin typeface="Calibri" panose="020F0502020204030204" pitchFamily="34" charset="0"/>
                <a:ea typeface="Calibri" panose="020F0502020204030204" pitchFamily="34" charset="0"/>
                <a:cs typeface="Calibri" panose="020F0502020204030204" pitchFamily="34" charset="0"/>
              </a:rPr>
              <a:t> has been removed. (12) I wish those who unsettle you would emasculate themselves!</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pPr>
            <a:r>
              <a:rPr lang="en-US" sz="3200" b="1" dirty="0">
                <a:effectLst/>
                <a:latin typeface="Calibri" panose="020F0502020204030204" pitchFamily="34" charset="0"/>
                <a:ea typeface="Calibri" panose="020F0502020204030204" pitchFamily="34" charset="0"/>
                <a:cs typeface="Calibri" panose="020F0502020204030204" pitchFamily="34" charset="0"/>
              </a:rPr>
              <a:t>(Mt 13:33;  Mk 6:1-3; 8:15; Lk 2:34;  Jn 6:60-64;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15000"/>
              </a:lnSpc>
              <a:spcBef>
                <a:spcPts val="0"/>
              </a:spcBef>
              <a:spcAft>
                <a:spcPts val="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Rom 8:28;   9:32,33;  11:19;   1 Cor 1:23;  5:6;   2 Cor 2:3;   </a:t>
            </a:r>
            <a:r>
              <a:rPr lang="en-US" sz="3200" b="1" dirty="0" err="1">
                <a:effectLst/>
                <a:latin typeface="Calibri" panose="020F0502020204030204" pitchFamily="34" charset="0"/>
                <a:ea typeface="Calibri" panose="020F0502020204030204" pitchFamily="34" charset="0"/>
                <a:cs typeface="Calibri" panose="020F0502020204030204" pitchFamily="34" charset="0"/>
              </a:rPr>
              <a:t>Php</a:t>
            </a:r>
            <a:r>
              <a:rPr lang="en-US" sz="3200" b="1" dirty="0">
                <a:effectLst/>
                <a:latin typeface="Calibri" panose="020F0502020204030204" pitchFamily="34" charset="0"/>
                <a:ea typeface="Calibri" panose="020F0502020204030204" pitchFamily="34" charset="0"/>
                <a:cs typeface="Calibri" panose="020F0502020204030204" pitchFamily="34" charset="0"/>
              </a:rPr>
              <a:t> 3:2,15;  1 Pet 2:4-10)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1738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90850" y="274638"/>
            <a:ext cx="3162300" cy="6320091"/>
          </a:xfrm>
          <a:prstGeom prst="rect">
            <a:avLst/>
          </a:prstGeom>
        </p:spPr>
      </p:pic>
    </p:spTree>
    <p:extLst>
      <p:ext uri="{BB962C8B-B14F-4D97-AF65-F5344CB8AC3E}">
        <p14:creationId xmlns:p14="http://schemas.microsoft.com/office/powerpoint/2010/main" val="72749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457200"/>
            <a:ext cx="7961650" cy="5364162"/>
          </a:xfrm>
          <a:prstGeom prst="rect">
            <a:avLst/>
          </a:prstGeom>
        </p:spPr>
      </p:pic>
    </p:spTree>
    <p:extLst>
      <p:ext uri="{BB962C8B-B14F-4D97-AF65-F5344CB8AC3E}">
        <p14:creationId xmlns:p14="http://schemas.microsoft.com/office/powerpoint/2010/main" val="2369501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1200" y="274638"/>
            <a:ext cx="5181600" cy="6459058"/>
          </a:xfrm>
          <a:prstGeom prst="rect">
            <a:avLst/>
          </a:prstGeom>
        </p:spPr>
      </p:pic>
    </p:spTree>
    <p:extLst>
      <p:ext uri="{BB962C8B-B14F-4D97-AF65-F5344CB8AC3E}">
        <p14:creationId xmlns:p14="http://schemas.microsoft.com/office/powerpoint/2010/main" val="1199408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3466" y="846138"/>
            <a:ext cx="7857067" cy="4419600"/>
          </a:xfrm>
          <a:prstGeom prst="rect">
            <a:avLst/>
          </a:prstGeom>
        </p:spPr>
      </p:pic>
    </p:spTree>
    <p:extLst>
      <p:ext uri="{BB962C8B-B14F-4D97-AF65-F5344CB8AC3E}">
        <p14:creationId xmlns:p14="http://schemas.microsoft.com/office/powerpoint/2010/main" val="2981440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0" y="609600"/>
            <a:ext cx="8123515" cy="5293824"/>
          </a:xfrm>
          <a:prstGeom prst="rect">
            <a:avLst/>
          </a:prstGeom>
        </p:spPr>
      </p:pic>
    </p:spTree>
    <p:extLst>
      <p:ext uri="{BB962C8B-B14F-4D97-AF65-F5344CB8AC3E}">
        <p14:creationId xmlns:p14="http://schemas.microsoft.com/office/powerpoint/2010/main" val="321136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298084"/>
            <a:ext cx="4419600" cy="6254151"/>
          </a:xfrm>
          <a:prstGeom prst="rect">
            <a:avLst/>
          </a:prstGeom>
        </p:spPr>
      </p:pic>
    </p:spTree>
    <p:extLst>
      <p:ext uri="{BB962C8B-B14F-4D97-AF65-F5344CB8AC3E}">
        <p14:creationId xmlns:p14="http://schemas.microsoft.com/office/powerpoint/2010/main" val="1852760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533400"/>
            <a:ext cx="8338435" cy="5562600"/>
          </a:xfrm>
          <a:prstGeom prst="rect">
            <a:avLst/>
          </a:prstGeom>
        </p:spPr>
      </p:pic>
    </p:spTree>
    <p:extLst>
      <p:ext uri="{BB962C8B-B14F-4D97-AF65-F5344CB8AC3E}">
        <p14:creationId xmlns:p14="http://schemas.microsoft.com/office/powerpoint/2010/main" val="1333880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7228" y="381000"/>
            <a:ext cx="8369544" cy="5973762"/>
          </a:xfrm>
          <a:prstGeom prst="rect">
            <a:avLst/>
          </a:prstGeom>
        </p:spPr>
      </p:pic>
    </p:spTree>
    <p:extLst>
      <p:ext uri="{BB962C8B-B14F-4D97-AF65-F5344CB8AC3E}">
        <p14:creationId xmlns:p14="http://schemas.microsoft.com/office/powerpoint/2010/main" val="2329756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8923" y="846138"/>
            <a:ext cx="8320765" cy="5105400"/>
          </a:xfrm>
          <a:prstGeom prst="rect">
            <a:avLst/>
          </a:prstGeom>
        </p:spPr>
      </p:pic>
    </p:spTree>
    <p:extLst>
      <p:ext uri="{BB962C8B-B14F-4D97-AF65-F5344CB8AC3E}">
        <p14:creationId xmlns:p14="http://schemas.microsoft.com/office/powerpoint/2010/main" val="283854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999" y="457200"/>
            <a:ext cx="8398933"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502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763000" cy="6024021"/>
          </a:xfrm>
          <a:prstGeom prst="rect">
            <a:avLst/>
          </a:prstGeom>
          <a:noFill/>
        </p:spPr>
        <p:txBody>
          <a:bodyPr wrap="square" rtlCol="0">
            <a:spAutoFit/>
          </a:bodyPr>
          <a:lstStyle/>
          <a:p>
            <a:pPr marL="0" marR="0" algn="ctr">
              <a:lnSpc>
                <a:spcPct val="115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11. </a:t>
            </a:r>
            <a:r>
              <a:rPr lang="en-US" sz="1400" i="1" dirty="0">
                <a:effectLst/>
                <a:latin typeface="Calibri" panose="020F0502020204030204" pitchFamily="34" charset="0"/>
                <a:ea typeface="Times New Roman" panose="02020603050405020304" pitchFamily="18" charset="0"/>
                <a:cs typeface="Calibri" panose="020F0502020204030204" pitchFamily="34" charset="0"/>
              </a:rPr>
              <a:t>But if I, brethren, still preach circumcision, why am I still persecuted?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i="1" dirty="0">
                <a:effectLst/>
                <a:latin typeface="Calibri" panose="020F0502020204030204" pitchFamily="34" charset="0"/>
                <a:ea typeface="Times New Roman" panose="02020603050405020304" pitchFamily="18" charset="0"/>
                <a:cs typeface="Calibri" panose="020F0502020204030204" pitchFamily="34" charset="0"/>
              </a:rPr>
              <a:t>In that case the stumbling block of the cross has been removed</a:t>
            </a:r>
            <a:r>
              <a:rPr lang="en-US" sz="1400" dirty="0">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“But now, because I </a:t>
            </a:r>
            <a:r>
              <a:rPr lang="en-US" sz="1400" b="1" dirty="0">
                <a:effectLst/>
                <a:latin typeface="Calibri" panose="020F0502020204030204" pitchFamily="34" charset="0"/>
                <a:ea typeface="Times New Roman" panose="02020603050405020304" pitchFamily="18" charset="0"/>
                <a:cs typeface="Calibri" panose="020F0502020204030204" pitchFamily="34" charset="0"/>
              </a:rPr>
              <a:t>preach the Gospel of Christ and the righteousness of faith,</a:t>
            </a:r>
            <a:r>
              <a:rPr lang="en-US" sz="1400" dirty="0">
                <a:effectLst/>
                <a:latin typeface="Calibri" panose="020F0502020204030204" pitchFamily="34" charset="0"/>
                <a:ea typeface="Times New Roman" panose="02020603050405020304" pitchFamily="18" charset="0"/>
                <a:cs typeface="Calibri" panose="020F0502020204030204" pitchFamily="34" charset="0"/>
              </a:rPr>
              <a:t> together with the abrogation of the Law and of circumcision, I suffer persecution. On the other hand, in order not to have to bear the cross and the bitter hatred of the Jewish people, the false apostles preach circumcision; in this way they curry the favor of the Jews and keep them as their friends.” Similarly he says in the sixth chapter (v. 12): “They would compel you to be circumcised, etc.” In addition, they would like to bring it about that there be no dispute at all, but only peace and harmony, between Gentiles and Jews. But it is impossible for this to happen except at the cost of the doctrine of faith, which is the doctrine of the cross and is full of stumbling blocks.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Therefore when Paul says: “If I still preach circumcision, why am I still persecuted? In that case the </a:t>
            </a:r>
            <a:r>
              <a:rPr lang="en-US" sz="1400" b="1" dirty="0">
                <a:effectLst/>
                <a:latin typeface="Calibri" panose="020F0502020204030204" pitchFamily="34" charset="0"/>
                <a:ea typeface="Times New Roman" panose="02020603050405020304" pitchFamily="18" charset="0"/>
                <a:cs typeface="Calibri" panose="020F0502020204030204" pitchFamily="34" charset="0"/>
              </a:rPr>
              <a:t>stumbling block of the cross</a:t>
            </a:r>
            <a:r>
              <a:rPr lang="en-US" sz="1400" dirty="0">
                <a:effectLst/>
                <a:latin typeface="Calibri" panose="020F0502020204030204" pitchFamily="34" charset="0"/>
                <a:ea typeface="Times New Roman" panose="02020603050405020304" pitchFamily="18" charset="0"/>
                <a:cs typeface="Calibri" panose="020F0502020204030204" pitchFamily="34" charset="0"/>
              </a:rPr>
              <a:t> has been removed,” he wants to show that it would be an absurdity and a disgrace if the stumbling block of the cross were to end. He speaks the same way in 1 Cor. 1:17: “</a:t>
            </a:r>
            <a:r>
              <a:rPr lang="en-US" sz="1400" b="1" dirty="0">
                <a:effectLst/>
                <a:latin typeface="Calibri" panose="020F0502020204030204" pitchFamily="34" charset="0"/>
                <a:ea typeface="Times New Roman" panose="02020603050405020304" pitchFamily="18" charset="0"/>
                <a:cs typeface="Calibri" panose="020F0502020204030204" pitchFamily="34" charset="0"/>
              </a:rPr>
              <a:t>Christ </a:t>
            </a:r>
            <a:r>
              <a:rPr lang="en-US" sz="1400" dirty="0">
                <a:effectLst/>
                <a:latin typeface="Calibri" panose="020F0502020204030204" pitchFamily="34" charset="0"/>
                <a:ea typeface="Times New Roman" panose="02020603050405020304" pitchFamily="18" charset="0"/>
                <a:cs typeface="Calibri" panose="020F0502020204030204" pitchFamily="34" charset="0"/>
              </a:rPr>
              <a:t>sent me to preach </a:t>
            </a:r>
            <a:r>
              <a:rPr lang="en-US" sz="1400" b="1" dirty="0">
                <a:effectLst/>
                <a:latin typeface="Calibri" panose="020F0502020204030204" pitchFamily="34" charset="0"/>
                <a:ea typeface="Times New Roman" panose="02020603050405020304" pitchFamily="18" charset="0"/>
                <a:cs typeface="Calibri" panose="020F0502020204030204" pitchFamily="34" charset="0"/>
              </a:rPr>
              <a:t>the Gospel,</a:t>
            </a:r>
            <a:r>
              <a:rPr lang="en-US" sz="1400" dirty="0">
                <a:effectLst/>
                <a:latin typeface="Calibri" panose="020F0502020204030204" pitchFamily="34" charset="0"/>
                <a:ea typeface="Times New Roman" panose="02020603050405020304" pitchFamily="18" charset="0"/>
                <a:cs typeface="Calibri" panose="020F0502020204030204" pitchFamily="34" charset="0"/>
              </a:rPr>
              <a:t> not with eloquent wisdom, lest </a:t>
            </a:r>
            <a:r>
              <a:rPr lang="en-US" sz="1400" b="1" dirty="0">
                <a:effectLst/>
                <a:latin typeface="Calibri" panose="020F0502020204030204" pitchFamily="34" charset="0"/>
                <a:ea typeface="Times New Roman" panose="02020603050405020304" pitchFamily="18" charset="0"/>
                <a:cs typeface="Calibri" panose="020F0502020204030204" pitchFamily="34" charset="0"/>
              </a:rPr>
              <a:t>the cross of Christ</a:t>
            </a:r>
            <a:r>
              <a:rPr lang="en-US" sz="1400" dirty="0">
                <a:effectLst/>
                <a:latin typeface="Calibri" panose="020F0502020204030204" pitchFamily="34" charset="0"/>
                <a:ea typeface="Times New Roman" panose="02020603050405020304" pitchFamily="18" charset="0"/>
                <a:cs typeface="Calibri" panose="020F0502020204030204" pitchFamily="34" charset="0"/>
              </a:rPr>
              <a:t> be emptied of its power.” It is as though he were saying: “I would not be willing to remove the stumbling block </a:t>
            </a:r>
            <a:r>
              <a:rPr lang="en-US" sz="1400" b="1" dirty="0">
                <a:effectLst/>
                <a:latin typeface="Calibri" panose="020F0502020204030204" pitchFamily="34" charset="0"/>
                <a:ea typeface="Times New Roman" panose="02020603050405020304" pitchFamily="18" charset="0"/>
                <a:cs typeface="Calibri" panose="020F0502020204030204" pitchFamily="34" charset="0"/>
              </a:rPr>
              <a:t>and the cross of Christ.”</a:t>
            </a:r>
            <a:r>
              <a:rPr lang="en-US" sz="1400" dirty="0">
                <a:effectLst/>
                <a:latin typeface="Calibri" panose="020F0502020204030204" pitchFamily="34" charset="0"/>
                <a:ea typeface="Times New Roman" panose="02020603050405020304" pitchFamily="18" charset="0"/>
                <a:cs typeface="Calibri" panose="020F0502020204030204" pitchFamily="34" charset="0"/>
              </a:rPr>
              <a:t> Here someone may say: “Christians must be quite insane if they expose themselves to dangers voluntarily. For all they accomplish with their preaching is to gain for themselves the anger and hatred of the world and to create stumbling blocks.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And that, as the saying goes, is laboring in vain and simply looking for trouble.”﻿</a:t>
            </a:r>
            <a:r>
              <a:rPr lang="en-US" sz="1400" baseline="30000" dirty="0">
                <a:effectLst/>
                <a:latin typeface="Calibri" panose="020F0502020204030204" pitchFamily="34" charset="0"/>
                <a:ea typeface="Times New Roman" panose="02020603050405020304" pitchFamily="18" charset="0"/>
                <a:cs typeface="Calibri" panose="020F0502020204030204" pitchFamily="34" charset="0"/>
              </a:rPr>
              <a:t>37</a:t>
            </a:r>
            <a:r>
              <a:rPr lang="en-US" sz="1400" dirty="0">
                <a:effectLst/>
                <a:latin typeface="Calibri" panose="020F0502020204030204" pitchFamily="34" charset="0"/>
                <a:ea typeface="Times New Roman" panose="02020603050405020304" pitchFamily="18" charset="0"/>
                <a:cs typeface="Calibri" panose="020F0502020204030204" pitchFamily="34" charset="0"/>
              </a:rPr>
              <a:t>﻿ “This fact,” says Paul, “does not offend or bother us at all; it only makes us courageous and optimistic about the success and growth of the church, which flourishes and grows under persecution.” F</a:t>
            </a:r>
            <a:r>
              <a:rPr lang="en-US" sz="1400" b="1" dirty="0">
                <a:effectLst/>
                <a:latin typeface="Calibri" panose="020F0502020204030204" pitchFamily="34" charset="0"/>
                <a:ea typeface="Times New Roman" panose="02020603050405020304" pitchFamily="18" charset="0"/>
                <a:cs typeface="Calibri" panose="020F0502020204030204" pitchFamily="34" charset="0"/>
              </a:rPr>
              <a:t>or Christ, the Head and the Bridegroom of the church, must “rule in the midst of His foes</a:t>
            </a:r>
            <a:r>
              <a:rPr lang="en-US" sz="1400" dirty="0">
                <a:effectLst/>
                <a:latin typeface="Calibri" panose="020F0502020204030204" pitchFamily="34" charset="0"/>
                <a:ea typeface="Times New Roman" panose="02020603050405020304" pitchFamily="18" charset="0"/>
                <a:cs typeface="Calibri" panose="020F0502020204030204" pitchFamily="34" charset="0"/>
              </a:rPr>
              <a:t>” (Ps. 110:2). On the other hand, when the cross and the raging of tyrants and heretics have been removed, and the stumbling blocks have come to an end, and when the devil “guards his own palace, and his goods are in peace” (Luke 11:21), this is a sure sign that </a:t>
            </a:r>
            <a:r>
              <a:rPr lang="en-US" sz="1400" b="1" dirty="0">
                <a:effectLst/>
                <a:latin typeface="Calibri" panose="020F0502020204030204" pitchFamily="34" charset="0"/>
                <a:ea typeface="Times New Roman" panose="02020603050405020304" pitchFamily="18" charset="0"/>
                <a:cs typeface="Calibri" panose="020F0502020204030204" pitchFamily="34" charset="0"/>
              </a:rPr>
              <a:t>the pure teaching of the Word </a:t>
            </a:r>
            <a:r>
              <a:rPr lang="en-US" sz="1400" dirty="0">
                <a:effectLst/>
                <a:latin typeface="Calibri" panose="020F0502020204030204" pitchFamily="34" charset="0"/>
                <a:ea typeface="Times New Roman" panose="02020603050405020304" pitchFamily="18" charset="0"/>
                <a:cs typeface="Calibri" panose="020F0502020204030204" pitchFamily="34" charset="0"/>
              </a:rPr>
              <a:t>has been taken away.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1658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21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10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4785" y="609600"/>
            <a:ext cx="8084452" cy="4191000"/>
          </a:xfrm>
          <a:prstGeom prst="rect">
            <a:avLst/>
          </a:prstGeom>
        </p:spPr>
      </p:pic>
    </p:spTree>
    <p:extLst>
      <p:ext uri="{BB962C8B-B14F-4D97-AF65-F5344CB8AC3E}">
        <p14:creationId xmlns:p14="http://schemas.microsoft.com/office/powerpoint/2010/main" val="2968980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5400" y="251192"/>
            <a:ext cx="6172200" cy="6172200"/>
          </a:xfrm>
          <a:prstGeom prst="rect">
            <a:avLst/>
          </a:prstGeom>
        </p:spPr>
      </p:pic>
    </p:spTree>
    <p:extLst>
      <p:ext uri="{BB962C8B-B14F-4D97-AF65-F5344CB8AC3E}">
        <p14:creationId xmlns:p14="http://schemas.microsoft.com/office/powerpoint/2010/main" val="3817504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77461" y="245330"/>
            <a:ext cx="6389077" cy="6389077"/>
          </a:xfrm>
          <a:prstGeom prst="rect">
            <a:avLst/>
          </a:prstGeom>
        </p:spPr>
      </p:pic>
    </p:spTree>
    <p:extLst>
      <p:ext uri="{BB962C8B-B14F-4D97-AF65-F5344CB8AC3E}">
        <p14:creationId xmlns:p14="http://schemas.microsoft.com/office/powerpoint/2010/main" val="1308055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0127" t="13468" r="11389" b="9084"/>
          <a:stretch/>
        </p:blipFill>
        <p:spPr>
          <a:xfrm>
            <a:off x="2209800" y="152400"/>
            <a:ext cx="4419600" cy="6558118"/>
          </a:xfrm>
          <a:prstGeom prst="rect">
            <a:avLst/>
          </a:prstGeom>
        </p:spPr>
      </p:pic>
    </p:spTree>
    <p:extLst>
      <p:ext uri="{BB962C8B-B14F-4D97-AF65-F5344CB8AC3E}">
        <p14:creationId xmlns:p14="http://schemas.microsoft.com/office/powerpoint/2010/main" val="4161814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609600"/>
            <a:ext cx="8163636" cy="5638800"/>
          </a:xfrm>
          <a:prstGeom prst="rect">
            <a:avLst/>
          </a:prstGeom>
        </p:spPr>
      </p:pic>
    </p:spTree>
    <p:extLst>
      <p:ext uri="{BB962C8B-B14F-4D97-AF65-F5344CB8AC3E}">
        <p14:creationId xmlns:p14="http://schemas.microsoft.com/office/powerpoint/2010/main" val="3625625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52400"/>
            <a:ext cx="3657600" cy="655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391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382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819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4876800" cy="594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74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0081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402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28600"/>
            <a:ext cx="8534400" cy="6021905"/>
          </a:xfrm>
          <a:prstGeom prst="rect">
            <a:avLst/>
          </a:prstGeom>
          <a:noFill/>
        </p:spPr>
        <p:txBody>
          <a:bodyPr wrap="square" rtlCol="0">
            <a:spAutoFit/>
          </a:bodyPr>
          <a:lstStyle/>
          <a:p>
            <a:pPr marL="0" marR="0" indent="228600" algn="just">
              <a:lnSpc>
                <a:spcPct val="115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On the other hand, the world regards it as a sure sign that </a:t>
            </a:r>
            <a:r>
              <a:rPr lang="en-US" sz="1600" b="1" dirty="0">
                <a:effectLst/>
                <a:latin typeface="Calibri" panose="020F0502020204030204" pitchFamily="34" charset="0"/>
                <a:ea typeface="Times New Roman" panose="02020603050405020304" pitchFamily="18" charset="0"/>
                <a:cs typeface="Calibri" panose="020F0502020204030204" pitchFamily="34" charset="0"/>
              </a:rPr>
              <a:t>the Gospel is</a:t>
            </a:r>
            <a:r>
              <a:rPr lang="en-US" sz="1600" dirty="0">
                <a:effectLst/>
                <a:latin typeface="Calibri" panose="020F0502020204030204" pitchFamily="34" charset="0"/>
                <a:ea typeface="Times New Roman" panose="02020603050405020304" pitchFamily="18" charset="0"/>
                <a:cs typeface="Calibri" panose="020F0502020204030204" pitchFamily="34" charset="0"/>
              </a:rPr>
              <a:t> a heretical and seditious doctrine when it sees that the preaching </a:t>
            </a:r>
            <a:r>
              <a:rPr lang="en-US" sz="1600" b="1" dirty="0">
                <a:effectLst/>
                <a:latin typeface="Calibri" panose="020F0502020204030204" pitchFamily="34" charset="0"/>
                <a:ea typeface="Times New Roman" panose="02020603050405020304" pitchFamily="18" charset="0"/>
                <a:cs typeface="Calibri" panose="020F0502020204030204" pitchFamily="34" charset="0"/>
              </a:rPr>
              <a:t>of the Gospel</a:t>
            </a:r>
            <a:r>
              <a:rPr lang="en-US" sz="1600" dirty="0">
                <a:effectLst/>
                <a:latin typeface="Calibri" panose="020F0502020204030204" pitchFamily="34" charset="0"/>
                <a:ea typeface="Times New Roman" panose="02020603050405020304" pitchFamily="18" charset="0"/>
                <a:cs typeface="Calibri" panose="020F0502020204030204" pitchFamily="34" charset="0"/>
              </a:rPr>
              <a:t> is followed by great upheavals, disturbances, offenses, sects,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etc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The term </a:t>
            </a:r>
            <a:r>
              <a:rPr lang="en-US" sz="1600" b="1" dirty="0">
                <a:effectLst/>
                <a:latin typeface="Calibri" panose="020F0502020204030204" pitchFamily="34" charset="0"/>
                <a:ea typeface="Times New Roman" panose="02020603050405020304" pitchFamily="18" charset="0"/>
                <a:cs typeface="Calibri" panose="020F0502020204030204" pitchFamily="34" charset="0"/>
              </a:rPr>
              <a:t>“stumbling block of the cross” </a:t>
            </a:r>
            <a:r>
              <a:rPr lang="en-US" sz="1600" dirty="0">
                <a:effectLst/>
                <a:latin typeface="Calibri" panose="020F0502020204030204" pitchFamily="34" charset="0"/>
                <a:ea typeface="Times New Roman" panose="02020603050405020304" pitchFamily="18" charset="0"/>
                <a:cs typeface="Calibri" panose="020F0502020204030204" pitchFamily="34" charset="0"/>
              </a:rPr>
              <a:t>may be understood either actively or passively. The cross immediately follows the teaching of the Word, in accordance with the statement of Ps. 116:10: “I believed; therefore I have spoken. But I am greatly afflicted.” Now the cross of Christians is ignominious and merciless persecution; therefore it is a great stumbling block. To begin with, they suffer as though they were the vilest scoundrels. The prophet Isaiah predicted this about</a:t>
            </a:r>
            <a:r>
              <a:rPr lang="en-US" sz="1600" b="1" dirty="0">
                <a:effectLst/>
                <a:latin typeface="Calibri" panose="020F0502020204030204" pitchFamily="34" charset="0"/>
                <a:ea typeface="Times New Roman" panose="02020603050405020304" pitchFamily="18" charset="0"/>
                <a:cs typeface="Calibri" panose="020F0502020204030204" pitchFamily="34" charset="0"/>
              </a:rPr>
              <a:t> Christ Himself</a:t>
            </a:r>
            <a:r>
              <a:rPr lang="en-US" sz="1600" dirty="0">
                <a:effectLst/>
                <a:latin typeface="Calibri" panose="020F0502020204030204" pitchFamily="34" charset="0"/>
                <a:ea typeface="Times New Roman" panose="02020603050405020304" pitchFamily="18" charset="0"/>
                <a:cs typeface="Calibri" panose="020F0502020204030204" pitchFamily="34" charset="0"/>
              </a:rPr>
              <a:t> (53:12): “He was numbered with the transgressors.”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Thus the cross and death of the godly are filled with stumbling blocks. “Do not let that bother you,” says Paul, “the inhuman treatment and the continuance of the cross and of the stumbling block, but rather let it encourage you; for as long as these things continue, the Christian cause is doing very well.”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Christ</a:t>
            </a:r>
            <a:r>
              <a:rPr lang="en-US" sz="1600" dirty="0">
                <a:effectLst/>
                <a:latin typeface="Calibri" panose="020F0502020204030204" pitchFamily="34" charset="0"/>
                <a:ea typeface="Times New Roman" panose="02020603050405020304" pitchFamily="18" charset="0"/>
                <a:cs typeface="Calibri" panose="020F0502020204030204" pitchFamily="34" charset="0"/>
              </a:rPr>
              <a:t> also comforts His followers in this way in Matt. 5:11–12: “Blessed are you when men revile you and persecute you and utter all kinds of evil against you falsely on My account. Rejoice and be glad, for your reward is great in heaven; for so men persecuted the prophets who were before you.” The church will not permit this joy to be taken away from it. In short, the church must suffer persecution because it teaches the </a:t>
            </a:r>
            <a:r>
              <a:rPr lang="en-US" sz="1600" b="1" dirty="0">
                <a:effectLst/>
                <a:latin typeface="Calibri" panose="020F0502020204030204" pitchFamily="34" charset="0"/>
                <a:ea typeface="Times New Roman" panose="02020603050405020304" pitchFamily="18" charset="0"/>
                <a:cs typeface="Calibri" panose="020F0502020204030204" pitchFamily="34" charset="0"/>
              </a:rPr>
              <a:t>Gospel </a:t>
            </a:r>
            <a:r>
              <a:rPr lang="en-US" sz="1600" dirty="0">
                <a:effectLst/>
                <a:latin typeface="Calibri" panose="020F0502020204030204" pitchFamily="34" charset="0"/>
                <a:ea typeface="Times New Roman" panose="02020603050405020304" pitchFamily="18" charset="0"/>
                <a:cs typeface="Calibri" panose="020F0502020204030204" pitchFamily="34" charset="0"/>
              </a:rPr>
              <a:t>purely</a:t>
            </a:r>
            <a:r>
              <a:rPr lang="en-US" sz="1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4976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90" b="13348"/>
          <a:stretch/>
        </p:blipFill>
        <p:spPr bwMode="auto">
          <a:xfrm>
            <a:off x="1905000" y="20782"/>
            <a:ext cx="4953000" cy="6237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617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63542"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333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1722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052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639"/>
          <a:stretch/>
        </p:blipFill>
        <p:spPr bwMode="auto">
          <a:xfrm>
            <a:off x="381000" y="381000"/>
            <a:ext cx="8026400" cy="568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367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8786768"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789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5481"/>
          <a:stretch/>
        </p:blipFill>
        <p:spPr>
          <a:xfrm>
            <a:off x="1981200" y="274638"/>
            <a:ext cx="4419600" cy="6266032"/>
          </a:xfrm>
          <a:prstGeom prst="rect">
            <a:avLst/>
          </a:prstGeom>
        </p:spPr>
      </p:pic>
    </p:spTree>
    <p:extLst>
      <p:ext uri="{BB962C8B-B14F-4D97-AF65-F5344CB8AC3E}">
        <p14:creationId xmlns:p14="http://schemas.microsoft.com/office/powerpoint/2010/main" val="637282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392" y="309807"/>
            <a:ext cx="8809216" cy="5844808"/>
          </a:xfrm>
          <a:prstGeom prst="rect">
            <a:avLst/>
          </a:prstGeom>
        </p:spPr>
      </p:pic>
    </p:spTree>
    <p:extLst>
      <p:ext uri="{BB962C8B-B14F-4D97-AF65-F5344CB8AC3E}">
        <p14:creationId xmlns:p14="http://schemas.microsoft.com/office/powerpoint/2010/main" val="1028732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440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792"/>
          <a:stretch/>
        </p:blipFill>
        <p:spPr bwMode="auto">
          <a:xfrm>
            <a:off x="533400" y="533400"/>
            <a:ext cx="815372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9260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74638"/>
            <a:ext cx="6130277" cy="5943600"/>
          </a:xfrm>
          <a:prstGeom prst="rect">
            <a:avLst/>
          </a:prstGeom>
        </p:spPr>
      </p:pic>
    </p:spTree>
    <p:extLst>
      <p:ext uri="{BB962C8B-B14F-4D97-AF65-F5344CB8AC3E}">
        <p14:creationId xmlns:p14="http://schemas.microsoft.com/office/powerpoint/2010/main" val="192596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337865"/>
            <a:ext cx="8839200" cy="6182270"/>
          </a:xfrm>
          <a:prstGeom prst="rect">
            <a:avLst/>
          </a:prstGeom>
          <a:noFill/>
        </p:spPr>
        <p:txBody>
          <a:bodyPr wrap="square" rtlCol="0">
            <a:spAutoFit/>
          </a:bodyPr>
          <a:lstStyle/>
          <a:p>
            <a:pPr marL="0" marR="0" indent="228600" algn="just">
              <a:lnSpc>
                <a:spcPct val="115000"/>
              </a:lnSpc>
              <a:spcBef>
                <a:spcPts val="0"/>
              </a:spcBef>
              <a:spcAft>
                <a:spcPts val="0"/>
              </a:spcAft>
            </a:pPr>
            <a:r>
              <a:rPr lang="en-US" sz="1500" b="1" dirty="0">
                <a:effectLst/>
                <a:latin typeface="Calibri" panose="020F0502020204030204" pitchFamily="34" charset="0"/>
                <a:ea typeface="Times New Roman" panose="02020603050405020304" pitchFamily="18" charset="0"/>
                <a:cs typeface="Calibri" panose="020F0502020204030204" pitchFamily="34" charset="0"/>
              </a:rPr>
              <a:t>The Gospel proclaims the mercy and the glory of God;</a:t>
            </a:r>
            <a:r>
              <a:rPr lang="en-US" sz="1500" dirty="0">
                <a:effectLst/>
                <a:latin typeface="Calibri" panose="020F0502020204030204" pitchFamily="34" charset="0"/>
                <a:ea typeface="Times New Roman" panose="02020603050405020304" pitchFamily="18" charset="0"/>
                <a:cs typeface="Calibri" panose="020F0502020204030204" pitchFamily="34" charset="0"/>
              </a:rPr>
              <a:t> it discloses the wickedness and the wiles of the devil, portraying him in his true colors and taking away his mask of divine majesty, by which he has made an impression on the whole world. That is, it shows that all the forms of worship, religious ways of life, and monastic orders invented by men, as well as the traditions about celibacy, special foods, etc., by which men think they can gain the forgiveness of sins and justification, are all ungodly things and “doctrines of demons” (1 Tim. 4:1).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Thus there is nothing that vexes the devil more than </a:t>
            </a:r>
            <a:r>
              <a:rPr lang="en-US" sz="1500" b="1" dirty="0">
                <a:effectLst/>
                <a:latin typeface="Calibri" panose="020F0502020204030204" pitchFamily="34" charset="0"/>
                <a:ea typeface="Times New Roman" panose="02020603050405020304" pitchFamily="18" charset="0"/>
                <a:cs typeface="Calibri" panose="020F0502020204030204" pitchFamily="34" charset="0"/>
              </a:rPr>
              <a:t>the proclamation of the Gospel;</a:t>
            </a:r>
            <a:r>
              <a:rPr lang="en-US" sz="1500" dirty="0">
                <a:effectLst/>
                <a:latin typeface="Calibri" panose="020F0502020204030204" pitchFamily="34" charset="0"/>
                <a:ea typeface="Times New Roman" panose="02020603050405020304" pitchFamily="18" charset="0"/>
                <a:cs typeface="Calibri" panose="020F0502020204030204" pitchFamily="34" charset="0"/>
              </a:rPr>
              <a:t> for this takes away from him the mask of God and shows him up for what he is, not God but the devil. Therefore it is unavoidable that when </a:t>
            </a:r>
            <a:r>
              <a:rPr lang="en-US" sz="1500" b="1" dirty="0">
                <a:effectLst/>
                <a:latin typeface="Calibri" panose="020F0502020204030204" pitchFamily="34" charset="0"/>
                <a:ea typeface="Times New Roman" panose="02020603050405020304" pitchFamily="18" charset="0"/>
                <a:cs typeface="Calibri" panose="020F0502020204030204" pitchFamily="34" charset="0"/>
              </a:rPr>
              <a:t>the Gospel</a:t>
            </a:r>
            <a:r>
              <a:rPr lang="en-US" sz="1500" dirty="0">
                <a:effectLst/>
                <a:latin typeface="Calibri" panose="020F0502020204030204" pitchFamily="34" charset="0"/>
                <a:ea typeface="Times New Roman" panose="02020603050405020304" pitchFamily="18" charset="0"/>
                <a:cs typeface="Calibri" panose="020F0502020204030204" pitchFamily="34" charset="0"/>
              </a:rPr>
              <a:t> flourishes, the stumbling block of the cross will follow; otherwise it is sure that the devil has not really been attacked but has only been gently caressed. If he is really attacked, he does not remain quiet but begins to raise a terrible disturbance and to create havoc everywhere.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Therefore if Christians want to keep </a:t>
            </a:r>
            <a:r>
              <a:rPr lang="en-US" sz="1500" b="1" dirty="0">
                <a:effectLst/>
                <a:latin typeface="Calibri" panose="020F0502020204030204" pitchFamily="34" charset="0"/>
                <a:ea typeface="Times New Roman" panose="02020603050405020304" pitchFamily="18" charset="0"/>
                <a:cs typeface="Calibri" panose="020F0502020204030204" pitchFamily="34" charset="0"/>
              </a:rPr>
              <a:t>the Word</a:t>
            </a:r>
            <a:r>
              <a:rPr lang="en-US" sz="1500" dirty="0">
                <a:effectLst/>
                <a:latin typeface="Calibri" panose="020F0502020204030204" pitchFamily="34" charset="0"/>
                <a:ea typeface="Times New Roman" panose="02020603050405020304" pitchFamily="18" charset="0"/>
                <a:cs typeface="Calibri" panose="020F0502020204030204" pitchFamily="34" charset="0"/>
              </a:rPr>
              <a:t>, they must not be offended or frightened when they see the devil breaking his reins and running wild, or the whole world in tumult, or tyrants in a rage, or sects arising. But they should know for a certainty that these are signs, not of terror but of joy, as </a:t>
            </a:r>
            <a:r>
              <a:rPr lang="en-US" sz="1500" b="1" dirty="0">
                <a:effectLst/>
                <a:latin typeface="Calibri" panose="020F0502020204030204" pitchFamily="34" charset="0"/>
                <a:ea typeface="Times New Roman" panose="02020603050405020304" pitchFamily="18" charset="0"/>
                <a:cs typeface="Calibri" panose="020F0502020204030204" pitchFamily="34" charset="0"/>
              </a:rPr>
              <a:t>Christ</a:t>
            </a:r>
            <a:r>
              <a:rPr lang="en-US" sz="1500" dirty="0">
                <a:effectLst/>
                <a:latin typeface="Calibri" panose="020F0502020204030204" pitchFamily="34" charset="0"/>
                <a:ea typeface="Times New Roman" panose="02020603050405020304" pitchFamily="18" charset="0"/>
                <a:cs typeface="Calibri" panose="020F0502020204030204" pitchFamily="34" charset="0"/>
              </a:rPr>
              <a:t> interpreted them when He said (Matt. 5:12): “Rejoice and be glad.”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15000"/>
              </a:lnSpc>
              <a:spcBef>
                <a:spcPts val="0"/>
              </a:spcBef>
              <a:spcAft>
                <a:spcPts val="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Therefore may </a:t>
            </a:r>
            <a:r>
              <a:rPr lang="en-US" sz="1500" b="1" dirty="0">
                <a:effectLst/>
                <a:latin typeface="Calibri" panose="020F0502020204030204" pitchFamily="34" charset="0"/>
                <a:ea typeface="Times New Roman" panose="02020603050405020304" pitchFamily="18" charset="0"/>
                <a:cs typeface="Calibri" panose="020F0502020204030204" pitchFamily="34" charset="0"/>
              </a:rPr>
              <a:t>the stumbling block of the cross</a:t>
            </a:r>
            <a:r>
              <a:rPr lang="en-US" sz="1500" dirty="0">
                <a:effectLst/>
                <a:latin typeface="Calibri" panose="020F0502020204030204" pitchFamily="34" charset="0"/>
                <a:ea typeface="Times New Roman" panose="02020603050405020304" pitchFamily="18" charset="0"/>
                <a:cs typeface="Calibri" panose="020F0502020204030204" pitchFamily="34" charset="0"/>
              </a:rPr>
              <a:t> never be taken away, which is what would happen if we were to preach what the ruler of this world (John 14:30) and his members would like to hear, namely, the righteousness of works; then we would have the devil friendly to us, the world on our side, and the pope and the princes kindly disposed toward us. But because we illumine the blessings and </a:t>
            </a:r>
            <a:r>
              <a:rPr lang="en-US" sz="1500" b="1" dirty="0">
                <a:effectLst/>
                <a:latin typeface="Calibri" panose="020F0502020204030204" pitchFamily="34" charset="0"/>
                <a:ea typeface="Times New Roman" panose="02020603050405020304" pitchFamily="18" charset="0"/>
                <a:cs typeface="Calibri" panose="020F0502020204030204" pitchFamily="34" charset="0"/>
              </a:rPr>
              <a:t>the glory of Christ</a:t>
            </a:r>
            <a:r>
              <a:rPr lang="en-US" sz="1500" dirty="0">
                <a:effectLst/>
                <a:latin typeface="Calibri" panose="020F0502020204030204" pitchFamily="34" charset="0"/>
                <a:ea typeface="Times New Roman" panose="02020603050405020304" pitchFamily="18" charset="0"/>
                <a:cs typeface="Calibri" panose="020F0502020204030204" pitchFamily="34" charset="0"/>
              </a:rPr>
              <a:t>, they persecute us and rob us of our goods and our very lives.”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0757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14911" r="14675"/>
          <a:stretch/>
        </p:blipFill>
        <p:spPr>
          <a:xfrm>
            <a:off x="419476" y="381000"/>
            <a:ext cx="8073893" cy="6019800"/>
          </a:xfrm>
          <a:prstGeom prst="rect">
            <a:avLst/>
          </a:prstGeom>
        </p:spPr>
      </p:pic>
    </p:spTree>
    <p:extLst>
      <p:ext uri="{BB962C8B-B14F-4D97-AF65-F5344CB8AC3E}">
        <p14:creationId xmlns:p14="http://schemas.microsoft.com/office/powerpoint/2010/main" val="38652273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33600" y="239469"/>
            <a:ext cx="4648200" cy="6344695"/>
          </a:xfrm>
          <a:prstGeom prst="rect">
            <a:avLst/>
          </a:prstGeom>
        </p:spPr>
      </p:pic>
    </p:spTree>
    <p:extLst>
      <p:ext uri="{BB962C8B-B14F-4D97-AF65-F5344CB8AC3E}">
        <p14:creationId xmlns:p14="http://schemas.microsoft.com/office/powerpoint/2010/main" val="3121039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58313" y="381000"/>
            <a:ext cx="7827374" cy="5867400"/>
          </a:xfrm>
          <a:prstGeom prst="rect">
            <a:avLst/>
          </a:prstGeom>
        </p:spPr>
      </p:pic>
    </p:spTree>
    <p:extLst>
      <p:ext uri="{BB962C8B-B14F-4D97-AF65-F5344CB8AC3E}">
        <p14:creationId xmlns:p14="http://schemas.microsoft.com/office/powerpoint/2010/main" val="1295324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533400"/>
            <a:ext cx="8451577" cy="5358300"/>
          </a:xfrm>
          <a:prstGeom prst="rect">
            <a:avLst/>
          </a:prstGeom>
        </p:spPr>
      </p:pic>
    </p:spTree>
    <p:extLst>
      <p:ext uri="{BB962C8B-B14F-4D97-AF65-F5344CB8AC3E}">
        <p14:creationId xmlns:p14="http://schemas.microsoft.com/office/powerpoint/2010/main" val="3940180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63600" y="609600"/>
            <a:ext cx="7416800" cy="5562600"/>
          </a:xfrm>
          <a:prstGeom prst="rect">
            <a:avLst/>
          </a:prstGeom>
        </p:spPr>
      </p:pic>
    </p:spTree>
    <p:extLst>
      <p:ext uri="{BB962C8B-B14F-4D97-AF65-F5344CB8AC3E}">
        <p14:creationId xmlns:p14="http://schemas.microsoft.com/office/powerpoint/2010/main" val="8354002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52400"/>
            <a:ext cx="4495800" cy="6174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990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7315200" cy="595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222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6AE9BCA-22A8-6E6C-9ECC-644FCD65C7D9}"/>
              </a:ext>
            </a:extLst>
          </p:cNvPr>
          <p:cNvPicPr>
            <a:picLocks noGrp="1" noChangeAspect="1"/>
          </p:cNvPicPr>
          <p:nvPr>
            <p:ph idx="1"/>
          </p:nvPr>
        </p:nvPicPr>
        <p:blipFill rotWithShape="1">
          <a:blip r:embed="rId2"/>
          <a:srcRect b="10990"/>
          <a:stretch/>
        </p:blipFill>
        <p:spPr>
          <a:xfrm>
            <a:off x="691092" y="533400"/>
            <a:ext cx="7761816" cy="5181600"/>
          </a:xfrm>
          <a:prstGeom prst="rect">
            <a:avLst/>
          </a:prstGeom>
        </p:spPr>
      </p:pic>
    </p:spTree>
    <p:extLst>
      <p:ext uri="{BB962C8B-B14F-4D97-AF65-F5344CB8AC3E}">
        <p14:creationId xmlns:p14="http://schemas.microsoft.com/office/powerpoint/2010/main" val="33772061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33600" y="292223"/>
            <a:ext cx="4620998" cy="6161331"/>
          </a:xfrm>
          <a:prstGeom prst="rect">
            <a:avLst/>
          </a:prstGeom>
        </p:spPr>
      </p:pic>
    </p:spTree>
    <p:extLst>
      <p:ext uri="{BB962C8B-B14F-4D97-AF65-F5344CB8AC3E}">
        <p14:creationId xmlns:p14="http://schemas.microsoft.com/office/powerpoint/2010/main" val="507146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0"/>
            <a:ext cx="6934200" cy="6727946"/>
          </a:xfrm>
          <a:prstGeom prst="rect">
            <a:avLst/>
          </a:prstGeom>
        </p:spPr>
      </p:pic>
    </p:spTree>
    <p:extLst>
      <p:ext uri="{BB962C8B-B14F-4D97-AF65-F5344CB8AC3E}">
        <p14:creationId xmlns:p14="http://schemas.microsoft.com/office/powerpoint/2010/main" val="160594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62000"/>
            <a:ext cx="8229600" cy="4298100"/>
          </a:xfrm>
          <a:prstGeom prst="rect">
            <a:avLst/>
          </a:prstGeom>
          <a:noFill/>
        </p:spPr>
        <p:txBody>
          <a:bodyPr wrap="square" rtlCol="0">
            <a:spAutoFit/>
          </a:bodyPr>
          <a:lstStyle/>
          <a:p>
            <a:pPr algn="ctr">
              <a:lnSpc>
                <a:spcPct val="115000"/>
              </a:lnSpc>
            </a:pPr>
            <a:r>
              <a:rPr lang="en-US" sz="4000" b="1" u="sng" dirty="0">
                <a:latin typeface="Calibri" panose="020F0502020204030204" pitchFamily="34" charset="0"/>
                <a:ea typeface="Calibri" panose="020F0502020204030204" pitchFamily="34" charset="0"/>
                <a:cs typeface="Times New Roman" panose="02020603050405020304" pitchFamily="18" charset="0"/>
              </a:rPr>
              <a:t>LIFE APPLICATION</a:t>
            </a:r>
            <a:r>
              <a:rPr lang="en-US" sz="4000" b="1" dirty="0">
                <a:latin typeface="Calibri" panose="020F0502020204030204" pitchFamily="34" charset="0"/>
                <a:ea typeface="Calibri" panose="020F0502020204030204" pitchFamily="34" charset="0"/>
                <a:cs typeface="Calibri" panose="020F0502020204030204" pitchFamily="34"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 How is the Gospel proclamation still an offense (stumbling block) to people today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Calibri" panose="020F0502020204030204" pitchFamily="34" charset="0"/>
              </a:rPr>
              <a:t> when they hear about the cross of Christ?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1961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19877"/>
          <a:stretch/>
        </p:blipFill>
        <p:spPr>
          <a:xfrm>
            <a:off x="1905000" y="274638"/>
            <a:ext cx="5025993" cy="5645516"/>
          </a:xfrm>
          <a:prstGeom prst="rect">
            <a:avLst/>
          </a:prstGeom>
        </p:spPr>
      </p:pic>
    </p:spTree>
    <p:extLst>
      <p:ext uri="{BB962C8B-B14F-4D97-AF65-F5344CB8AC3E}">
        <p14:creationId xmlns:p14="http://schemas.microsoft.com/office/powerpoint/2010/main" val="2137310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5106" b="25967"/>
          <a:stretch/>
        </p:blipFill>
        <p:spPr>
          <a:xfrm>
            <a:off x="457200" y="762000"/>
            <a:ext cx="8534670" cy="5029200"/>
          </a:xfrm>
          <a:prstGeom prst="rect">
            <a:avLst/>
          </a:prstGeom>
        </p:spPr>
      </p:pic>
    </p:spTree>
    <p:extLst>
      <p:ext uri="{BB962C8B-B14F-4D97-AF65-F5344CB8AC3E}">
        <p14:creationId xmlns:p14="http://schemas.microsoft.com/office/powerpoint/2010/main" val="16401535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2CD3-12DF-3FEA-A843-F4AFBA7362F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661E5EB-E9F9-AF0E-A76C-829365F48949}"/>
              </a:ext>
            </a:extLst>
          </p:cNvPr>
          <p:cNvPicPr>
            <a:picLocks noGrp="1" noChangeAspect="1"/>
          </p:cNvPicPr>
          <p:nvPr>
            <p:ph idx="1"/>
          </p:nvPr>
        </p:nvPicPr>
        <p:blipFill>
          <a:blip r:embed="rId2"/>
          <a:stretch>
            <a:fillRect/>
          </a:stretch>
        </p:blipFill>
        <p:spPr>
          <a:xfrm>
            <a:off x="402086" y="381000"/>
            <a:ext cx="8339828" cy="5562600"/>
          </a:xfrm>
          <a:prstGeom prst="rect">
            <a:avLst/>
          </a:prstGeom>
        </p:spPr>
      </p:pic>
    </p:spTree>
    <p:extLst>
      <p:ext uri="{BB962C8B-B14F-4D97-AF65-F5344CB8AC3E}">
        <p14:creationId xmlns:p14="http://schemas.microsoft.com/office/powerpoint/2010/main" val="4152701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29064F-C7A0-3D18-A203-99A7CC3BF71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976282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b="7654"/>
          <a:stretch/>
        </p:blipFill>
        <p:spPr>
          <a:xfrm>
            <a:off x="457200" y="381000"/>
            <a:ext cx="8168216" cy="5657239"/>
          </a:xfrm>
          <a:prstGeom prst="rect">
            <a:avLst/>
          </a:prstGeom>
        </p:spPr>
      </p:pic>
    </p:spTree>
    <p:extLst>
      <p:ext uri="{BB962C8B-B14F-4D97-AF65-F5344CB8AC3E}">
        <p14:creationId xmlns:p14="http://schemas.microsoft.com/office/powerpoint/2010/main" val="2075929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593666"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699132"/>
      </p:ext>
    </p:extLst>
  </p:cSld>
  <p:clrMapOvr>
    <a:masterClrMapping/>
  </p:clrMapOvr>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TotalTime>
  <Words>1417</Words>
  <Application>Microsoft Office PowerPoint</Application>
  <PresentationFormat>On-screen Show (4:3)</PresentationFormat>
  <Paragraphs>28</Paragraphs>
  <Slides>73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73</vt:i4>
      </vt:variant>
    </vt:vector>
  </HeadingPairs>
  <TitlesOfParts>
    <vt:vector size="7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86</cp:revision>
  <dcterms:created xsi:type="dcterms:W3CDTF">2022-02-24T21:20:30Z</dcterms:created>
  <dcterms:modified xsi:type="dcterms:W3CDTF">2022-09-30T15:53:45Z</dcterms:modified>
</cp:coreProperties>
</file>