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31" r:id="rId4"/>
    <p:sldId id="345" r:id="rId5"/>
    <p:sldId id="353" r:id="rId6"/>
    <p:sldId id="346" r:id="rId7"/>
    <p:sldId id="347" r:id="rId8"/>
    <p:sldId id="351" r:id="rId9"/>
    <p:sldId id="268" r:id="rId10"/>
    <p:sldId id="277" r:id="rId11"/>
    <p:sldId id="260" r:id="rId12"/>
    <p:sldId id="261" r:id="rId13"/>
    <p:sldId id="262" r:id="rId14"/>
    <p:sldId id="263" r:id="rId15"/>
    <p:sldId id="264" r:id="rId16"/>
    <p:sldId id="265" r:id="rId17"/>
    <p:sldId id="269" r:id="rId18"/>
    <p:sldId id="271" r:id="rId19"/>
    <p:sldId id="272" r:id="rId20"/>
    <p:sldId id="273" r:id="rId21"/>
    <p:sldId id="274" r:id="rId22"/>
    <p:sldId id="275" r:id="rId23"/>
    <p:sldId id="276" r:id="rId24"/>
    <p:sldId id="278" r:id="rId25"/>
    <p:sldId id="282" r:id="rId26"/>
    <p:sldId id="283" r:id="rId27"/>
    <p:sldId id="284" r:id="rId28"/>
    <p:sldId id="285" r:id="rId29"/>
    <p:sldId id="287" r:id="rId30"/>
    <p:sldId id="289" r:id="rId31"/>
    <p:sldId id="288" r:id="rId32"/>
    <p:sldId id="293" r:id="rId33"/>
    <p:sldId id="295" r:id="rId34"/>
    <p:sldId id="297" r:id="rId35"/>
    <p:sldId id="299" r:id="rId36"/>
    <p:sldId id="298" r:id="rId37"/>
    <p:sldId id="294" r:id="rId38"/>
    <p:sldId id="301" r:id="rId39"/>
    <p:sldId id="302" r:id="rId40"/>
    <p:sldId id="303" r:id="rId41"/>
    <p:sldId id="304" r:id="rId42"/>
    <p:sldId id="305" r:id="rId43"/>
    <p:sldId id="306" r:id="rId44"/>
    <p:sldId id="308" r:id="rId45"/>
    <p:sldId id="309" r:id="rId46"/>
    <p:sldId id="310" r:id="rId47"/>
    <p:sldId id="311" r:id="rId48"/>
    <p:sldId id="312" r:id="rId49"/>
    <p:sldId id="313" r:id="rId50"/>
    <p:sldId id="314" r:id="rId51"/>
    <p:sldId id="315" r:id="rId52"/>
    <p:sldId id="316" r:id="rId53"/>
    <p:sldId id="317" r:id="rId54"/>
    <p:sldId id="320" r:id="rId55"/>
    <p:sldId id="321" r:id="rId56"/>
    <p:sldId id="322" r:id="rId57"/>
    <p:sldId id="324" r:id="rId58"/>
    <p:sldId id="325" r:id="rId59"/>
    <p:sldId id="326" r:id="rId60"/>
    <p:sldId id="327" r:id="rId61"/>
    <p:sldId id="328" r:id="rId62"/>
    <p:sldId id="332" r:id="rId63"/>
    <p:sldId id="335" r:id="rId64"/>
    <p:sldId id="336" r:id="rId65"/>
    <p:sldId id="342" r:id="rId66"/>
    <p:sldId id="341" r:id="rId67"/>
    <p:sldId id="344" r:id="rId68"/>
    <p:sldId id="343" r:id="rId69"/>
    <p:sldId id="349" r:id="rId70"/>
    <p:sldId id="350" r:id="rId71"/>
    <p:sldId id="352" r:id="rId72"/>
    <p:sldId id="354" r:id="rId73"/>
    <p:sldId id="355"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540476-7D0B-49E8-80BE-CC489BAA34C0}" v="2" dt="2022-09-02T14:08:52.9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59" autoAdjust="0"/>
    <p:restoredTop sz="94660"/>
  </p:normalViewPr>
  <p:slideViewPr>
    <p:cSldViewPr>
      <p:cViewPr varScale="1">
        <p:scale>
          <a:sx n="65" d="100"/>
          <a:sy n="65" d="100"/>
        </p:scale>
        <p:origin x="1296" y="5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Nehrenz" userId="491cf678-319b-4c35-abbe-fee1955a26b5" providerId="ADAL" clId="{ED540476-7D0B-49E8-80BE-CC489BAA34C0}"/>
    <pc:docChg chg="custSel delSld modSld">
      <pc:chgData name="David Nehrenz" userId="491cf678-319b-4c35-abbe-fee1955a26b5" providerId="ADAL" clId="{ED540476-7D0B-49E8-80BE-CC489BAA34C0}" dt="2022-09-02T14:09:13.929" v="32" actId="1076"/>
      <pc:docMkLst>
        <pc:docMk/>
      </pc:docMkLst>
      <pc:sldChg chg="modSp mod">
        <pc:chgData name="David Nehrenz" userId="491cf678-319b-4c35-abbe-fee1955a26b5" providerId="ADAL" clId="{ED540476-7D0B-49E8-80BE-CC489BAA34C0}" dt="2022-09-02T14:05:33.573" v="12" actId="20577"/>
        <pc:sldMkLst>
          <pc:docMk/>
          <pc:sldMk cId="1381407545" sldId="256"/>
        </pc:sldMkLst>
        <pc:spChg chg="mod">
          <ac:chgData name="David Nehrenz" userId="491cf678-319b-4c35-abbe-fee1955a26b5" providerId="ADAL" clId="{ED540476-7D0B-49E8-80BE-CC489BAA34C0}" dt="2022-09-02T14:05:33.573" v="12" actId="20577"/>
          <ac:spMkLst>
            <pc:docMk/>
            <pc:sldMk cId="1381407545" sldId="256"/>
            <ac:spMk id="5" creationId="{00000000-0000-0000-0000-000000000000}"/>
          </ac:spMkLst>
        </pc:spChg>
      </pc:sldChg>
      <pc:sldChg chg="addSp delSp modSp mod">
        <pc:chgData name="David Nehrenz" userId="491cf678-319b-4c35-abbe-fee1955a26b5" providerId="ADAL" clId="{ED540476-7D0B-49E8-80BE-CC489BAA34C0}" dt="2022-09-02T14:08:07.066" v="25" actId="14100"/>
        <pc:sldMkLst>
          <pc:docMk/>
          <pc:sldMk cId="180115649" sldId="257"/>
        </pc:sldMkLst>
        <pc:picChg chg="del">
          <ac:chgData name="David Nehrenz" userId="491cf678-319b-4c35-abbe-fee1955a26b5" providerId="ADAL" clId="{ED540476-7D0B-49E8-80BE-CC489BAA34C0}" dt="2022-09-02T14:05:14.589" v="5" actId="478"/>
          <ac:picMkLst>
            <pc:docMk/>
            <pc:sldMk cId="180115649" sldId="257"/>
            <ac:picMk id="2" creationId="{00000000-0000-0000-0000-000000000000}"/>
          </ac:picMkLst>
        </pc:picChg>
        <pc:picChg chg="add mod">
          <ac:chgData name="David Nehrenz" userId="491cf678-319b-4c35-abbe-fee1955a26b5" providerId="ADAL" clId="{ED540476-7D0B-49E8-80BE-CC489BAA34C0}" dt="2022-09-02T14:08:07.066" v="25" actId="14100"/>
          <ac:picMkLst>
            <pc:docMk/>
            <pc:sldMk cId="180115649" sldId="257"/>
            <ac:picMk id="3" creationId="{1872FEE4-21EF-9ECB-C0F1-563B17F92EEA}"/>
          </ac:picMkLst>
        </pc:picChg>
      </pc:sldChg>
      <pc:sldChg chg="del">
        <pc:chgData name="David Nehrenz" userId="491cf678-319b-4c35-abbe-fee1955a26b5" providerId="ADAL" clId="{ED540476-7D0B-49E8-80BE-CC489BAA34C0}" dt="2022-09-02T14:05:41.590" v="13" actId="47"/>
        <pc:sldMkLst>
          <pc:docMk/>
          <pc:sldMk cId="2841901113" sldId="338"/>
        </pc:sldMkLst>
      </pc:sldChg>
      <pc:sldChg chg="modSp mod">
        <pc:chgData name="David Nehrenz" userId="491cf678-319b-4c35-abbe-fee1955a26b5" providerId="ADAL" clId="{ED540476-7D0B-49E8-80BE-CC489BAA34C0}" dt="2022-09-02T14:06:23.865" v="16" actId="255"/>
        <pc:sldMkLst>
          <pc:docMk/>
          <pc:sldMk cId="2191658803" sldId="346"/>
        </pc:sldMkLst>
        <pc:spChg chg="mod">
          <ac:chgData name="David Nehrenz" userId="491cf678-319b-4c35-abbe-fee1955a26b5" providerId="ADAL" clId="{ED540476-7D0B-49E8-80BE-CC489BAA34C0}" dt="2022-09-02T14:06:23.865" v="16" actId="255"/>
          <ac:spMkLst>
            <pc:docMk/>
            <pc:sldMk cId="2191658803" sldId="346"/>
            <ac:spMk id="4" creationId="{00000000-0000-0000-0000-000000000000}"/>
          </ac:spMkLst>
        </pc:spChg>
      </pc:sldChg>
      <pc:sldChg chg="modSp mod">
        <pc:chgData name="David Nehrenz" userId="491cf678-319b-4c35-abbe-fee1955a26b5" providerId="ADAL" clId="{ED540476-7D0B-49E8-80BE-CC489BAA34C0}" dt="2022-09-02T14:07:03.178" v="20" actId="255"/>
        <pc:sldMkLst>
          <pc:docMk/>
          <pc:sldMk cId="4174976480" sldId="347"/>
        </pc:sldMkLst>
        <pc:spChg chg="mod">
          <ac:chgData name="David Nehrenz" userId="491cf678-319b-4c35-abbe-fee1955a26b5" providerId="ADAL" clId="{ED540476-7D0B-49E8-80BE-CC489BAA34C0}" dt="2022-09-02T14:07:03.178" v="20" actId="255"/>
          <ac:spMkLst>
            <pc:docMk/>
            <pc:sldMk cId="4174976480" sldId="347"/>
            <ac:spMk id="4" creationId="{00000000-0000-0000-0000-000000000000}"/>
          </ac:spMkLst>
        </pc:spChg>
      </pc:sldChg>
      <pc:sldChg chg="modSp mod">
        <pc:chgData name="David Nehrenz" userId="491cf678-319b-4c35-abbe-fee1955a26b5" providerId="ADAL" clId="{ED540476-7D0B-49E8-80BE-CC489BAA34C0}" dt="2022-09-02T14:07:40.793" v="24" actId="1076"/>
        <pc:sldMkLst>
          <pc:docMk/>
          <pc:sldMk cId="2382434275" sldId="348"/>
        </pc:sldMkLst>
        <pc:spChg chg="mod">
          <ac:chgData name="David Nehrenz" userId="491cf678-319b-4c35-abbe-fee1955a26b5" providerId="ADAL" clId="{ED540476-7D0B-49E8-80BE-CC489BAA34C0}" dt="2022-09-02T14:07:40.793" v="24" actId="1076"/>
          <ac:spMkLst>
            <pc:docMk/>
            <pc:sldMk cId="2382434275" sldId="348"/>
            <ac:spMk id="4" creationId="{00000000-0000-0000-0000-000000000000}"/>
          </ac:spMkLst>
        </pc:spChg>
      </pc:sldChg>
      <pc:sldChg chg="addSp delSp modSp mod">
        <pc:chgData name="David Nehrenz" userId="491cf678-319b-4c35-abbe-fee1955a26b5" providerId="ADAL" clId="{ED540476-7D0B-49E8-80BE-CC489BAA34C0}" dt="2022-09-02T14:09:13.929" v="32" actId="1076"/>
        <pc:sldMkLst>
          <pc:docMk/>
          <pc:sldMk cId="3377206146" sldId="349"/>
        </pc:sldMkLst>
        <pc:spChg chg="add del mod">
          <ac:chgData name="David Nehrenz" userId="491cf678-319b-4c35-abbe-fee1955a26b5" providerId="ADAL" clId="{ED540476-7D0B-49E8-80BE-CC489BAA34C0}" dt="2022-09-02T14:08:52.952" v="27"/>
          <ac:spMkLst>
            <pc:docMk/>
            <pc:sldMk cId="3377206146" sldId="349"/>
            <ac:spMk id="5" creationId="{18D21CAE-1AAB-9941-FCFD-11F033626B91}"/>
          </ac:spMkLst>
        </pc:spChg>
        <pc:picChg chg="del">
          <ac:chgData name="David Nehrenz" userId="491cf678-319b-4c35-abbe-fee1955a26b5" providerId="ADAL" clId="{ED540476-7D0B-49E8-80BE-CC489BAA34C0}" dt="2022-09-02T14:08:14.420" v="26" actId="478"/>
          <ac:picMkLst>
            <pc:docMk/>
            <pc:sldMk cId="3377206146" sldId="349"/>
            <ac:picMk id="4" creationId="{00000000-0000-0000-0000-000000000000}"/>
          </ac:picMkLst>
        </pc:picChg>
        <pc:picChg chg="add mod modCrop">
          <ac:chgData name="David Nehrenz" userId="491cf678-319b-4c35-abbe-fee1955a26b5" providerId="ADAL" clId="{ED540476-7D0B-49E8-80BE-CC489BAA34C0}" dt="2022-09-02T14:09:13.929" v="32" actId="1076"/>
          <ac:picMkLst>
            <pc:docMk/>
            <pc:sldMk cId="3377206146" sldId="349"/>
            <ac:picMk id="6" creationId="{96AE9BCA-22A8-6E6C-9ECC-644FCD65C7D9}"/>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AC63F61-7A4B-442A-8CB5-4B6A0726F5E1}" type="datetimeFigureOut">
              <a:rPr lang="en-US" smtClean="0"/>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1663421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C63F61-7A4B-442A-8CB5-4B6A0726F5E1}" type="datetimeFigureOut">
              <a:rPr lang="en-US" smtClean="0"/>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2340559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C63F61-7A4B-442A-8CB5-4B6A0726F5E1}" type="datetimeFigureOut">
              <a:rPr lang="en-US" smtClean="0"/>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1249843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C63F61-7A4B-442A-8CB5-4B6A0726F5E1}" type="datetimeFigureOut">
              <a:rPr lang="en-US" smtClean="0"/>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1526405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C63F61-7A4B-442A-8CB5-4B6A0726F5E1}" type="datetimeFigureOut">
              <a:rPr lang="en-US" smtClean="0"/>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985203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C63F61-7A4B-442A-8CB5-4B6A0726F5E1}" type="datetimeFigureOut">
              <a:rPr lang="en-US" smtClean="0"/>
              <a:t>9/24/2022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2237968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C63F61-7A4B-442A-8CB5-4B6A0726F5E1}" type="datetimeFigureOut">
              <a:rPr lang="en-US" smtClean="0"/>
              <a:t>9/24/2022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1037838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C63F61-7A4B-442A-8CB5-4B6A0726F5E1}" type="datetimeFigureOut">
              <a:rPr lang="en-US" smtClean="0"/>
              <a:t>9/24/2022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2794614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C63F61-7A4B-442A-8CB5-4B6A0726F5E1}" type="datetimeFigureOut">
              <a:rPr lang="en-US" smtClean="0"/>
              <a:t>9/24/2022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472055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C63F61-7A4B-442A-8CB5-4B6A0726F5E1}" type="datetimeFigureOut">
              <a:rPr lang="en-US" smtClean="0"/>
              <a:t>9/24/2022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3097818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C63F61-7A4B-442A-8CB5-4B6A0726F5E1}" type="datetimeFigureOut">
              <a:rPr lang="en-US" smtClean="0"/>
              <a:t>9/24/2022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920281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C63F61-7A4B-442A-8CB5-4B6A0726F5E1}" type="datetimeFigureOut">
              <a:rPr lang="en-US" smtClean="0"/>
              <a:t>9/24/2022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09E0B6-C8EF-4DF3-A3B1-2B7C51B1383E}" type="slidenum">
              <a:rPr lang="en-US" smtClean="0"/>
              <a:t>‹#›</a:t>
            </a:fld>
            <a:endParaRPr lang="en-US"/>
          </a:p>
        </p:txBody>
      </p:sp>
    </p:spTree>
    <p:extLst>
      <p:ext uri="{BB962C8B-B14F-4D97-AF65-F5344CB8AC3E}">
        <p14:creationId xmlns:p14="http://schemas.microsoft.com/office/powerpoint/2010/main" val="3644732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304800"/>
            <a:ext cx="8534400" cy="5509200"/>
          </a:xfrm>
          <a:prstGeom prst="rect">
            <a:avLst/>
          </a:prstGeom>
          <a:noFill/>
        </p:spPr>
        <p:txBody>
          <a:bodyPr wrap="square" rtlCol="0">
            <a:spAutoFit/>
          </a:bodyPr>
          <a:lstStyle/>
          <a:p>
            <a:pPr algn="ctr"/>
            <a:r>
              <a:rPr lang="en-US" sz="4400" b="1" u="sng" dirty="0">
                <a:solidFill>
                  <a:prstClr val="black"/>
                </a:solidFill>
                <a:ea typeface="Calibri"/>
                <a:cs typeface="Times New Roman"/>
              </a:rPr>
              <a:t>Trinity Lutheran Church</a:t>
            </a:r>
            <a:r>
              <a:rPr lang="en-US" sz="4400" dirty="0">
                <a:solidFill>
                  <a:prstClr val="black"/>
                </a:solidFill>
                <a:ea typeface="Calibri"/>
                <a:cs typeface="Times New Roman"/>
              </a:rPr>
              <a:t/>
            </a:r>
            <a:br>
              <a:rPr lang="en-US" sz="4400" dirty="0">
                <a:solidFill>
                  <a:prstClr val="black"/>
                </a:solidFill>
                <a:ea typeface="Calibri"/>
                <a:cs typeface="Times New Roman"/>
              </a:rPr>
            </a:br>
            <a:r>
              <a:rPr lang="en-US" sz="4400" dirty="0">
                <a:solidFill>
                  <a:prstClr val="black"/>
                </a:solidFill>
                <a:ea typeface="Calibri"/>
                <a:cs typeface="Times New Roman"/>
              </a:rPr>
              <a:t>Norman, Oklahoma – www.tlcnorman.org</a:t>
            </a:r>
            <a:br>
              <a:rPr lang="en-US" sz="4400" dirty="0">
                <a:solidFill>
                  <a:prstClr val="black"/>
                </a:solidFill>
                <a:ea typeface="Calibri"/>
                <a:cs typeface="Times New Roman"/>
              </a:rPr>
            </a:br>
            <a:r>
              <a:rPr lang="en-US" sz="4400" b="1" u="sng" dirty="0">
                <a:solidFill>
                  <a:prstClr val="black"/>
                </a:solidFill>
                <a:ea typeface="Calibri"/>
                <a:cs typeface="Times New Roman"/>
              </a:rPr>
              <a:t>The Book of Galatians</a:t>
            </a:r>
            <a:r>
              <a:rPr lang="en-US" sz="4400" dirty="0">
                <a:solidFill>
                  <a:prstClr val="black"/>
                </a:solidFill>
                <a:ea typeface="Calibri"/>
                <a:cs typeface="Times New Roman"/>
              </a:rPr>
              <a:t/>
            </a:r>
            <a:br>
              <a:rPr lang="en-US" sz="4400" dirty="0">
                <a:solidFill>
                  <a:prstClr val="black"/>
                </a:solidFill>
                <a:ea typeface="Calibri"/>
                <a:cs typeface="Times New Roman"/>
              </a:rPr>
            </a:br>
            <a:r>
              <a:rPr lang="en-US" sz="4400" b="1" dirty="0">
                <a:solidFill>
                  <a:prstClr val="black"/>
                </a:solidFill>
                <a:ea typeface="Calibri"/>
                <a:cs typeface="Times New Roman"/>
              </a:rPr>
              <a:t>Theme: “The True Gospel You Have Received”</a:t>
            </a:r>
            <a:r>
              <a:rPr lang="en-US" sz="4400" dirty="0">
                <a:solidFill>
                  <a:prstClr val="black"/>
                </a:solidFill>
                <a:ea typeface="Calibri"/>
                <a:cs typeface="Times New Roman"/>
              </a:rPr>
              <a:t> </a:t>
            </a:r>
            <a:br>
              <a:rPr lang="en-US" sz="4400" dirty="0">
                <a:solidFill>
                  <a:prstClr val="black"/>
                </a:solidFill>
                <a:ea typeface="Calibri"/>
                <a:cs typeface="Times New Roman"/>
              </a:rPr>
            </a:br>
            <a:r>
              <a:rPr lang="en-US" sz="4400" dirty="0">
                <a:solidFill>
                  <a:prstClr val="black"/>
                </a:solidFill>
                <a:ea typeface="Calibri"/>
                <a:cs typeface="Times New Roman"/>
              </a:rPr>
              <a:t>Date: </a:t>
            </a:r>
            <a:r>
              <a:rPr lang="en-US" sz="4400" dirty="0" smtClean="0">
                <a:solidFill>
                  <a:prstClr val="black"/>
                </a:solidFill>
                <a:ea typeface="Calibri"/>
                <a:cs typeface="Times New Roman"/>
              </a:rPr>
              <a:t>9-25-22</a:t>
            </a:r>
            <a:r>
              <a:rPr lang="en-US" sz="4400" dirty="0">
                <a:solidFill>
                  <a:prstClr val="black"/>
                </a:solidFill>
                <a:ea typeface="Calibri"/>
                <a:cs typeface="Times New Roman"/>
              </a:rPr>
              <a:t/>
            </a:r>
            <a:br>
              <a:rPr lang="en-US" sz="4400" dirty="0">
                <a:solidFill>
                  <a:prstClr val="black"/>
                </a:solidFill>
                <a:ea typeface="Calibri"/>
                <a:cs typeface="Times New Roman"/>
              </a:rPr>
            </a:br>
            <a:r>
              <a:rPr lang="en-US" sz="4400" dirty="0">
                <a:solidFill>
                  <a:prstClr val="black"/>
                </a:solidFill>
                <a:ea typeface="Calibri"/>
                <a:cs typeface="Times New Roman"/>
              </a:rPr>
              <a:t>Lesson: </a:t>
            </a:r>
            <a:r>
              <a:rPr lang="en-US" sz="4400" dirty="0" smtClean="0">
                <a:solidFill>
                  <a:prstClr val="black"/>
                </a:solidFill>
                <a:ea typeface="Calibri"/>
                <a:cs typeface="Times New Roman"/>
              </a:rPr>
              <a:t>26  </a:t>
            </a:r>
            <a:r>
              <a:rPr lang="en-US" sz="4400" dirty="0">
                <a:solidFill>
                  <a:prstClr val="black"/>
                </a:solidFill>
                <a:ea typeface="Calibri"/>
                <a:cs typeface="Times New Roman"/>
              </a:rPr>
              <a:t>- Chapter </a:t>
            </a:r>
            <a:r>
              <a:rPr lang="en-US" sz="4400" dirty="0" smtClean="0">
                <a:solidFill>
                  <a:prstClr val="black"/>
                </a:solidFill>
                <a:ea typeface="Calibri"/>
                <a:cs typeface="Times New Roman"/>
              </a:rPr>
              <a:t>5:1-12</a:t>
            </a:r>
            <a:endParaRPr lang="en-US" sz="4400" dirty="0"/>
          </a:p>
        </p:txBody>
      </p:sp>
    </p:spTree>
    <p:extLst>
      <p:ext uri="{BB962C8B-B14F-4D97-AF65-F5344CB8AC3E}">
        <p14:creationId xmlns:p14="http://schemas.microsoft.com/office/powerpoint/2010/main" val="13814075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2"/>
          <a:srcRect b="7654"/>
          <a:stretch/>
        </p:blipFill>
        <p:spPr>
          <a:xfrm>
            <a:off x="457200" y="381000"/>
            <a:ext cx="8168216" cy="5657239"/>
          </a:xfrm>
          <a:prstGeom prst="rect">
            <a:avLst/>
          </a:prstGeom>
        </p:spPr>
      </p:pic>
    </p:spTree>
    <p:extLst>
      <p:ext uri="{BB962C8B-B14F-4D97-AF65-F5344CB8AC3E}">
        <p14:creationId xmlns:p14="http://schemas.microsoft.com/office/powerpoint/2010/main" val="20759298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09600"/>
            <a:ext cx="8593666"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86991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57200"/>
            <a:ext cx="8465882"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85449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0" y="76200"/>
            <a:ext cx="7086600" cy="685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82640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7"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3909"/>
          <a:stretch/>
        </p:blipFill>
        <p:spPr bwMode="auto">
          <a:xfrm>
            <a:off x="533400" y="685800"/>
            <a:ext cx="8225561"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1954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6400" y="228600"/>
            <a:ext cx="5791200" cy="6399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2982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8200" y="381000"/>
            <a:ext cx="7189984" cy="5745162"/>
          </a:xfrm>
          <a:prstGeom prst="rect">
            <a:avLst/>
          </a:prstGeom>
        </p:spPr>
      </p:pic>
    </p:spTree>
    <p:extLst>
      <p:ext uri="{BB962C8B-B14F-4D97-AF65-F5344CB8AC3E}">
        <p14:creationId xmlns:p14="http://schemas.microsoft.com/office/powerpoint/2010/main" val="291129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30034" y="609600"/>
            <a:ext cx="8483932" cy="5540008"/>
          </a:xfrm>
          <a:prstGeom prst="rect">
            <a:avLst/>
          </a:prstGeom>
        </p:spPr>
      </p:pic>
    </p:spTree>
    <p:extLst>
      <p:ext uri="{BB962C8B-B14F-4D97-AF65-F5344CB8AC3E}">
        <p14:creationId xmlns:p14="http://schemas.microsoft.com/office/powerpoint/2010/main" val="1480723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78725" y="457200"/>
            <a:ext cx="8308075" cy="5516562"/>
          </a:xfrm>
          <a:prstGeom prst="rect">
            <a:avLst/>
          </a:prstGeom>
        </p:spPr>
      </p:pic>
    </p:spTree>
    <p:extLst>
      <p:ext uri="{BB962C8B-B14F-4D97-AF65-F5344CB8AC3E}">
        <p14:creationId xmlns:p14="http://schemas.microsoft.com/office/powerpoint/2010/main" val="23547586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91092" y="533400"/>
            <a:ext cx="7761816" cy="5821362"/>
          </a:xfrm>
          <a:prstGeom prst="rect">
            <a:avLst/>
          </a:prstGeom>
        </p:spPr>
      </p:pic>
    </p:spTree>
    <p:extLst>
      <p:ext uri="{BB962C8B-B14F-4D97-AF65-F5344CB8AC3E}">
        <p14:creationId xmlns:p14="http://schemas.microsoft.com/office/powerpoint/2010/main" val="2808990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8818" t="4705" r="8294" b="40011"/>
          <a:stretch/>
        </p:blipFill>
        <p:spPr>
          <a:xfrm>
            <a:off x="1600200" y="381000"/>
            <a:ext cx="5715000" cy="5715000"/>
          </a:xfrm>
          <a:prstGeom prst="rect">
            <a:avLst/>
          </a:prstGeom>
        </p:spPr>
      </p:pic>
    </p:spTree>
    <p:extLst>
      <p:ext uri="{BB962C8B-B14F-4D97-AF65-F5344CB8AC3E}">
        <p14:creationId xmlns:p14="http://schemas.microsoft.com/office/powerpoint/2010/main" val="1801156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09600" y="274638"/>
            <a:ext cx="8199477" cy="6149608"/>
          </a:xfrm>
          <a:prstGeom prst="rect">
            <a:avLst/>
          </a:prstGeom>
        </p:spPr>
      </p:pic>
    </p:spTree>
    <p:extLst>
      <p:ext uri="{BB962C8B-B14F-4D97-AF65-F5344CB8AC3E}">
        <p14:creationId xmlns:p14="http://schemas.microsoft.com/office/powerpoint/2010/main" val="1832736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066800" y="810969"/>
            <a:ext cx="6502400" cy="4876800"/>
          </a:xfrm>
          <a:prstGeom prst="rect">
            <a:avLst/>
          </a:prstGeom>
        </p:spPr>
      </p:pic>
    </p:spTree>
    <p:extLst>
      <p:ext uri="{BB962C8B-B14F-4D97-AF65-F5344CB8AC3E}">
        <p14:creationId xmlns:p14="http://schemas.microsoft.com/office/powerpoint/2010/main" val="41265928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40644" y="846138"/>
            <a:ext cx="8046156" cy="4525963"/>
          </a:xfrm>
          <a:prstGeom prst="rect">
            <a:avLst/>
          </a:prstGeom>
        </p:spPr>
      </p:pic>
    </p:spTree>
    <p:extLst>
      <p:ext uri="{BB962C8B-B14F-4D97-AF65-F5344CB8AC3E}">
        <p14:creationId xmlns:p14="http://schemas.microsoft.com/office/powerpoint/2010/main" val="38765187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57200" y="846138"/>
            <a:ext cx="8033584" cy="4525963"/>
          </a:xfrm>
          <a:prstGeom prst="rect">
            <a:avLst/>
          </a:prstGeom>
        </p:spPr>
      </p:pic>
    </p:spTree>
    <p:extLst>
      <p:ext uri="{BB962C8B-B14F-4D97-AF65-F5344CB8AC3E}">
        <p14:creationId xmlns:p14="http://schemas.microsoft.com/office/powerpoint/2010/main" val="8864756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47800" y="257053"/>
            <a:ext cx="6219947" cy="6219947"/>
          </a:xfrm>
          <a:prstGeom prst="rect">
            <a:avLst/>
          </a:prstGeom>
        </p:spPr>
      </p:pic>
    </p:spTree>
    <p:extLst>
      <p:ext uri="{BB962C8B-B14F-4D97-AF65-F5344CB8AC3E}">
        <p14:creationId xmlns:p14="http://schemas.microsoft.com/office/powerpoint/2010/main" val="25387219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8229600" cy="4306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08329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533400"/>
            <a:ext cx="6908800"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6852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762000"/>
            <a:ext cx="8449235"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43036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914400"/>
            <a:ext cx="8184524"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05090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6577"/>
          <a:stretch/>
        </p:blipFill>
        <p:spPr bwMode="auto">
          <a:xfrm>
            <a:off x="609600" y="533400"/>
            <a:ext cx="7830217"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6476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304800"/>
            <a:ext cx="8610600" cy="5942845"/>
          </a:xfrm>
          <a:prstGeom prst="rect">
            <a:avLst/>
          </a:prstGeom>
          <a:noFill/>
        </p:spPr>
        <p:txBody>
          <a:bodyPr wrap="square" rtlCol="0">
            <a:spAutoFit/>
          </a:bodyPr>
          <a:lstStyle/>
          <a:p>
            <a:pPr indent="457200" algn="just">
              <a:lnSpc>
                <a:spcPct val="115000"/>
              </a:lnSpc>
            </a:pPr>
            <a:r>
              <a:rPr lang="en-US" sz="2800" dirty="0">
                <a:latin typeface="Calibri" panose="020F0502020204030204" pitchFamily="34" charset="0"/>
                <a:ea typeface="Calibri" panose="020F0502020204030204" pitchFamily="34" charset="0"/>
                <a:cs typeface="Calibri" panose="020F0502020204030204" pitchFamily="34" charset="0"/>
              </a:rPr>
              <a:t>(1)  For freedom </a:t>
            </a:r>
            <a:r>
              <a:rPr lang="en-US" sz="2800" b="1" dirty="0">
                <a:latin typeface="Calibri" panose="020F0502020204030204" pitchFamily="34" charset="0"/>
                <a:ea typeface="Calibri" panose="020F0502020204030204" pitchFamily="34" charset="0"/>
                <a:cs typeface="Calibri" panose="020F0502020204030204" pitchFamily="34" charset="0"/>
              </a:rPr>
              <a:t>Christ has set us free;</a:t>
            </a:r>
            <a:r>
              <a:rPr lang="en-US" sz="2800" dirty="0">
                <a:latin typeface="Calibri" panose="020F0502020204030204" pitchFamily="34" charset="0"/>
                <a:ea typeface="Calibri" panose="020F0502020204030204" pitchFamily="34" charset="0"/>
                <a:cs typeface="Calibri" panose="020F0502020204030204" pitchFamily="34" charset="0"/>
              </a:rPr>
              <a:t> stand firm therefore, and do not submit again to a yoke of slavery. (2) Look: I, Paul, say to you that if you accept circumcision, </a:t>
            </a:r>
            <a:r>
              <a:rPr lang="en-US" sz="2800" b="1" dirty="0">
                <a:latin typeface="Calibri" panose="020F0502020204030204" pitchFamily="34" charset="0"/>
                <a:ea typeface="Calibri" panose="020F0502020204030204" pitchFamily="34" charset="0"/>
                <a:cs typeface="Calibri" panose="020F0502020204030204" pitchFamily="34" charset="0"/>
              </a:rPr>
              <a:t>Christ </a:t>
            </a:r>
            <a:r>
              <a:rPr lang="en-US" sz="2800" dirty="0">
                <a:latin typeface="Calibri" panose="020F0502020204030204" pitchFamily="34" charset="0"/>
                <a:ea typeface="Calibri" panose="020F0502020204030204" pitchFamily="34" charset="0"/>
                <a:cs typeface="Calibri" panose="020F0502020204030204" pitchFamily="34" charset="0"/>
              </a:rPr>
              <a:t>will be of no advantage to you. (3) I testify again to every man who accepts circumcision that he is obligated to keep the whole law. (4) You are severed from </a:t>
            </a:r>
            <a:r>
              <a:rPr lang="en-US" sz="2800" b="1" dirty="0">
                <a:latin typeface="Calibri" panose="020F0502020204030204" pitchFamily="34" charset="0"/>
                <a:ea typeface="Calibri" panose="020F0502020204030204" pitchFamily="34" charset="0"/>
                <a:cs typeface="Calibri" panose="020F0502020204030204" pitchFamily="34" charset="0"/>
              </a:rPr>
              <a:t>Christ,</a:t>
            </a:r>
            <a:r>
              <a:rPr lang="en-US" sz="2800" dirty="0">
                <a:latin typeface="Calibri" panose="020F0502020204030204" pitchFamily="34" charset="0"/>
                <a:ea typeface="Calibri" panose="020F0502020204030204" pitchFamily="34" charset="0"/>
                <a:cs typeface="Calibri" panose="020F0502020204030204" pitchFamily="34" charset="0"/>
              </a:rPr>
              <a:t> you who would be justified by the law; you have fallen away from grace.</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indent="457200" algn="ctr">
              <a:lnSpc>
                <a:spcPct val="115000"/>
              </a:lnSpc>
            </a:pPr>
            <a:r>
              <a:rPr lang="en-US" sz="2800" b="1" dirty="0">
                <a:latin typeface="Calibri" panose="020F0502020204030204" pitchFamily="34" charset="0"/>
                <a:ea typeface="Calibri" panose="020F0502020204030204" pitchFamily="34" charset="0"/>
                <a:cs typeface="Calibri" panose="020F0502020204030204" pitchFamily="34" charset="0"/>
              </a:rPr>
              <a:t>(Mt 23:4;  </a:t>
            </a:r>
            <a:r>
              <a:rPr lang="en-US" sz="2800" b="1" dirty="0" smtClean="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Jn</a:t>
            </a:r>
            <a:r>
              <a:rPr lang="en-US" sz="2800" b="1" dirty="0">
                <a:latin typeface="Calibri" panose="020F0502020204030204" pitchFamily="34" charset="0"/>
                <a:ea typeface="Calibri" panose="020F0502020204030204" pitchFamily="34" charset="0"/>
                <a:cs typeface="Calibri" panose="020F0502020204030204" pitchFamily="34" charset="0"/>
              </a:rPr>
              <a:t> 8:32;  </a:t>
            </a:r>
            <a:r>
              <a:rPr lang="en-US" sz="2800" b="1" dirty="0" smtClean="0">
                <a:latin typeface="Calibri" panose="020F0502020204030204" pitchFamily="34" charset="0"/>
                <a:ea typeface="Calibri" panose="020F0502020204030204" pitchFamily="34" charset="0"/>
                <a:cs typeface="Calibri" panose="020F0502020204030204" pitchFamily="34" charset="0"/>
              </a:rPr>
              <a:t> Ac </a:t>
            </a:r>
            <a:r>
              <a:rPr lang="en-US" sz="2800" b="1" dirty="0">
                <a:latin typeface="Calibri" panose="020F0502020204030204" pitchFamily="34" charset="0"/>
                <a:ea typeface="Calibri" panose="020F0502020204030204" pitchFamily="34" charset="0"/>
                <a:cs typeface="Calibri" panose="020F0502020204030204" pitchFamily="34" charset="0"/>
              </a:rPr>
              <a:t>15:1,10,11;  </a:t>
            </a:r>
            <a:endParaRPr lang="en-US" sz="2800" b="1" dirty="0" smtClean="0">
              <a:latin typeface="Calibri" panose="020F0502020204030204" pitchFamily="34" charset="0"/>
              <a:ea typeface="Calibri" panose="020F0502020204030204" pitchFamily="34" charset="0"/>
              <a:cs typeface="Calibri" panose="020F0502020204030204" pitchFamily="34" charset="0"/>
            </a:endParaRPr>
          </a:p>
          <a:p>
            <a:pPr indent="457200" algn="ctr">
              <a:lnSpc>
                <a:spcPct val="115000"/>
              </a:lnSpc>
            </a:pPr>
            <a:r>
              <a:rPr lang="en-US" sz="2800" b="1" dirty="0" smtClean="0">
                <a:latin typeface="Calibri" panose="020F0502020204030204" pitchFamily="34" charset="0"/>
                <a:ea typeface="Calibri" panose="020F0502020204030204" pitchFamily="34" charset="0"/>
                <a:cs typeface="Calibri" panose="020F0502020204030204" pitchFamily="34" charset="0"/>
              </a:rPr>
              <a:t> </a:t>
            </a:r>
            <a:r>
              <a:rPr lang="en-US" sz="2800" b="1" dirty="0">
                <a:latin typeface="Calibri" panose="020F0502020204030204" pitchFamily="34" charset="0"/>
                <a:ea typeface="Calibri" panose="020F0502020204030204" pitchFamily="34" charset="0"/>
                <a:cs typeface="Calibri" panose="020F0502020204030204" pitchFamily="34" charset="0"/>
              </a:rPr>
              <a:t>Rom 2:25; 3:28;  7:4;  </a:t>
            </a:r>
            <a:r>
              <a:rPr lang="en-US" sz="2800" b="1" dirty="0" smtClean="0">
                <a:latin typeface="Calibri" panose="020F0502020204030204" pitchFamily="34" charset="0"/>
                <a:ea typeface="Calibri" panose="020F0502020204030204" pitchFamily="34" charset="0"/>
                <a:cs typeface="Calibri" panose="020F0502020204030204" pitchFamily="34" charset="0"/>
              </a:rPr>
              <a:t> 1 </a:t>
            </a:r>
            <a:r>
              <a:rPr lang="en-US" sz="2800" b="1" dirty="0" err="1">
                <a:latin typeface="Calibri" panose="020F0502020204030204" pitchFamily="34" charset="0"/>
                <a:ea typeface="Calibri" panose="020F0502020204030204" pitchFamily="34" charset="0"/>
                <a:cs typeface="Calibri" panose="020F0502020204030204" pitchFamily="34" charset="0"/>
              </a:rPr>
              <a:t>Cor</a:t>
            </a:r>
            <a:r>
              <a:rPr lang="en-US" sz="2800" b="1" dirty="0">
                <a:latin typeface="Calibri" panose="020F0502020204030204" pitchFamily="34" charset="0"/>
                <a:ea typeface="Calibri" panose="020F0502020204030204" pitchFamily="34" charset="0"/>
                <a:cs typeface="Calibri" panose="020F0502020204030204" pitchFamily="34" charset="0"/>
              </a:rPr>
              <a:t> 16:13;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indent="457200" algn="ctr">
              <a:lnSpc>
                <a:spcPct val="115000"/>
              </a:lnSpc>
            </a:pPr>
            <a:r>
              <a:rPr lang="en-US" sz="2800" b="1" dirty="0" err="1">
                <a:latin typeface="Calibri" panose="020F0502020204030204" pitchFamily="34" charset="0"/>
                <a:ea typeface="Calibri" panose="020F0502020204030204" pitchFamily="34" charset="0"/>
                <a:cs typeface="Calibri" panose="020F0502020204030204" pitchFamily="34" charset="0"/>
              </a:rPr>
              <a:t>Heb</a:t>
            </a:r>
            <a:r>
              <a:rPr lang="en-US" sz="2800" b="1" dirty="0">
                <a:latin typeface="Calibri" panose="020F0502020204030204" pitchFamily="34" charset="0"/>
                <a:ea typeface="Calibri" panose="020F0502020204030204" pitchFamily="34" charset="0"/>
                <a:cs typeface="Calibri" panose="020F0502020204030204" pitchFamily="34" charset="0"/>
              </a:rPr>
              <a:t> 12:15;   Jas 2:10;   2 Pet 3:17)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15000"/>
              </a:lnSpc>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765803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228600"/>
            <a:ext cx="8128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89272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0200" y="304800"/>
            <a:ext cx="6019800"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22485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990850" y="274638"/>
            <a:ext cx="3162300" cy="6320091"/>
          </a:xfrm>
          <a:prstGeom prst="rect">
            <a:avLst/>
          </a:prstGeom>
        </p:spPr>
      </p:pic>
    </p:spTree>
    <p:extLst>
      <p:ext uri="{BB962C8B-B14F-4D97-AF65-F5344CB8AC3E}">
        <p14:creationId xmlns:p14="http://schemas.microsoft.com/office/powerpoint/2010/main" val="7274902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57200" y="457200"/>
            <a:ext cx="7961650" cy="5364162"/>
          </a:xfrm>
          <a:prstGeom prst="rect">
            <a:avLst/>
          </a:prstGeom>
        </p:spPr>
      </p:pic>
    </p:spTree>
    <p:extLst>
      <p:ext uri="{BB962C8B-B14F-4D97-AF65-F5344CB8AC3E}">
        <p14:creationId xmlns:p14="http://schemas.microsoft.com/office/powerpoint/2010/main" val="23695018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81200" y="274638"/>
            <a:ext cx="5181600" cy="6459058"/>
          </a:xfrm>
          <a:prstGeom prst="rect">
            <a:avLst/>
          </a:prstGeom>
        </p:spPr>
      </p:pic>
    </p:spTree>
    <p:extLst>
      <p:ext uri="{BB962C8B-B14F-4D97-AF65-F5344CB8AC3E}">
        <p14:creationId xmlns:p14="http://schemas.microsoft.com/office/powerpoint/2010/main" val="11994089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43466" y="846138"/>
            <a:ext cx="7857067" cy="4419600"/>
          </a:xfrm>
          <a:prstGeom prst="rect">
            <a:avLst/>
          </a:prstGeom>
        </p:spPr>
      </p:pic>
    </p:spTree>
    <p:extLst>
      <p:ext uri="{BB962C8B-B14F-4D97-AF65-F5344CB8AC3E}">
        <p14:creationId xmlns:p14="http://schemas.microsoft.com/office/powerpoint/2010/main" val="29814408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85800" y="609600"/>
            <a:ext cx="8123515" cy="5293824"/>
          </a:xfrm>
          <a:prstGeom prst="rect">
            <a:avLst/>
          </a:prstGeom>
        </p:spPr>
      </p:pic>
    </p:spTree>
    <p:extLst>
      <p:ext uri="{BB962C8B-B14F-4D97-AF65-F5344CB8AC3E}">
        <p14:creationId xmlns:p14="http://schemas.microsoft.com/office/powerpoint/2010/main" val="3211368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86000" y="298084"/>
            <a:ext cx="4419600" cy="6254151"/>
          </a:xfrm>
          <a:prstGeom prst="rect">
            <a:avLst/>
          </a:prstGeom>
        </p:spPr>
      </p:pic>
    </p:spTree>
    <p:extLst>
      <p:ext uri="{BB962C8B-B14F-4D97-AF65-F5344CB8AC3E}">
        <p14:creationId xmlns:p14="http://schemas.microsoft.com/office/powerpoint/2010/main" val="18527603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57200" y="533400"/>
            <a:ext cx="8338435" cy="5562600"/>
          </a:xfrm>
          <a:prstGeom prst="rect">
            <a:avLst/>
          </a:prstGeom>
        </p:spPr>
      </p:pic>
    </p:spTree>
    <p:extLst>
      <p:ext uri="{BB962C8B-B14F-4D97-AF65-F5344CB8AC3E}">
        <p14:creationId xmlns:p14="http://schemas.microsoft.com/office/powerpoint/2010/main" val="13338800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87228" y="381000"/>
            <a:ext cx="8369544" cy="5973762"/>
          </a:xfrm>
          <a:prstGeom prst="rect">
            <a:avLst/>
          </a:prstGeom>
        </p:spPr>
      </p:pic>
    </p:spTree>
    <p:extLst>
      <p:ext uri="{BB962C8B-B14F-4D97-AF65-F5344CB8AC3E}">
        <p14:creationId xmlns:p14="http://schemas.microsoft.com/office/powerpoint/2010/main" val="2329756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381000"/>
            <a:ext cx="8153400" cy="5722207"/>
          </a:xfrm>
          <a:prstGeom prst="rect">
            <a:avLst/>
          </a:prstGeom>
          <a:noFill/>
        </p:spPr>
        <p:txBody>
          <a:bodyPr wrap="square" rtlCol="0">
            <a:spAutoFit/>
          </a:bodyPr>
          <a:lstStyle/>
          <a:p>
            <a:pPr indent="457200" algn="just">
              <a:lnSpc>
                <a:spcPct val="115000"/>
              </a:lnSpc>
            </a:pPr>
            <a:r>
              <a:rPr lang="en-US" sz="3200" dirty="0">
                <a:latin typeface="Calibri" panose="020F0502020204030204" pitchFamily="34" charset="0"/>
                <a:ea typeface="Calibri" panose="020F0502020204030204" pitchFamily="34" charset="0"/>
                <a:cs typeface="Calibri" panose="020F0502020204030204" pitchFamily="34" charset="0"/>
              </a:rPr>
              <a:t> (5) For </a:t>
            </a:r>
            <a:r>
              <a:rPr lang="en-US" sz="3200" b="1" dirty="0">
                <a:latin typeface="Calibri" panose="020F0502020204030204" pitchFamily="34" charset="0"/>
                <a:ea typeface="Calibri" panose="020F0502020204030204" pitchFamily="34" charset="0"/>
                <a:cs typeface="Calibri" panose="020F0502020204030204" pitchFamily="34" charset="0"/>
              </a:rPr>
              <a:t>through the Spirit,</a:t>
            </a:r>
            <a:r>
              <a:rPr lang="en-US" sz="3200" dirty="0">
                <a:latin typeface="Calibri" panose="020F0502020204030204" pitchFamily="34" charset="0"/>
                <a:ea typeface="Calibri" panose="020F0502020204030204" pitchFamily="34" charset="0"/>
                <a:cs typeface="Calibri" panose="020F0502020204030204" pitchFamily="34" charset="0"/>
              </a:rPr>
              <a:t> by faith, we ourselves eagerly wait for</a:t>
            </a:r>
            <a:r>
              <a:rPr lang="en-US" sz="3200" b="1" dirty="0">
                <a:latin typeface="Calibri" panose="020F0502020204030204" pitchFamily="34" charset="0"/>
                <a:ea typeface="Calibri" panose="020F0502020204030204" pitchFamily="34" charset="0"/>
                <a:cs typeface="Calibri" panose="020F0502020204030204" pitchFamily="34" charset="0"/>
              </a:rPr>
              <a:t> the hope of righteousness</a:t>
            </a:r>
            <a:r>
              <a:rPr lang="en-US" sz="3200" dirty="0">
                <a:latin typeface="Calibri" panose="020F0502020204030204" pitchFamily="34" charset="0"/>
                <a:ea typeface="Calibri" panose="020F0502020204030204" pitchFamily="34" charset="0"/>
                <a:cs typeface="Calibri" panose="020F0502020204030204" pitchFamily="34" charset="0"/>
              </a:rPr>
              <a:t>. (6) For </a:t>
            </a:r>
            <a:r>
              <a:rPr lang="en-US" sz="3200" b="1" dirty="0">
                <a:latin typeface="Calibri" panose="020F0502020204030204" pitchFamily="34" charset="0"/>
                <a:ea typeface="Calibri" panose="020F0502020204030204" pitchFamily="34" charset="0"/>
                <a:cs typeface="Calibri" panose="020F0502020204030204" pitchFamily="34" charset="0"/>
              </a:rPr>
              <a:t>in Christ Jesus</a:t>
            </a:r>
            <a:r>
              <a:rPr lang="en-US" sz="3200" dirty="0">
                <a:latin typeface="Calibri" panose="020F0502020204030204" pitchFamily="34" charset="0"/>
                <a:ea typeface="Calibri" panose="020F0502020204030204" pitchFamily="34" charset="0"/>
                <a:cs typeface="Calibri" panose="020F0502020204030204" pitchFamily="34" charset="0"/>
              </a:rPr>
              <a:t> neither circumcision nor uncircumcision counts for anything, but </a:t>
            </a:r>
            <a:r>
              <a:rPr lang="en-US" sz="3200" u="sng" dirty="0">
                <a:latin typeface="Calibri" panose="020F0502020204030204" pitchFamily="34" charset="0"/>
                <a:ea typeface="Calibri" panose="020F0502020204030204" pitchFamily="34" charset="0"/>
                <a:cs typeface="Calibri" panose="020F0502020204030204" pitchFamily="34" charset="0"/>
              </a:rPr>
              <a:t>only faith working through love.</a:t>
            </a:r>
            <a:r>
              <a:rPr lang="en-US" sz="3200" dirty="0">
                <a:latin typeface="Calibri" panose="020F0502020204030204" pitchFamily="34" charset="0"/>
                <a:ea typeface="Calibri" panose="020F0502020204030204" pitchFamily="34" charset="0"/>
                <a:cs typeface="Calibri" panose="020F0502020204030204" pitchFamily="34" charset="0"/>
              </a:rPr>
              <a:t> (7) You were running well. Who hindered you from obeying </a:t>
            </a:r>
            <a:r>
              <a:rPr lang="en-US" sz="3200" b="1" dirty="0">
                <a:latin typeface="Calibri" panose="020F0502020204030204" pitchFamily="34" charset="0"/>
                <a:ea typeface="Calibri" panose="020F0502020204030204" pitchFamily="34" charset="0"/>
                <a:cs typeface="Calibri" panose="020F0502020204030204" pitchFamily="34" charset="0"/>
              </a:rPr>
              <a:t>the truth?</a:t>
            </a:r>
            <a:r>
              <a:rPr lang="en-US" sz="3200" dirty="0">
                <a:latin typeface="Calibri" panose="020F0502020204030204" pitchFamily="34" charset="0"/>
                <a:ea typeface="Calibri" panose="020F0502020204030204" pitchFamily="34" charset="0"/>
                <a:cs typeface="Calibri" panose="020F0502020204030204" pitchFamily="34" charset="0"/>
              </a:rPr>
              <a:t> (8) This persuasion is not from him who calls you.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indent="457200" algn="ctr">
              <a:lnSpc>
                <a:spcPct val="115000"/>
              </a:lnSpc>
            </a:pPr>
            <a:r>
              <a:rPr lang="en-US" sz="3200" b="1" dirty="0">
                <a:latin typeface="Calibri" panose="020F0502020204030204" pitchFamily="34" charset="0"/>
                <a:ea typeface="Calibri" panose="020F0502020204030204" pitchFamily="34" charset="0"/>
                <a:cs typeface="Calibri" panose="020F0502020204030204" pitchFamily="34" charset="0"/>
              </a:rPr>
              <a:t>(Rom 8:23,24;  16:3;   1 </a:t>
            </a:r>
            <a:r>
              <a:rPr lang="en-US" sz="3200" b="1" dirty="0" err="1">
                <a:latin typeface="Calibri" panose="020F0502020204030204" pitchFamily="34" charset="0"/>
                <a:ea typeface="Calibri" panose="020F0502020204030204" pitchFamily="34" charset="0"/>
                <a:cs typeface="Calibri" panose="020F0502020204030204" pitchFamily="34" charset="0"/>
              </a:rPr>
              <a:t>Cor</a:t>
            </a:r>
            <a:r>
              <a:rPr lang="en-US" sz="3200" b="1" dirty="0">
                <a:latin typeface="Calibri" panose="020F0502020204030204" pitchFamily="34" charset="0"/>
                <a:ea typeface="Calibri" panose="020F0502020204030204" pitchFamily="34" charset="0"/>
                <a:cs typeface="Calibri" panose="020F0502020204030204" pitchFamily="34" charset="0"/>
              </a:rPr>
              <a:t> 7:19;  9:24;    </a:t>
            </a:r>
            <a:r>
              <a:rPr lang="en-US" sz="3200" b="1" dirty="0" err="1">
                <a:latin typeface="Calibri" panose="020F0502020204030204" pitchFamily="34" charset="0"/>
                <a:ea typeface="Calibri" panose="020F0502020204030204" pitchFamily="34" charset="0"/>
                <a:cs typeface="Calibri" panose="020F0502020204030204" pitchFamily="34" charset="0"/>
              </a:rPr>
              <a:t>Php</a:t>
            </a:r>
            <a:r>
              <a:rPr lang="en-US" sz="3200" b="1" dirty="0">
                <a:latin typeface="Calibri" panose="020F0502020204030204" pitchFamily="34" charset="0"/>
                <a:ea typeface="Calibri" panose="020F0502020204030204" pitchFamily="34" charset="0"/>
                <a:cs typeface="Calibri" panose="020F0502020204030204" pitchFamily="34" charset="0"/>
              </a:rPr>
              <a:t> 2:16;   1 </a:t>
            </a:r>
            <a:r>
              <a:rPr lang="en-US" sz="3200" b="1" dirty="0" err="1">
                <a:latin typeface="Calibri" panose="020F0502020204030204" pitchFamily="34" charset="0"/>
                <a:ea typeface="Calibri" panose="020F0502020204030204" pitchFamily="34" charset="0"/>
                <a:cs typeface="Calibri" panose="020F0502020204030204" pitchFamily="34" charset="0"/>
              </a:rPr>
              <a:t>Th</a:t>
            </a:r>
            <a:r>
              <a:rPr lang="en-US" sz="3200" b="1" dirty="0">
                <a:latin typeface="Calibri" panose="020F0502020204030204" pitchFamily="34" charset="0"/>
                <a:ea typeface="Calibri" panose="020F0502020204030204" pitchFamily="34" charset="0"/>
                <a:cs typeface="Calibri" panose="020F0502020204030204" pitchFamily="34" charset="0"/>
              </a:rPr>
              <a:t> 1:3;   Jas 2:18-22)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562843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68923" y="846138"/>
            <a:ext cx="8320765" cy="5105400"/>
          </a:xfrm>
          <a:prstGeom prst="rect">
            <a:avLst/>
          </a:prstGeom>
        </p:spPr>
      </p:pic>
    </p:spTree>
    <p:extLst>
      <p:ext uri="{BB962C8B-B14F-4D97-AF65-F5344CB8AC3E}">
        <p14:creationId xmlns:p14="http://schemas.microsoft.com/office/powerpoint/2010/main" val="2838545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0999" y="457200"/>
            <a:ext cx="8398933"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25026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457200"/>
            <a:ext cx="7721600"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39105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74785" y="609600"/>
            <a:ext cx="8084452" cy="4191000"/>
          </a:xfrm>
          <a:prstGeom prst="rect">
            <a:avLst/>
          </a:prstGeom>
        </p:spPr>
      </p:pic>
    </p:spTree>
    <p:extLst>
      <p:ext uri="{BB962C8B-B14F-4D97-AF65-F5344CB8AC3E}">
        <p14:creationId xmlns:p14="http://schemas.microsoft.com/office/powerpoint/2010/main" val="29689806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295400" y="251192"/>
            <a:ext cx="6172200" cy="6172200"/>
          </a:xfrm>
          <a:prstGeom prst="rect">
            <a:avLst/>
          </a:prstGeom>
        </p:spPr>
      </p:pic>
    </p:spTree>
    <p:extLst>
      <p:ext uri="{BB962C8B-B14F-4D97-AF65-F5344CB8AC3E}">
        <p14:creationId xmlns:p14="http://schemas.microsoft.com/office/powerpoint/2010/main" val="38175042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377461" y="245330"/>
            <a:ext cx="6389077" cy="6389077"/>
          </a:xfrm>
          <a:prstGeom prst="rect">
            <a:avLst/>
          </a:prstGeom>
        </p:spPr>
      </p:pic>
    </p:spTree>
    <p:extLst>
      <p:ext uri="{BB962C8B-B14F-4D97-AF65-F5344CB8AC3E}">
        <p14:creationId xmlns:p14="http://schemas.microsoft.com/office/powerpoint/2010/main" val="13080552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10127" t="13468" r="11389" b="9084"/>
          <a:stretch/>
        </p:blipFill>
        <p:spPr>
          <a:xfrm>
            <a:off x="2209800" y="152400"/>
            <a:ext cx="4419600" cy="6558118"/>
          </a:xfrm>
          <a:prstGeom prst="rect">
            <a:avLst/>
          </a:prstGeom>
        </p:spPr>
      </p:pic>
    </p:spTree>
    <p:extLst>
      <p:ext uri="{BB962C8B-B14F-4D97-AF65-F5344CB8AC3E}">
        <p14:creationId xmlns:p14="http://schemas.microsoft.com/office/powerpoint/2010/main" val="41618143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57200" y="609600"/>
            <a:ext cx="8163636" cy="5638800"/>
          </a:xfrm>
          <a:prstGeom prst="rect">
            <a:avLst/>
          </a:prstGeom>
        </p:spPr>
      </p:pic>
    </p:spTree>
    <p:extLst>
      <p:ext uri="{BB962C8B-B14F-4D97-AF65-F5344CB8AC3E}">
        <p14:creationId xmlns:p14="http://schemas.microsoft.com/office/powerpoint/2010/main" val="36256257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90800" y="152400"/>
            <a:ext cx="3657600" cy="655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73918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685800"/>
            <a:ext cx="83820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7819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304800"/>
            <a:ext cx="8610600" cy="5932393"/>
          </a:xfrm>
          <a:prstGeom prst="rect">
            <a:avLst/>
          </a:prstGeom>
          <a:noFill/>
        </p:spPr>
        <p:txBody>
          <a:bodyPr wrap="square" rtlCol="0">
            <a:spAutoFit/>
          </a:bodyPr>
          <a:lstStyle/>
          <a:p>
            <a:pPr indent="457200" algn="just">
              <a:lnSpc>
                <a:spcPct val="115000"/>
              </a:lnSpc>
            </a:pPr>
            <a:r>
              <a:rPr lang="en-US" sz="3000" dirty="0">
                <a:latin typeface="Calibri" panose="020F0502020204030204" pitchFamily="34" charset="0"/>
                <a:ea typeface="Calibri" panose="020F0502020204030204" pitchFamily="34" charset="0"/>
                <a:cs typeface="Calibri" panose="020F0502020204030204" pitchFamily="34" charset="0"/>
              </a:rPr>
              <a:t>(9) A little leaven leavens the whole lump. (10) I have </a:t>
            </a:r>
            <a:r>
              <a:rPr lang="en-US" sz="3000" b="1" dirty="0">
                <a:latin typeface="Calibri" panose="020F0502020204030204" pitchFamily="34" charset="0"/>
                <a:ea typeface="Calibri" panose="020F0502020204030204" pitchFamily="34" charset="0"/>
                <a:cs typeface="Calibri" panose="020F0502020204030204" pitchFamily="34" charset="0"/>
              </a:rPr>
              <a:t>confidence in the Lord</a:t>
            </a:r>
            <a:r>
              <a:rPr lang="en-US" sz="3000" dirty="0">
                <a:latin typeface="Calibri" panose="020F0502020204030204" pitchFamily="34" charset="0"/>
                <a:ea typeface="Calibri" panose="020F0502020204030204" pitchFamily="34" charset="0"/>
                <a:cs typeface="Calibri" panose="020F0502020204030204" pitchFamily="34" charset="0"/>
              </a:rPr>
              <a:t> that you will take no other view than mine, and the one who is troubling you will bear the penalty, whoever he is. (11) But if I, brothers, still preach circumcision, why am I still being persecuted? In that case the </a:t>
            </a:r>
            <a:r>
              <a:rPr lang="en-US" sz="3000" b="1" dirty="0">
                <a:latin typeface="Calibri" panose="020F0502020204030204" pitchFamily="34" charset="0"/>
                <a:ea typeface="Calibri" panose="020F0502020204030204" pitchFamily="34" charset="0"/>
                <a:cs typeface="Calibri" panose="020F0502020204030204" pitchFamily="34" charset="0"/>
              </a:rPr>
              <a:t>offense of the cross</a:t>
            </a:r>
            <a:r>
              <a:rPr lang="en-US" sz="3000" dirty="0">
                <a:latin typeface="Calibri" panose="020F0502020204030204" pitchFamily="34" charset="0"/>
                <a:ea typeface="Calibri" panose="020F0502020204030204" pitchFamily="34" charset="0"/>
                <a:cs typeface="Calibri" panose="020F0502020204030204" pitchFamily="34" charset="0"/>
              </a:rPr>
              <a:t> has been removed. (12) I wish those who unsettle you would emasculate themselves!</a:t>
            </a:r>
            <a:endParaRPr lang="en-US" sz="3000" dirty="0">
              <a:latin typeface="Calibri" panose="020F0502020204030204" pitchFamily="34" charset="0"/>
              <a:ea typeface="Calibri" panose="020F0502020204030204" pitchFamily="34" charset="0"/>
              <a:cs typeface="Times New Roman" panose="02020603050405020304" pitchFamily="18" charset="0"/>
            </a:endParaRPr>
          </a:p>
          <a:p>
            <a:pPr indent="457200" algn="ctr">
              <a:lnSpc>
                <a:spcPct val="115000"/>
              </a:lnSpc>
            </a:pPr>
            <a:r>
              <a:rPr lang="en-US" sz="3000" b="1" dirty="0">
                <a:latin typeface="Calibri" panose="020F0502020204030204" pitchFamily="34" charset="0"/>
                <a:ea typeface="Calibri" panose="020F0502020204030204" pitchFamily="34" charset="0"/>
                <a:cs typeface="Calibri" panose="020F0502020204030204" pitchFamily="34" charset="0"/>
              </a:rPr>
              <a:t>(Mt 13:33;   Mk 8:15;   Lk 2:34;   </a:t>
            </a:r>
            <a:endParaRPr lang="en-US" sz="3000" dirty="0">
              <a:latin typeface="Calibri" panose="020F0502020204030204" pitchFamily="34" charset="0"/>
              <a:ea typeface="Calibri" panose="020F0502020204030204" pitchFamily="34" charset="0"/>
              <a:cs typeface="Times New Roman" panose="02020603050405020304" pitchFamily="18" charset="0"/>
            </a:endParaRPr>
          </a:p>
          <a:p>
            <a:pPr indent="457200" algn="ctr">
              <a:lnSpc>
                <a:spcPct val="115000"/>
              </a:lnSpc>
            </a:pPr>
            <a:r>
              <a:rPr lang="en-US" sz="3000" b="1" dirty="0">
                <a:latin typeface="Calibri" panose="020F0502020204030204" pitchFamily="34" charset="0"/>
                <a:ea typeface="Calibri" panose="020F0502020204030204" pitchFamily="34" charset="0"/>
                <a:cs typeface="Calibri" panose="020F0502020204030204" pitchFamily="34" charset="0"/>
              </a:rPr>
              <a:t>Rom 8:28;  9:32,33;   1 </a:t>
            </a:r>
            <a:r>
              <a:rPr lang="en-US" sz="3000" b="1" dirty="0" err="1">
                <a:latin typeface="Calibri" panose="020F0502020204030204" pitchFamily="34" charset="0"/>
                <a:ea typeface="Calibri" panose="020F0502020204030204" pitchFamily="34" charset="0"/>
                <a:cs typeface="Calibri" panose="020F0502020204030204" pitchFamily="34" charset="0"/>
              </a:rPr>
              <a:t>Cor</a:t>
            </a:r>
            <a:r>
              <a:rPr lang="en-US" sz="3000" b="1" dirty="0">
                <a:latin typeface="Calibri" panose="020F0502020204030204" pitchFamily="34" charset="0"/>
                <a:ea typeface="Calibri" panose="020F0502020204030204" pitchFamily="34" charset="0"/>
                <a:cs typeface="Calibri" panose="020F0502020204030204" pitchFamily="34" charset="0"/>
              </a:rPr>
              <a:t> 1:23; 5:6;  </a:t>
            </a:r>
            <a:r>
              <a:rPr lang="en-US" sz="3000" b="1" dirty="0" smtClean="0">
                <a:latin typeface="Calibri" panose="020F0502020204030204" pitchFamily="34" charset="0"/>
                <a:ea typeface="Calibri" panose="020F0502020204030204" pitchFamily="34" charset="0"/>
                <a:cs typeface="Calibri" panose="020F0502020204030204" pitchFamily="34" charset="0"/>
              </a:rPr>
              <a:t>                               2 </a:t>
            </a:r>
            <a:r>
              <a:rPr lang="en-US" sz="3000" b="1" dirty="0" err="1">
                <a:latin typeface="Calibri" panose="020F0502020204030204" pitchFamily="34" charset="0"/>
                <a:ea typeface="Calibri" panose="020F0502020204030204" pitchFamily="34" charset="0"/>
                <a:cs typeface="Calibri" panose="020F0502020204030204" pitchFamily="34" charset="0"/>
              </a:rPr>
              <a:t>Cor</a:t>
            </a:r>
            <a:r>
              <a:rPr lang="en-US" sz="3000" b="1" dirty="0">
                <a:latin typeface="Calibri" panose="020F0502020204030204" pitchFamily="34" charset="0"/>
                <a:ea typeface="Calibri" panose="020F0502020204030204" pitchFamily="34" charset="0"/>
                <a:cs typeface="Calibri" panose="020F0502020204030204" pitchFamily="34" charset="0"/>
              </a:rPr>
              <a:t> 2:3;   </a:t>
            </a:r>
            <a:r>
              <a:rPr lang="en-US" sz="3000" b="1" dirty="0" err="1">
                <a:latin typeface="Calibri" panose="020F0502020204030204" pitchFamily="34" charset="0"/>
                <a:ea typeface="Calibri" panose="020F0502020204030204" pitchFamily="34" charset="0"/>
                <a:cs typeface="Calibri" panose="020F0502020204030204" pitchFamily="34" charset="0"/>
              </a:rPr>
              <a:t>Php</a:t>
            </a:r>
            <a:r>
              <a:rPr lang="en-US" sz="3000" b="1" dirty="0">
                <a:latin typeface="Calibri" panose="020F0502020204030204" pitchFamily="34" charset="0"/>
                <a:ea typeface="Calibri" panose="020F0502020204030204" pitchFamily="34" charset="0"/>
                <a:cs typeface="Calibri" panose="020F0502020204030204" pitchFamily="34" charset="0"/>
              </a:rPr>
              <a:t> 3:2,15)  </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173898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5000" y="304800"/>
            <a:ext cx="4876800" cy="5947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4746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00818"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04026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690" b="13348"/>
          <a:stretch/>
        </p:blipFill>
        <p:spPr bwMode="auto">
          <a:xfrm>
            <a:off x="1905000" y="20782"/>
            <a:ext cx="4953000" cy="6237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46170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7663542"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53330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0" y="228600"/>
            <a:ext cx="6172200"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80529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5639"/>
          <a:stretch/>
        </p:blipFill>
        <p:spPr bwMode="auto">
          <a:xfrm>
            <a:off x="381000" y="381000"/>
            <a:ext cx="8026400" cy="5680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63675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0"/>
            <a:ext cx="8786768"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77898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b="5481"/>
          <a:stretch/>
        </p:blipFill>
        <p:spPr>
          <a:xfrm>
            <a:off x="1981200" y="274638"/>
            <a:ext cx="4419600" cy="6266032"/>
          </a:xfrm>
          <a:prstGeom prst="rect">
            <a:avLst/>
          </a:prstGeom>
        </p:spPr>
      </p:pic>
    </p:spTree>
    <p:extLst>
      <p:ext uri="{BB962C8B-B14F-4D97-AF65-F5344CB8AC3E}">
        <p14:creationId xmlns:p14="http://schemas.microsoft.com/office/powerpoint/2010/main" val="6372825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67392" y="309807"/>
            <a:ext cx="8809216" cy="5844808"/>
          </a:xfrm>
          <a:prstGeom prst="rect">
            <a:avLst/>
          </a:prstGeom>
        </p:spPr>
      </p:pic>
    </p:spTree>
    <p:extLst>
      <p:ext uri="{BB962C8B-B14F-4D97-AF65-F5344CB8AC3E}">
        <p14:creationId xmlns:p14="http://schemas.microsoft.com/office/powerpoint/2010/main" val="10287329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7800" y="228600"/>
            <a:ext cx="6019800"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8440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228600"/>
            <a:ext cx="8763000" cy="6056658"/>
          </a:xfrm>
          <a:prstGeom prst="rect">
            <a:avLst/>
          </a:prstGeom>
          <a:noFill/>
        </p:spPr>
        <p:txBody>
          <a:bodyPr wrap="square" rtlCol="0">
            <a:spAutoFit/>
          </a:bodyPr>
          <a:lstStyle/>
          <a:p>
            <a:pPr algn="ctr">
              <a:lnSpc>
                <a:spcPct val="115000"/>
              </a:lnSpc>
            </a:pPr>
            <a:r>
              <a:rPr lang="en-US" sz="1550" b="1" dirty="0">
                <a:latin typeface="Calibri" panose="020F0502020204030204" pitchFamily="34" charset="0"/>
                <a:ea typeface="Times New Roman" panose="02020603050405020304" pitchFamily="18" charset="0"/>
                <a:cs typeface="Calibri" panose="020F0502020204030204" pitchFamily="34" charset="0"/>
              </a:rPr>
              <a:t>Luther’s Commentary – Vol. </a:t>
            </a:r>
            <a:r>
              <a:rPr lang="en-US" sz="1550" b="1" dirty="0" smtClean="0">
                <a:latin typeface="Calibri" panose="020F0502020204030204" pitchFamily="34" charset="0"/>
                <a:ea typeface="Times New Roman" panose="02020603050405020304" pitchFamily="18" charset="0"/>
                <a:cs typeface="Calibri" panose="020F0502020204030204" pitchFamily="34" charset="0"/>
              </a:rPr>
              <a:t>27 </a:t>
            </a:r>
            <a:endParaRPr lang="en-US" sz="155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900"/>
              </a:spcBef>
            </a:pPr>
            <a:r>
              <a:rPr lang="en-US" sz="1500" dirty="0">
                <a:latin typeface="Calibri" panose="020F0502020204030204" pitchFamily="34" charset="0"/>
                <a:ea typeface="Calibri" panose="020F0502020204030204" pitchFamily="34" charset="0"/>
                <a:cs typeface="Calibri" panose="020F0502020204030204" pitchFamily="34" charset="0"/>
              </a:rPr>
              <a:t>6. </a:t>
            </a:r>
            <a:r>
              <a:rPr lang="en-US" sz="1500" i="1" dirty="0">
                <a:latin typeface="Calibri" panose="020F0502020204030204" pitchFamily="34" charset="0"/>
                <a:ea typeface="Calibri" panose="020F0502020204030204" pitchFamily="34" charset="0"/>
                <a:cs typeface="Calibri" panose="020F0502020204030204" pitchFamily="34" charset="0"/>
              </a:rPr>
              <a:t>For in Christ Jesus neither circumcision nor uncircumcision is of any avail, </a:t>
            </a:r>
            <a:r>
              <a:rPr lang="en-US" sz="1500" b="1" i="1" u="sng" dirty="0">
                <a:latin typeface="Calibri" panose="020F0502020204030204" pitchFamily="34" charset="0"/>
                <a:ea typeface="Calibri" panose="020F0502020204030204" pitchFamily="34" charset="0"/>
                <a:cs typeface="Calibri" panose="020F0502020204030204" pitchFamily="34" charset="0"/>
              </a:rPr>
              <a:t>but faith working through love</a:t>
            </a:r>
            <a:r>
              <a:rPr lang="en-US" sz="1500" b="1" u="sng" dirty="0">
                <a:latin typeface="Calibri" panose="020F0502020204030204" pitchFamily="34" charset="0"/>
                <a:ea typeface="Calibri" panose="020F0502020204030204" pitchFamily="34" charset="0"/>
                <a:cs typeface="Calibri" panose="020F0502020204030204" pitchFamily="34" charset="0"/>
              </a:rPr>
              <a:t>.</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15000"/>
              </a:lnSpc>
            </a:pPr>
            <a:r>
              <a:rPr lang="en-US" sz="1500" dirty="0">
                <a:latin typeface="Calibri" panose="020F0502020204030204" pitchFamily="34" charset="0"/>
                <a:ea typeface="Calibri" panose="020F0502020204030204" pitchFamily="34" charset="0"/>
                <a:cs typeface="Calibri" panose="020F0502020204030204" pitchFamily="34" charset="0"/>
              </a:rPr>
              <a:t> </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15000"/>
              </a:lnSpc>
            </a:pPr>
            <a:r>
              <a:rPr lang="en-US" sz="1500" dirty="0">
                <a:latin typeface="Calibri" panose="020F0502020204030204" pitchFamily="34" charset="0"/>
                <a:ea typeface="Calibri" panose="020F0502020204030204" pitchFamily="34" charset="0"/>
                <a:cs typeface="Calibri" panose="020F0502020204030204" pitchFamily="34" charset="0"/>
              </a:rPr>
              <a:t>What is this? Do not those who receive circumcision keep </a:t>
            </a:r>
            <a:r>
              <a:rPr lang="en-US" sz="1500" b="1" dirty="0">
                <a:latin typeface="Calibri" panose="020F0502020204030204" pitchFamily="34" charset="0"/>
                <a:ea typeface="Calibri" panose="020F0502020204030204" pitchFamily="34" charset="0"/>
                <a:cs typeface="Calibri" panose="020F0502020204030204" pitchFamily="34" charset="0"/>
              </a:rPr>
              <a:t>God’s commandment</a:t>
            </a:r>
            <a:r>
              <a:rPr lang="en-US" sz="1500" dirty="0">
                <a:latin typeface="Calibri" panose="020F0502020204030204" pitchFamily="34" charset="0"/>
                <a:ea typeface="Calibri" panose="020F0502020204030204" pitchFamily="34" charset="0"/>
                <a:cs typeface="Calibri" panose="020F0502020204030204" pitchFamily="34" charset="0"/>
              </a:rPr>
              <a:t>? Did He not give this commandment through Moses and Abraham? I have said above that those who are circumcised in the flesh without the circumcision of the heart are uncircumcised </a:t>
            </a:r>
            <a:r>
              <a:rPr lang="en-US" sz="1500" b="1" dirty="0">
                <a:latin typeface="Calibri" panose="020F0502020204030204" pitchFamily="34" charset="0"/>
                <a:ea typeface="Calibri" panose="020F0502020204030204" pitchFamily="34" charset="0"/>
                <a:cs typeface="Calibri" panose="020F0502020204030204" pitchFamily="34" charset="0"/>
              </a:rPr>
              <a:t>in the sight of God</a:t>
            </a:r>
            <a:r>
              <a:rPr lang="en-US" sz="1500" dirty="0">
                <a:latin typeface="Calibri" panose="020F0502020204030204" pitchFamily="34" charset="0"/>
                <a:ea typeface="Calibri" panose="020F0502020204030204" pitchFamily="34" charset="0"/>
                <a:cs typeface="Calibri" panose="020F0502020204030204" pitchFamily="34" charset="0"/>
              </a:rPr>
              <a:t>, although it is true that the Jews of necessity had to keep the ceremonial requirements of the Law until </a:t>
            </a:r>
            <a:r>
              <a:rPr lang="en-US" sz="1500" b="1" dirty="0">
                <a:latin typeface="Calibri" panose="020F0502020204030204" pitchFamily="34" charset="0"/>
                <a:ea typeface="Calibri" panose="020F0502020204030204" pitchFamily="34" charset="0"/>
                <a:cs typeface="Calibri" panose="020F0502020204030204" pitchFamily="34" charset="0"/>
              </a:rPr>
              <a:t>Christ came.</a:t>
            </a:r>
            <a:r>
              <a:rPr lang="en-US" sz="1500" dirty="0">
                <a:latin typeface="Calibri" panose="020F0502020204030204" pitchFamily="34" charset="0"/>
                <a:ea typeface="Calibri" panose="020F0502020204030204" pitchFamily="34" charset="0"/>
                <a:cs typeface="Calibri" panose="020F0502020204030204" pitchFamily="34" charset="0"/>
              </a:rPr>
              <a:t> For the promise to Abraham and the Law of Moses were in force </a:t>
            </a:r>
            <a:r>
              <a:rPr lang="en-US" sz="1500" b="1" dirty="0">
                <a:latin typeface="Calibri" panose="020F0502020204030204" pitchFamily="34" charset="0"/>
                <a:ea typeface="Calibri" panose="020F0502020204030204" pitchFamily="34" charset="0"/>
                <a:cs typeface="Calibri" panose="020F0502020204030204" pitchFamily="34" charset="0"/>
              </a:rPr>
              <a:t>until Christ came</a:t>
            </a:r>
            <a:r>
              <a:rPr lang="en-US" sz="1500" dirty="0">
                <a:latin typeface="Calibri" panose="020F0502020204030204" pitchFamily="34" charset="0"/>
                <a:ea typeface="Calibri" panose="020F0502020204030204" pitchFamily="34" charset="0"/>
                <a:cs typeface="Calibri" panose="020F0502020204030204" pitchFamily="34" charset="0"/>
              </a:rPr>
              <a:t>, as Moses clearly says in Deut. 18:15 that they should listen to </a:t>
            </a:r>
            <a:r>
              <a:rPr lang="en-US" sz="1500" b="1" dirty="0">
                <a:latin typeface="Calibri" panose="020F0502020204030204" pitchFamily="34" charset="0"/>
                <a:ea typeface="Calibri" panose="020F0502020204030204" pitchFamily="34" charset="0"/>
                <a:cs typeface="Calibri" panose="020F0502020204030204" pitchFamily="34" charset="0"/>
              </a:rPr>
              <a:t>the Prophet whom God</a:t>
            </a:r>
            <a:r>
              <a:rPr lang="en-US" sz="1500" dirty="0">
                <a:latin typeface="Calibri" panose="020F0502020204030204" pitchFamily="34" charset="0"/>
                <a:ea typeface="Calibri" panose="020F0502020204030204" pitchFamily="34" charset="0"/>
                <a:cs typeface="Calibri" panose="020F0502020204030204" pitchFamily="34" charset="0"/>
              </a:rPr>
              <a:t> was going to raise up, just as they listened to Moses himself. Accordingly, Moses did not want to be listened to after the coming of </a:t>
            </a:r>
            <a:r>
              <a:rPr lang="en-US" sz="1500" b="1" dirty="0">
                <a:latin typeface="Calibri" panose="020F0502020204030204" pitchFamily="34" charset="0"/>
                <a:ea typeface="Calibri" panose="020F0502020204030204" pitchFamily="34" charset="0"/>
                <a:cs typeface="Calibri" panose="020F0502020204030204" pitchFamily="34" charset="0"/>
              </a:rPr>
              <a:t>this Prophet, who is Christ,</a:t>
            </a:r>
            <a:r>
              <a:rPr lang="en-US" sz="1500" dirty="0">
                <a:latin typeface="Calibri" panose="020F0502020204030204" pitchFamily="34" charset="0"/>
                <a:ea typeface="Calibri" panose="020F0502020204030204" pitchFamily="34" charset="0"/>
                <a:cs typeface="Calibri" panose="020F0502020204030204" pitchFamily="34" charset="0"/>
              </a:rPr>
              <a:t> as the apostle Peter, in Acts 3:23, cites this same passage against the Jews. </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15000"/>
              </a:lnSpc>
            </a:pPr>
            <a:r>
              <a:rPr lang="en-US" sz="1500" dirty="0">
                <a:latin typeface="Calibri" panose="020F0502020204030204" pitchFamily="34" charset="0"/>
                <a:ea typeface="Calibri" panose="020F0502020204030204" pitchFamily="34" charset="0"/>
                <a:cs typeface="Calibri" panose="020F0502020204030204" pitchFamily="34" charset="0"/>
              </a:rPr>
              <a:t> </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15000"/>
              </a:lnSpc>
            </a:pPr>
            <a:r>
              <a:rPr lang="en-US" sz="1500" dirty="0">
                <a:latin typeface="Calibri" panose="020F0502020204030204" pitchFamily="34" charset="0"/>
                <a:ea typeface="Calibri" panose="020F0502020204030204" pitchFamily="34" charset="0"/>
                <a:cs typeface="Calibri" panose="020F0502020204030204" pitchFamily="34" charset="0"/>
              </a:rPr>
              <a:t>And </a:t>
            </a:r>
            <a:r>
              <a:rPr lang="en-US" sz="1500" b="1" dirty="0">
                <a:latin typeface="Calibri" panose="020F0502020204030204" pitchFamily="34" charset="0"/>
                <a:ea typeface="Calibri" panose="020F0502020204030204" pitchFamily="34" charset="0"/>
                <a:cs typeface="Calibri" panose="020F0502020204030204" pitchFamily="34" charset="0"/>
              </a:rPr>
              <a:t>when God</a:t>
            </a:r>
            <a:r>
              <a:rPr lang="en-US" sz="1500" dirty="0">
                <a:latin typeface="Calibri" panose="020F0502020204030204" pitchFamily="34" charset="0"/>
                <a:ea typeface="Calibri" panose="020F0502020204030204" pitchFamily="34" charset="0"/>
                <a:cs typeface="Calibri" panose="020F0502020204030204" pitchFamily="34" charset="0"/>
              </a:rPr>
              <a:t> gave Abraham the commandment of circumcision, He surely wanted this to remain in force only until the appearance of </a:t>
            </a:r>
            <a:r>
              <a:rPr lang="en-US" sz="1500" b="1" dirty="0">
                <a:latin typeface="Calibri" panose="020F0502020204030204" pitchFamily="34" charset="0"/>
                <a:ea typeface="Calibri" panose="020F0502020204030204" pitchFamily="34" charset="0"/>
                <a:cs typeface="Calibri" panose="020F0502020204030204" pitchFamily="34" charset="0"/>
              </a:rPr>
              <a:t>the promised blessing.</a:t>
            </a:r>
            <a:r>
              <a:rPr lang="en-US" sz="1500" dirty="0">
                <a:latin typeface="Calibri" panose="020F0502020204030204" pitchFamily="34" charset="0"/>
                <a:ea typeface="Calibri" panose="020F0502020204030204" pitchFamily="34" charset="0"/>
                <a:cs typeface="Calibri" panose="020F0502020204030204" pitchFamily="34" charset="0"/>
              </a:rPr>
              <a:t> For </a:t>
            </a:r>
            <a:r>
              <a:rPr lang="en-US" sz="1500" b="1" dirty="0">
                <a:latin typeface="Calibri" panose="020F0502020204030204" pitchFamily="34" charset="0"/>
                <a:ea typeface="Calibri" panose="020F0502020204030204" pitchFamily="34" charset="0"/>
                <a:cs typeface="Calibri" panose="020F0502020204030204" pitchFamily="34" charset="0"/>
              </a:rPr>
              <a:t>with the coming of the Offspring</a:t>
            </a:r>
            <a:r>
              <a:rPr lang="en-US" sz="1500" dirty="0">
                <a:latin typeface="Calibri" panose="020F0502020204030204" pitchFamily="34" charset="0"/>
                <a:ea typeface="Calibri" panose="020F0502020204030204" pitchFamily="34" charset="0"/>
                <a:cs typeface="Calibri" panose="020F0502020204030204" pitchFamily="34" charset="0"/>
              </a:rPr>
              <a:t> with regard to whom the promise was made certainly the promise and the covenant of the promise, together with its seal, were simultaneously brought to an end. After </a:t>
            </a:r>
            <a:r>
              <a:rPr lang="en-US" sz="1500" b="1" dirty="0">
                <a:latin typeface="Calibri" panose="020F0502020204030204" pitchFamily="34" charset="0"/>
                <a:ea typeface="Calibri" panose="020F0502020204030204" pitchFamily="34" charset="0"/>
                <a:cs typeface="Calibri" panose="020F0502020204030204" pitchFamily="34" charset="0"/>
              </a:rPr>
              <a:t>the coming of Christ,</a:t>
            </a:r>
            <a:r>
              <a:rPr lang="en-US" sz="1500" dirty="0">
                <a:latin typeface="Calibri" panose="020F0502020204030204" pitchFamily="34" charset="0"/>
                <a:ea typeface="Calibri" panose="020F0502020204030204" pitchFamily="34" charset="0"/>
                <a:cs typeface="Calibri" panose="020F0502020204030204" pitchFamily="34" charset="0"/>
              </a:rPr>
              <a:t> therefore, circumcision is nothing. Nevertheless, it is a matter of indifference and permissible, just as is everything else concerning days, food, clothing, places, sacrifices, etc., even though they were of no value, even before </a:t>
            </a:r>
            <a:r>
              <a:rPr lang="en-US" sz="1500" b="1" dirty="0">
                <a:latin typeface="Calibri" panose="020F0502020204030204" pitchFamily="34" charset="0"/>
                <a:ea typeface="Calibri" panose="020F0502020204030204" pitchFamily="34" charset="0"/>
                <a:cs typeface="Calibri" panose="020F0502020204030204" pitchFamily="34" charset="0"/>
              </a:rPr>
              <a:t>the coming of Christ</a:t>
            </a:r>
            <a:r>
              <a:rPr lang="en-US" sz="1500" dirty="0">
                <a:latin typeface="Calibri" panose="020F0502020204030204" pitchFamily="34" charset="0"/>
                <a:ea typeface="Calibri" panose="020F0502020204030204" pitchFamily="34" charset="0"/>
                <a:cs typeface="Calibri" panose="020F0502020204030204" pitchFamily="34" charset="0"/>
              </a:rPr>
              <a:t>, if they were done without the inward righteousness, as Isaiah says (1:11</a:t>
            </a:r>
            <a:r>
              <a:rPr lang="en-US" sz="1500" b="1" dirty="0">
                <a:latin typeface="Calibri" panose="020F0502020204030204" pitchFamily="34" charset="0"/>
                <a:ea typeface="Calibri" panose="020F0502020204030204" pitchFamily="34" charset="0"/>
                <a:cs typeface="Calibri" panose="020F0502020204030204" pitchFamily="34" charset="0"/>
              </a:rPr>
              <a:t>): “What to Me</a:t>
            </a:r>
            <a:r>
              <a:rPr lang="en-US" sz="1500" dirty="0">
                <a:latin typeface="Calibri" panose="020F0502020204030204" pitchFamily="34" charset="0"/>
                <a:ea typeface="Calibri" panose="020F0502020204030204" pitchFamily="34" charset="0"/>
                <a:cs typeface="Calibri" panose="020F0502020204030204" pitchFamily="34" charset="0"/>
              </a:rPr>
              <a:t> is the multitude of your sacrifices?” And Micah asks (6:6): “What worthy offering shall I make </a:t>
            </a:r>
            <a:r>
              <a:rPr lang="en-US" sz="1500" b="1" dirty="0">
                <a:latin typeface="Calibri" panose="020F0502020204030204" pitchFamily="34" charset="0"/>
                <a:ea typeface="Calibri" panose="020F0502020204030204" pitchFamily="34" charset="0"/>
                <a:cs typeface="Calibri" panose="020F0502020204030204" pitchFamily="34" charset="0"/>
              </a:rPr>
              <a:t>to the Lord?”</a:t>
            </a:r>
            <a:r>
              <a:rPr lang="en-US" sz="1500" dirty="0">
                <a:latin typeface="Calibri" panose="020F0502020204030204" pitchFamily="34" charset="0"/>
                <a:ea typeface="Calibri" panose="020F0502020204030204" pitchFamily="34" charset="0"/>
                <a:cs typeface="Calibri" panose="020F0502020204030204" pitchFamily="34" charset="0"/>
              </a:rPr>
              <a:t> Thus in Heb. 9:10 it is stated that all these things were imposed until the time of reformation. But even the works of the </a:t>
            </a:r>
            <a:r>
              <a:rPr lang="en-US" sz="1500" dirty="0" err="1">
                <a:latin typeface="Calibri" panose="020F0502020204030204" pitchFamily="34" charset="0"/>
                <a:ea typeface="Calibri" panose="020F0502020204030204" pitchFamily="34" charset="0"/>
                <a:cs typeface="Calibri" panose="020F0502020204030204" pitchFamily="34" charset="0"/>
              </a:rPr>
              <a:t>Decalog</a:t>
            </a:r>
            <a:r>
              <a:rPr lang="en-US" sz="1500" dirty="0">
                <a:latin typeface="Calibri" panose="020F0502020204030204" pitchFamily="34" charset="0"/>
                <a:ea typeface="Calibri" panose="020F0502020204030204" pitchFamily="34" charset="0"/>
                <a:cs typeface="Calibri" panose="020F0502020204030204" pitchFamily="34" charset="0"/>
              </a:rPr>
              <a:t> were outside grace and must be brought to an end, in order that its works that are true in the spirit may take their place.</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165880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7792"/>
          <a:stretch/>
        </p:blipFill>
        <p:spPr bwMode="auto">
          <a:xfrm>
            <a:off x="533400" y="533400"/>
            <a:ext cx="8153728"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89260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47800" y="274638"/>
            <a:ext cx="6130277" cy="5943600"/>
          </a:xfrm>
          <a:prstGeom prst="rect">
            <a:avLst/>
          </a:prstGeom>
        </p:spPr>
      </p:pic>
    </p:spTree>
    <p:extLst>
      <p:ext uri="{BB962C8B-B14F-4D97-AF65-F5344CB8AC3E}">
        <p14:creationId xmlns:p14="http://schemas.microsoft.com/office/powerpoint/2010/main" val="1925968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2"/>
          <a:srcRect l="14911" r="14675"/>
          <a:stretch/>
        </p:blipFill>
        <p:spPr>
          <a:xfrm>
            <a:off x="419476" y="381000"/>
            <a:ext cx="8073893" cy="6019800"/>
          </a:xfrm>
          <a:prstGeom prst="rect">
            <a:avLst/>
          </a:prstGeom>
        </p:spPr>
      </p:pic>
    </p:spTree>
    <p:extLst>
      <p:ext uri="{BB962C8B-B14F-4D97-AF65-F5344CB8AC3E}">
        <p14:creationId xmlns:p14="http://schemas.microsoft.com/office/powerpoint/2010/main" val="38652273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133600" y="239469"/>
            <a:ext cx="4648200" cy="6344695"/>
          </a:xfrm>
          <a:prstGeom prst="rect">
            <a:avLst/>
          </a:prstGeom>
        </p:spPr>
      </p:pic>
    </p:spTree>
    <p:extLst>
      <p:ext uri="{BB962C8B-B14F-4D97-AF65-F5344CB8AC3E}">
        <p14:creationId xmlns:p14="http://schemas.microsoft.com/office/powerpoint/2010/main" val="31210393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58313" y="381000"/>
            <a:ext cx="7827374" cy="5867400"/>
          </a:xfrm>
          <a:prstGeom prst="rect">
            <a:avLst/>
          </a:prstGeom>
        </p:spPr>
      </p:pic>
    </p:spTree>
    <p:extLst>
      <p:ext uri="{BB962C8B-B14F-4D97-AF65-F5344CB8AC3E}">
        <p14:creationId xmlns:p14="http://schemas.microsoft.com/office/powerpoint/2010/main" val="12953240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09600" y="533400"/>
            <a:ext cx="8451577" cy="5358300"/>
          </a:xfrm>
          <a:prstGeom prst="rect">
            <a:avLst/>
          </a:prstGeom>
        </p:spPr>
      </p:pic>
    </p:spTree>
    <p:extLst>
      <p:ext uri="{BB962C8B-B14F-4D97-AF65-F5344CB8AC3E}">
        <p14:creationId xmlns:p14="http://schemas.microsoft.com/office/powerpoint/2010/main" val="39401800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63600" y="609600"/>
            <a:ext cx="7416800" cy="5562600"/>
          </a:xfrm>
          <a:prstGeom prst="rect">
            <a:avLst/>
          </a:prstGeom>
        </p:spPr>
      </p:pic>
    </p:spTree>
    <p:extLst>
      <p:ext uri="{BB962C8B-B14F-4D97-AF65-F5344CB8AC3E}">
        <p14:creationId xmlns:p14="http://schemas.microsoft.com/office/powerpoint/2010/main" val="8354002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0" y="152400"/>
            <a:ext cx="4495800" cy="6174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79904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304800"/>
            <a:ext cx="7315200" cy="5958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82223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a:extLst>
              <a:ext uri="{FF2B5EF4-FFF2-40B4-BE49-F238E27FC236}">
                <a16:creationId xmlns="" xmlns:a16="http://schemas.microsoft.com/office/drawing/2014/main" id="{96AE9BCA-22A8-6E6C-9ECC-644FCD65C7D9}"/>
              </a:ext>
            </a:extLst>
          </p:cNvPr>
          <p:cNvPicPr>
            <a:picLocks noGrp="1" noChangeAspect="1"/>
          </p:cNvPicPr>
          <p:nvPr>
            <p:ph idx="1"/>
          </p:nvPr>
        </p:nvPicPr>
        <p:blipFill rotWithShape="1">
          <a:blip r:embed="rId2"/>
          <a:srcRect b="10990"/>
          <a:stretch/>
        </p:blipFill>
        <p:spPr>
          <a:xfrm>
            <a:off x="691092" y="533400"/>
            <a:ext cx="7761816" cy="5181600"/>
          </a:xfrm>
          <a:prstGeom prst="rect">
            <a:avLst/>
          </a:prstGeom>
        </p:spPr>
      </p:pic>
    </p:spTree>
    <p:extLst>
      <p:ext uri="{BB962C8B-B14F-4D97-AF65-F5344CB8AC3E}">
        <p14:creationId xmlns:p14="http://schemas.microsoft.com/office/powerpoint/2010/main" val="3377206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228600"/>
            <a:ext cx="8534400" cy="6444585"/>
          </a:xfrm>
          <a:prstGeom prst="rect">
            <a:avLst/>
          </a:prstGeom>
          <a:noFill/>
        </p:spPr>
        <p:txBody>
          <a:bodyPr wrap="square" rtlCol="0">
            <a:spAutoFit/>
          </a:bodyPr>
          <a:lstStyle/>
          <a:p>
            <a:pPr indent="228600" algn="just">
              <a:lnSpc>
                <a:spcPct val="115000"/>
              </a:lnSpc>
            </a:pPr>
            <a:r>
              <a:rPr lang="en-US" b="1" dirty="0">
                <a:latin typeface="Calibri" panose="020F0502020204030204" pitchFamily="34" charset="0"/>
                <a:ea typeface="Calibri" panose="020F0502020204030204" pitchFamily="34" charset="0"/>
                <a:cs typeface="Calibri" panose="020F0502020204030204" pitchFamily="34" charset="0"/>
              </a:rPr>
              <a:t>When Paul speaks of “faith working through love,”</a:t>
            </a:r>
            <a:r>
              <a:rPr lang="en-US" dirty="0">
                <a:latin typeface="Calibri" panose="020F0502020204030204" pitchFamily="34" charset="0"/>
                <a:ea typeface="Calibri" panose="020F0502020204030204" pitchFamily="34" charset="0"/>
                <a:cs typeface="Calibri" panose="020F0502020204030204" pitchFamily="34" charset="0"/>
              </a:rPr>
              <a:t> this is a clarification of his remarks that sheds light on them and gives understanding to the immature, in order that we may </a:t>
            </a:r>
            <a:r>
              <a:rPr lang="en-US" b="1" dirty="0">
                <a:latin typeface="Calibri" panose="020F0502020204030204" pitchFamily="34" charset="0"/>
                <a:ea typeface="Calibri" panose="020F0502020204030204" pitchFamily="34" charset="0"/>
                <a:cs typeface="Calibri" panose="020F0502020204030204" pitchFamily="34" charset="0"/>
              </a:rPr>
              <a:t>understand what kind of faith</a:t>
            </a:r>
            <a:r>
              <a:rPr lang="en-US" dirty="0">
                <a:latin typeface="Calibri" panose="020F0502020204030204" pitchFamily="34" charset="0"/>
                <a:ea typeface="Calibri" panose="020F0502020204030204" pitchFamily="34" charset="0"/>
                <a:cs typeface="Calibri" panose="020F0502020204030204" pitchFamily="34" charset="0"/>
              </a:rPr>
              <a:t> he is talking about so often, namely, one that is genuine and sincere, and, as he writes to Timothy (1 Tim. 1:5), is “from a good conscience and sincere faith.”</a:t>
            </a:r>
            <a:endParaRPr lang="en-US"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15000"/>
              </a:lnSpc>
            </a:pPr>
            <a:r>
              <a:rPr lang="en-US" dirty="0">
                <a:latin typeface="Calibri" panose="020F0502020204030204" pitchFamily="34" charset="0"/>
                <a:ea typeface="Calibri" panose="020F0502020204030204" pitchFamily="34" charset="0"/>
                <a:cs typeface="Calibri" panose="020F0502020204030204" pitchFamily="34"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15000"/>
              </a:lnSpc>
            </a:pPr>
            <a:r>
              <a:rPr lang="en-US" dirty="0">
                <a:latin typeface="Calibri" panose="020F0502020204030204" pitchFamily="34" charset="0"/>
                <a:ea typeface="Calibri" panose="020F0502020204030204" pitchFamily="34" charset="0"/>
                <a:cs typeface="Calibri" panose="020F0502020204030204" pitchFamily="34" charset="0"/>
              </a:rPr>
              <a:t>Nor am I dealing here with the frivolous questions and the disgusting opinions with which they determine that “acquired” faith is a prerequisite for “infused” faith, as if </a:t>
            </a:r>
            <a:r>
              <a:rPr lang="en-US" b="1" dirty="0">
                <a:latin typeface="Calibri" panose="020F0502020204030204" pitchFamily="34" charset="0"/>
                <a:ea typeface="Calibri" panose="020F0502020204030204" pitchFamily="34" charset="0"/>
                <a:cs typeface="Calibri" panose="020F0502020204030204" pitchFamily="34" charset="0"/>
              </a:rPr>
              <a:t>the Holy Spirit were</a:t>
            </a:r>
            <a:r>
              <a:rPr lang="en-US" dirty="0">
                <a:latin typeface="Calibri" panose="020F0502020204030204" pitchFamily="34" charset="0"/>
                <a:ea typeface="Calibri" panose="020F0502020204030204" pitchFamily="34" charset="0"/>
                <a:cs typeface="Calibri" panose="020F0502020204030204" pitchFamily="34" charset="0"/>
              </a:rPr>
              <a:t> in need of us and we were not rather in need of Him in everything. For they dream that if a boy who has just been baptized were brought up among Turks and unbelievers without a </a:t>
            </a:r>
            <a:r>
              <a:rPr lang="en-US" b="1" dirty="0">
                <a:latin typeface="Calibri" panose="020F0502020204030204" pitchFamily="34" charset="0"/>
                <a:ea typeface="Calibri" panose="020F0502020204030204" pitchFamily="34" charset="0"/>
                <a:cs typeface="Calibri" panose="020F0502020204030204" pitchFamily="34" charset="0"/>
              </a:rPr>
              <a:t>Christian teacher,</a:t>
            </a:r>
            <a:r>
              <a:rPr lang="en-US" dirty="0">
                <a:latin typeface="Calibri" panose="020F0502020204030204" pitchFamily="34" charset="0"/>
                <a:ea typeface="Calibri" panose="020F0502020204030204" pitchFamily="34" charset="0"/>
                <a:cs typeface="Calibri" panose="020F0502020204030204" pitchFamily="34" charset="0"/>
              </a:rPr>
              <a:t> he would not be able to know the things a </a:t>
            </a:r>
            <a:r>
              <a:rPr lang="en-US" b="1" dirty="0">
                <a:latin typeface="Calibri" panose="020F0502020204030204" pitchFamily="34" charset="0"/>
                <a:ea typeface="Calibri" panose="020F0502020204030204" pitchFamily="34" charset="0"/>
                <a:cs typeface="Calibri" panose="020F0502020204030204" pitchFamily="34" charset="0"/>
              </a:rPr>
              <a:t>Christian</a:t>
            </a:r>
            <a:r>
              <a:rPr lang="en-US" dirty="0">
                <a:latin typeface="Calibri" panose="020F0502020204030204" pitchFamily="34" charset="0"/>
                <a:ea typeface="Calibri" panose="020F0502020204030204" pitchFamily="34" charset="0"/>
                <a:cs typeface="Calibri" panose="020F0502020204030204" pitchFamily="34" charset="0"/>
              </a:rPr>
              <a:t> must know. </a:t>
            </a:r>
            <a:endParaRPr lang="en-US"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15000"/>
              </a:lnSpc>
            </a:pPr>
            <a:r>
              <a:rPr lang="en-US" dirty="0">
                <a:latin typeface="Calibri" panose="020F0502020204030204" pitchFamily="34" charset="0"/>
                <a:ea typeface="Calibri" panose="020F0502020204030204" pitchFamily="34" charset="0"/>
                <a:cs typeface="Calibri" panose="020F0502020204030204" pitchFamily="34"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15000"/>
              </a:lnSpc>
            </a:pPr>
            <a:r>
              <a:rPr lang="en-US" dirty="0">
                <a:latin typeface="Calibri" panose="020F0502020204030204" pitchFamily="34" charset="0"/>
                <a:ea typeface="Calibri" panose="020F0502020204030204" pitchFamily="34" charset="0"/>
                <a:cs typeface="Calibri" panose="020F0502020204030204" pitchFamily="34" charset="0"/>
              </a:rPr>
              <a:t>But this is nonsense, as if they did not experience before their eyes every day of what little advantage </a:t>
            </a:r>
            <a:r>
              <a:rPr lang="en-US" b="1" dirty="0">
                <a:latin typeface="Calibri" panose="020F0502020204030204" pitchFamily="34" charset="0"/>
                <a:ea typeface="Calibri" panose="020F0502020204030204" pitchFamily="34" charset="0"/>
                <a:cs typeface="Calibri" panose="020F0502020204030204" pitchFamily="34" charset="0"/>
              </a:rPr>
              <a:t>Christian teaching</a:t>
            </a:r>
            <a:r>
              <a:rPr lang="en-US" dirty="0">
                <a:latin typeface="Calibri" panose="020F0502020204030204" pitchFamily="34" charset="0"/>
                <a:ea typeface="Calibri" panose="020F0502020204030204" pitchFamily="34" charset="0"/>
                <a:cs typeface="Calibri" panose="020F0502020204030204" pitchFamily="34" charset="0"/>
              </a:rPr>
              <a:t> is to those who are not inwardly drawn </a:t>
            </a:r>
            <a:r>
              <a:rPr lang="en-US" b="1" dirty="0">
                <a:latin typeface="Calibri" panose="020F0502020204030204" pitchFamily="34" charset="0"/>
                <a:ea typeface="Calibri" panose="020F0502020204030204" pitchFamily="34" charset="0"/>
                <a:cs typeface="Calibri" panose="020F0502020204030204" pitchFamily="34" charset="0"/>
              </a:rPr>
              <a:t>by God,</a:t>
            </a:r>
            <a:r>
              <a:rPr lang="en-US" dirty="0">
                <a:latin typeface="Calibri" panose="020F0502020204030204" pitchFamily="34" charset="0"/>
                <a:ea typeface="Calibri" panose="020F0502020204030204" pitchFamily="34" charset="0"/>
                <a:cs typeface="Calibri" panose="020F0502020204030204" pitchFamily="34" charset="0"/>
              </a:rPr>
              <a:t> and, on the other hand, what great things are being done by those who are not outwardly taught as many great things as the theologians teach and are taught. It is something living, yes, life and reality, </a:t>
            </a:r>
            <a:r>
              <a:rPr lang="en-US" b="1" dirty="0">
                <a:latin typeface="Calibri" panose="020F0502020204030204" pitchFamily="34" charset="0"/>
                <a:ea typeface="Calibri" panose="020F0502020204030204" pitchFamily="34" charset="0"/>
                <a:cs typeface="Calibri" panose="020F0502020204030204" pitchFamily="34" charset="0"/>
              </a:rPr>
              <a:t>if the Spirit</a:t>
            </a:r>
            <a:r>
              <a:rPr lang="en-US" dirty="0">
                <a:latin typeface="Calibri" panose="020F0502020204030204" pitchFamily="34" charset="0"/>
                <a:ea typeface="Calibri" panose="020F0502020204030204" pitchFamily="34" charset="0"/>
                <a:cs typeface="Calibri" panose="020F0502020204030204" pitchFamily="34" charset="0"/>
              </a:rPr>
              <a:t> does the teaching. He knows, He speaks, He works all things in all. </a:t>
            </a:r>
            <a:r>
              <a:rPr lang="en-US" b="1" dirty="0">
                <a:latin typeface="Calibri" panose="020F0502020204030204" pitchFamily="34" charset="0"/>
                <a:ea typeface="Calibri" panose="020F0502020204030204" pitchFamily="34" charset="0"/>
                <a:cs typeface="Calibri" panose="020F0502020204030204" pitchFamily="34" charset="0"/>
              </a:rPr>
              <a:t>He whom God</a:t>
            </a:r>
            <a:r>
              <a:rPr lang="en-US" dirty="0">
                <a:latin typeface="Calibri" panose="020F0502020204030204" pitchFamily="34" charset="0"/>
                <a:ea typeface="Calibri" panose="020F0502020204030204" pitchFamily="34" charset="0"/>
                <a:cs typeface="Calibri" panose="020F0502020204030204" pitchFamily="34" charset="0"/>
              </a:rPr>
              <a:t> teaches is certainly no different from him whom </a:t>
            </a:r>
            <a:r>
              <a:rPr lang="en-US" b="1" dirty="0">
                <a:latin typeface="Calibri" panose="020F0502020204030204" pitchFamily="34" charset="0"/>
                <a:ea typeface="Calibri" panose="020F0502020204030204" pitchFamily="34" charset="0"/>
                <a:cs typeface="Calibri" panose="020F0502020204030204" pitchFamily="34" charset="0"/>
              </a:rPr>
              <a:t>God creates anew.</a:t>
            </a:r>
            <a:r>
              <a:rPr lang="en-US" dirty="0">
                <a:latin typeface="Calibri" panose="020F0502020204030204" pitchFamily="34" charset="0"/>
                <a:ea typeface="Calibri" panose="020F0502020204030204" pitchFamily="34" charset="0"/>
                <a:cs typeface="Calibri" panose="020F0502020204030204" pitchFamily="34" charset="0"/>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7497648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133600" y="292223"/>
            <a:ext cx="4620998" cy="6161331"/>
          </a:xfrm>
          <a:prstGeom prst="rect">
            <a:avLst/>
          </a:prstGeom>
        </p:spPr>
      </p:pic>
    </p:spTree>
    <p:extLst>
      <p:ext uri="{BB962C8B-B14F-4D97-AF65-F5344CB8AC3E}">
        <p14:creationId xmlns:p14="http://schemas.microsoft.com/office/powerpoint/2010/main" val="5071463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066800" y="0"/>
            <a:ext cx="6934200" cy="6727946"/>
          </a:xfrm>
          <a:prstGeom prst="rect">
            <a:avLst/>
          </a:prstGeom>
        </p:spPr>
      </p:pic>
    </p:spTree>
    <p:extLst>
      <p:ext uri="{BB962C8B-B14F-4D97-AF65-F5344CB8AC3E}">
        <p14:creationId xmlns:p14="http://schemas.microsoft.com/office/powerpoint/2010/main" val="16059465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b="19877"/>
          <a:stretch/>
        </p:blipFill>
        <p:spPr>
          <a:xfrm>
            <a:off x="1905000" y="274638"/>
            <a:ext cx="5025993" cy="5645516"/>
          </a:xfrm>
          <a:prstGeom prst="rect">
            <a:avLst/>
          </a:prstGeom>
        </p:spPr>
      </p:pic>
    </p:spTree>
    <p:extLst>
      <p:ext uri="{BB962C8B-B14F-4D97-AF65-F5344CB8AC3E}">
        <p14:creationId xmlns:p14="http://schemas.microsoft.com/office/powerpoint/2010/main" val="21373106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t="15106" b="25967"/>
          <a:stretch/>
        </p:blipFill>
        <p:spPr>
          <a:xfrm>
            <a:off x="457200" y="762000"/>
            <a:ext cx="8534670" cy="5029200"/>
          </a:xfrm>
          <a:prstGeom prst="rect">
            <a:avLst/>
          </a:prstGeom>
        </p:spPr>
      </p:pic>
    </p:spTree>
    <p:extLst>
      <p:ext uri="{BB962C8B-B14F-4D97-AF65-F5344CB8AC3E}">
        <p14:creationId xmlns:p14="http://schemas.microsoft.com/office/powerpoint/2010/main" val="1640153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381000"/>
            <a:ext cx="8839200" cy="5788829"/>
          </a:xfrm>
          <a:prstGeom prst="rect">
            <a:avLst/>
          </a:prstGeom>
          <a:noFill/>
        </p:spPr>
        <p:txBody>
          <a:bodyPr wrap="square" rtlCol="0">
            <a:spAutoFit/>
          </a:bodyPr>
          <a:lstStyle/>
          <a:p>
            <a:pPr indent="228600" algn="just">
              <a:lnSpc>
                <a:spcPct val="115000"/>
              </a:lnSpc>
            </a:pPr>
            <a:r>
              <a:rPr lang="en-US" sz="1900" dirty="0">
                <a:latin typeface="Calibri" panose="020F0502020204030204" pitchFamily="34" charset="0"/>
                <a:ea typeface="Calibri" panose="020F0502020204030204" pitchFamily="34" charset="0"/>
                <a:cs typeface="Calibri" panose="020F0502020204030204" pitchFamily="34" charset="0"/>
              </a:rPr>
              <a:t>Therefore he who hears </a:t>
            </a:r>
            <a:r>
              <a:rPr lang="en-US" sz="1900" b="1" dirty="0">
                <a:latin typeface="Calibri" panose="020F0502020204030204" pitchFamily="34" charset="0"/>
                <a:ea typeface="Calibri" panose="020F0502020204030204" pitchFamily="34" charset="0"/>
                <a:cs typeface="Calibri" panose="020F0502020204030204" pitchFamily="34" charset="0"/>
              </a:rPr>
              <a:t>the Word of Christ</a:t>
            </a:r>
            <a:r>
              <a:rPr lang="en-US" sz="1900" dirty="0">
                <a:latin typeface="Calibri" panose="020F0502020204030204" pitchFamily="34" charset="0"/>
                <a:ea typeface="Calibri" panose="020F0502020204030204" pitchFamily="34" charset="0"/>
                <a:cs typeface="Calibri" panose="020F0502020204030204" pitchFamily="34" charset="0"/>
              </a:rPr>
              <a:t> sincerely and clings to</a:t>
            </a:r>
            <a:r>
              <a:rPr lang="en-US" sz="1900" b="1" dirty="0">
                <a:latin typeface="Calibri" panose="020F0502020204030204" pitchFamily="34" charset="0"/>
                <a:ea typeface="Calibri" panose="020F0502020204030204" pitchFamily="34" charset="0"/>
                <a:cs typeface="Calibri" panose="020F0502020204030204" pitchFamily="34" charset="0"/>
              </a:rPr>
              <a:t> Him</a:t>
            </a:r>
            <a:r>
              <a:rPr lang="en-US" sz="1900" dirty="0">
                <a:latin typeface="Calibri" panose="020F0502020204030204" pitchFamily="34" charset="0"/>
                <a:ea typeface="Calibri" panose="020F0502020204030204" pitchFamily="34" charset="0"/>
                <a:cs typeface="Calibri" panose="020F0502020204030204" pitchFamily="34" charset="0"/>
              </a:rPr>
              <a:t> in faith is at once also clothed with the Spirit of love, as Paul said above: “Did you </a:t>
            </a:r>
            <a:r>
              <a:rPr lang="en-US" sz="1900" b="1" dirty="0">
                <a:latin typeface="Calibri" panose="020F0502020204030204" pitchFamily="34" charset="0"/>
                <a:ea typeface="Calibri" panose="020F0502020204030204" pitchFamily="34" charset="0"/>
                <a:cs typeface="Calibri" panose="020F0502020204030204" pitchFamily="34" charset="0"/>
              </a:rPr>
              <a:t>receive the Spirit by</a:t>
            </a:r>
            <a:r>
              <a:rPr lang="en-US" sz="1900" dirty="0">
                <a:latin typeface="Calibri" panose="020F0502020204030204" pitchFamily="34" charset="0"/>
                <a:ea typeface="Calibri" panose="020F0502020204030204" pitchFamily="34" charset="0"/>
                <a:cs typeface="Calibri" panose="020F0502020204030204" pitchFamily="34" charset="0"/>
              </a:rPr>
              <a:t> works of the Law, or by hearing with faith?” (Gal. 3:2.) </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15000"/>
              </a:lnSpc>
            </a:pPr>
            <a:r>
              <a:rPr lang="en-US" sz="1900" dirty="0">
                <a:latin typeface="Calibri" panose="020F0502020204030204" pitchFamily="34" charset="0"/>
                <a:ea typeface="Calibri" panose="020F0502020204030204" pitchFamily="34" charset="0"/>
                <a:cs typeface="Calibri" panose="020F0502020204030204" pitchFamily="34" charset="0"/>
              </a:rPr>
              <a:t> </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15000"/>
              </a:lnSpc>
            </a:pPr>
            <a:r>
              <a:rPr lang="en-US" sz="1900" dirty="0">
                <a:latin typeface="Calibri" panose="020F0502020204030204" pitchFamily="34" charset="0"/>
                <a:ea typeface="Calibri" panose="020F0502020204030204" pitchFamily="34" charset="0"/>
                <a:cs typeface="Calibri" panose="020F0502020204030204" pitchFamily="34" charset="0"/>
              </a:rPr>
              <a:t>For if </a:t>
            </a:r>
            <a:r>
              <a:rPr lang="en-US" sz="1900" b="1" dirty="0">
                <a:latin typeface="Calibri" panose="020F0502020204030204" pitchFamily="34" charset="0"/>
                <a:ea typeface="Calibri" panose="020F0502020204030204" pitchFamily="34" charset="0"/>
                <a:cs typeface="Calibri" panose="020F0502020204030204" pitchFamily="34" charset="0"/>
              </a:rPr>
              <a:t>you hear Christ sincerely,</a:t>
            </a:r>
            <a:r>
              <a:rPr lang="en-US" sz="1900" dirty="0">
                <a:latin typeface="Calibri" panose="020F0502020204030204" pitchFamily="34" charset="0"/>
                <a:ea typeface="Calibri" panose="020F0502020204030204" pitchFamily="34" charset="0"/>
                <a:cs typeface="Calibri" panose="020F0502020204030204" pitchFamily="34" charset="0"/>
              </a:rPr>
              <a:t> it is impossible for you not to love Him forthwith, since He has done and borne so much for you. If you are able to love the person who gives you a present of twenty florins or honors you with some service, how will you fail to love Him who gives up, not gold but His very self for you, receives so many wounds for you, sweats blood and sheds it, dies and endures the uttermost? But if you do not love him, it is certain that you do not listen to these things sincerely and do not truly believe that they were done for you. For </a:t>
            </a:r>
            <a:r>
              <a:rPr lang="en-US" sz="1900" b="1" dirty="0">
                <a:latin typeface="Calibri" panose="020F0502020204030204" pitchFamily="34" charset="0"/>
                <a:ea typeface="Calibri" panose="020F0502020204030204" pitchFamily="34" charset="0"/>
                <a:cs typeface="Calibri" panose="020F0502020204030204" pitchFamily="34" charset="0"/>
              </a:rPr>
              <a:t>the Spirit</a:t>
            </a:r>
            <a:r>
              <a:rPr lang="en-US" sz="1900" dirty="0">
                <a:latin typeface="Calibri" panose="020F0502020204030204" pitchFamily="34" charset="0"/>
                <a:ea typeface="Calibri" panose="020F0502020204030204" pitchFamily="34" charset="0"/>
                <a:cs typeface="Calibri" panose="020F0502020204030204" pitchFamily="34" charset="0"/>
              </a:rPr>
              <a:t> brings it about that you do this. </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15000"/>
              </a:lnSpc>
            </a:pPr>
            <a:r>
              <a:rPr lang="en-US" sz="1900" dirty="0">
                <a:latin typeface="Calibri" panose="020F0502020204030204" pitchFamily="34" charset="0"/>
                <a:ea typeface="Calibri" panose="020F0502020204030204" pitchFamily="34" charset="0"/>
                <a:cs typeface="Calibri" panose="020F0502020204030204" pitchFamily="34" charset="0"/>
              </a:rPr>
              <a:t> </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15000"/>
              </a:lnSpc>
            </a:pPr>
            <a:r>
              <a:rPr lang="en-US" sz="1900" dirty="0">
                <a:latin typeface="Calibri" panose="020F0502020204030204" pitchFamily="34" charset="0"/>
                <a:ea typeface="Calibri" panose="020F0502020204030204" pitchFamily="34" charset="0"/>
                <a:cs typeface="Calibri" panose="020F0502020204030204" pitchFamily="34" charset="0"/>
              </a:rPr>
              <a:t>Very judiciously, therefore, and very significantly he speaks </a:t>
            </a:r>
            <a:r>
              <a:rPr lang="en-US" sz="1900" b="1" u="sng" dirty="0">
                <a:latin typeface="Calibri" panose="020F0502020204030204" pitchFamily="34" charset="0"/>
                <a:ea typeface="Calibri" panose="020F0502020204030204" pitchFamily="34" charset="0"/>
                <a:cs typeface="Calibri" panose="020F0502020204030204" pitchFamily="34" charset="0"/>
              </a:rPr>
              <a:t>of “faith working through love”</a:t>
            </a:r>
            <a:r>
              <a:rPr lang="en-US" sz="1900" dirty="0">
                <a:latin typeface="Calibri" panose="020F0502020204030204" pitchFamily="34" charset="0"/>
                <a:ea typeface="Calibri" panose="020F0502020204030204" pitchFamily="34" charset="0"/>
                <a:cs typeface="Calibri" panose="020F0502020204030204" pitchFamily="34" charset="0"/>
              </a:rPr>
              <a:t> That is, as Erasmus shows from the Greek, a faith which is powerfully active, not one that snores once it has been “acquired” or one that is strong through miracles but one that is powerfully active through love. Just as he said earlier: “He who worked through Peter worked for me also for the Gentiles.” </a:t>
            </a:r>
            <a:r>
              <a:rPr lang="en-US" sz="1900" b="1" dirty="0">
                <a:latin typeface="Calibri" panose="020F0502020204030204" pitchFamily="34" charset="0"/>
                <a:ea typeface="Calibri" panose="020F0502020204030204" pitchFamily="34" charset="0"/>
                <a:cs typeface="Calibri" panose="020F0502020204030204" pitchFamily="34" charset="0"/>
              </a:rPr>
              <a:t>For the word expresses energy.</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07576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381000"/>
            <a:ext cx="8229600" cy="5755422"/>
          </a:xfrm>
          <a:prstGeom prst="rect">
            <a:avLst/>
          </a:prstGeom>
          <a:noFill/>
        </p:spPr>
        <p:txBody>
          <a:bodyPr wrap="square" rtlCol="0">
            <a:spAutoFit/>
          </a:bodyPr>
          <a:lstStyle/>
          <a:p>
            <a:pPr algn="ctr">
              <a:lnSpc>
                <a:spcPct val="115000"/>
              </a:lnSpc>
            </a:pPr>
            <a:r>
              <a:rPr lang="en-US" sz="4000" b="1" u="sng" dirty="0">
                <a:latin typeface="Calibri" panose="020F0502020204030204" pitchFamily="34" charset="0"/>
                <a:ea typeface="Calibri" panose="020F0502020204030204" pitchFamily="34" charset="0"/>
                <a:cs typeface="Times New Roman" panose="02020603050405020304" pitchFamily="18" charset="0"/>
              </a:rPr>
              <a:t>LIFE </a:t>
            </a:r>
            <a:r>
              <a:rPr lang="en-US" sz="4000" b="1" u="sng" dirty="0" smtClean="0">
                <a:latin typeface="Calibri" panose="020F0502020204030204" pitchFamily="34" charset="0"/>
                <a:ea typeface="Calibri" panose="020F0502020204030204" pitchFamily="34" charset="0"/>
                <a:cs typeface="Times New Roman" panose="02020603050405020304" pitchFamily="18" charset="0"/>
              </a:rPr>
              <a:t>APPLICATION</a:t>
            </a:r>
            <a:r>
              <a:rPr lang="en-US" sz="4000" b="1" dirty="0">
                <a:latin typeface="Calibri" panose="020F0502020204030204" pitchFamily="34" charset="0"/>
                <a:ea typeface="Calibri" panose="020F0502020204030204" pitchFamily="34" charset="0"/>
                <a:cs typeface="Calibri" panose="020F0502020204030204" pitchFamily="34" charset="0"/>
              </a:rPr>
              <a:t> </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US" sz="4000" dirty="0">
                <a:latin typeface="Calibri" panose="020F0502020204030204" pitchFamily="34" charset="0"/>
                <a:ea typeface="Calibri" panose="020F0502020204030204" pitchFamily="34" charset="0"/>
                <a:cs typeface="Calibri" panose="020F0502020204030204" pitchFamily="34" charset="0"/>
              </a:rPr>
              <a:t>For </a:t>
            </a:r>
            <a:r>
              <a:rPr lang="en-US" sz="4000" b="1" dirty="0">
                <a:latin typeface="Calibri" panose="020F0502020204030204" pitchFamily="34" charset="0"/>
                <a:ea typeface="Calibri" panose="020F0502020204030204" pitchFamily="34" charset="0"/>
                <a:cs typeface="Calibri" panose="020F0502020204030204" pitchFamily="34" charset="0"/>
              </a:rPr>
              <a:t>through the Spirit,</a:t>
            </a:r>
            <a:r>
              <a:rPr lang="en-US" sz="4000" dirty="0">
                <a:latin typeface="Calibri" panose="020F0502020204030204" pitchFamily="34" charset="0"/>
                <a:ea typeface="Calibri" panose="020F0502020204030204" pitchFamily="34" charset="0"/>
                <a:cs typeface="Calibri" panose="020F0502020204030204" pitchFamily="34" charset="0"/>
              </a:rPr>
              <a:t> by faith, we ourselves eagerly wait for</a:t>
            </a:r>
            <a:r>
              <a:rPr lang="en-US" sz="4000" b="1" dirty="0">
                <a:latin typeface="Calibri" panose="020F0502020204030204" pitchFamily="34" charset="0"/>
                <a:ea typeface="Calibri" panose="020F0502020204030204" pitchFamily="34" charset="0"/>
                <a:cs typeface="Calibri" panose="020F0502020204030204" pitchFamily="34" charset="0"/>
              </a:rPr>
              <a:t> the hope of righteousness</a:t>
            </a:r>
            <a:r>
              <a:rPr lang="en-US" sz="4000" dirty="0">
                <a:latin typeface="Calibri" panose="020F0502020204030204" pitchFamily="34" charset="0"/>
                <a:ea typeface="Calibri" panose="020F0502020204030204" pitchFamily="34" charset="0"/>
                <a:cs typeface="Calibri" panose="020F0502020204030204" pitchFamily="34" charset="0"/>
              </a:rPr>
              <a:t>.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US" sz="4000" dirty="0">
                <a:latin typeface="Calibri" panose="020F0502020204030204" pitchFamily="34" charset="0"/>
                <a:ea typeface="Calibri" panose="020F0502020204030204" pitchFamily="34" charset="0"/>
                <a:cs typeface="Calibri" panose="020F0502020204030204" pitchFamily="34" charset="0"/>
              </a:rPr>
              <a:t>O</a:t>
            </a:r>
            <a:r>
              <a:rPr lang="en-US" sz="4000" u="sng" dirty="0">
                <a:latin typeface="Calibri" panose="020F0502020204030204" pitchFamily="34" charset="0"/>
                <a:ea typeface="Calibri" panose="020F0502020204030204" pitchFamily="34" charset="0"/>
                <a:cs typeface="Calibri" panose="020F0502020204030204" pitchFamily="34" charset="0"/>
              </a:rPr>
              <a:t>nly faith working through love </a:t>
            </a:r>
            <a:endParaRPr lang="en-US" sz="4000" u="sng" dirty="0" smtClean="0">
              <a:latin typeface="Calibri" panose="020F0502020204030204" pitchFamily="34" charset="0"/>
              <a:ea typeface="Calibri" panose="020F0502020204030204" pitchFamily="34" charset="0"/>
              <a:cs typeface="Calibri" panose="020F0502020204030204" pitchFamily="34" charset="0"/>
            </a:endParaRPr>
          </a:p>
          <a:p>
            <a:pPr algn="ctr">
              <a:lnSpc>
                <a:spcPct val="115000"/>
              </a:lnSpc>
            </a:pPr>
            <a:r>
              <a:rPr lang="en-US" sz="4000" u="sng" dirty="0" smtClean="0">
                <a:latin typeface="Calibri" panose="020F0502020204030204" pitchFamily="34" charset="0"/>
                <a:ea typeface="Calibri" panose="020F0502020204030204" pitchFamily="34" charset="0"/>
                <a:cs typeface="Calibri" panose="020F0502020204030204" pitchFamily="34" charset="0"/>
              </a:rPr>
              <a:t>counts </a:t>
            </a:r>
            <a:r>
              <a:rPr lang="en-US" sz="4000" u="sng" dirty="0">
                <a:latin typeface="Calibri" panose="020F0502020204030204" pitchFamily="34" charset="0"/>
                <a:ea typeface="Calibri" panose="020F0502020204030204" pitchFamily="34" charset="0"/>
                <a:cs typeface="Calibri" panose="020F0502020204030204" pitchFamily="34" charset="0"/>
              </a:rPr>
              <a:t>for anything.</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US" sz="4000" dirty="0">
                <a:latin typeface="Calibri" panose="020F0502020204030204" pitchFamily="34" charset="0"/>
                <a:ea typeface="Calibri" panose="020F0502020204030204" pitchFamily="34" charset="0"/>
                <a:cs typeface="Calibri" panose="020F0502020204030204" pitchFamily="34" charset="0"/>
              </a:rPr>
              <a:t>So then how is this exhibited in our lives?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196164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269</TotalTime>
  <Words>510</Words>
  <Application>Microsoft Office PowerPoint</Application>
  <PresentationFormat>On-screen Show (4:3)</PresentationFormat>
  <Paragraphs>31</Paragraphs>
  <Slides>73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73</vt:i4>
      </vt:variant>
    </vt:vector>
  </HeadingPairs>
  <TitlesOfParts>
    <vt:vector size="77"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Pastor</dc:creator>
  <cp:lastModifiedBy>David Nehrenz</cp:lastModifiedBy>
  <cp:revision>85</cp:revision>
  <dcterms:created xsi:type="dcterms:W3CDTF">2022-02-24T21:20:30Z</dcterms:created>
  <dcterms:modified xsi:type="dcterms:W3CDTF">2022-09-24T22:13:18Z</dcterms:modified>
</cp:coreProperties>
</file>