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8" r:id="rId8"/>
    <p:sldId id="260" r:id="rId9"/>
    <p:sldId id="261" r:id="rId10"/>
    <p:sldId id="262" r:id="rId11"/>
    <p:sldId id="263" r:id="rId12"/>
    <p:sldId id="264" r:id="rId13"/>
    <p:sldId id="265"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C63F61-7A4B-442A-8CB5-4B6A0726F5E1}"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66342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3F61-7A4B-442A-8CB5-4B6A0726F5E1}"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34055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3F61-7A4B-442A-8CB5-4B6A0726F5E1}"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24984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3F61-7A4B-442A-8CB5-4B6A0726F5E1}"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52640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C63F61-7A4B-442A-8CB5-4B6A0726F5E1}"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98520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C63F61-7A4B-442A-8CB5-4B6A0726F5E1}"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23796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C63F61-7A4B-442A-8CB5-4B6A0726F5E1}"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103783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C63F61-7A4B-442A-8CB5-4B6A0726F5E1}"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279461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63F61-7A4B-442A-8CB5-4B6A0726F5E1}"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47205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63F61-7A4B-442A-8CB5-4B6A0726F5E1}"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309781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63F61-7A4B-442A-8CB5-4B6A0726F5E1}"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E0B6-C8EF-4DF3-A3B1-2B7C51B1383E}" type="slidenum">
              <a:rPr lang="en-US" smtClean="0"/>
              <a:t>‹#›</a:t>
            </a:fld>
            <a:endParaRPr lang="en-US"/>
          </a:p>
        </p:txBody>
      </p:sp>
    </p:spTree>
    <p:extLst>
      <p:ext uri="{BB962C8B-B14F-4D97-AF65-F5344CB8AC3E}">
        <p14:creationId xmlns:p14="http://schemas.microsoft.com/office/powerpoint/2010/main" val="92028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63F61-7A4B-442A-8CB5-4B6A0726F5E1}" type="datetimeFigureOut">
              <a:rPr lang="en-US" smtClean="0"/>
              <a:t>3/5/2022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9E0B6-C8EF-4DF3-A3B1-2B7C51B1383E}" type="slidenum">
              <a:rPr lang="en-US" smtClean="0"/>
              <a:t>‹#›</a:t>
            </a:fld>
            <a:endParaRPr lang="en-US"/>
          </a:p>
        </p:txBody>
      </p:sp>
    </p:spTree>
    <p:extLst>
      <p:ext uri="{BB962C8B-B14F-4D97-AF65-F5344CB8AC3E}">
        <p14:creationId xmlns:p14="http://schemas.microsoft.com/office/powerpoint/2010/main" val="3644732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5509200"/>
          </a:xfrm>
          <a:prstGeom prst="rect">
            <a:avLst/>
          </a:prstGeom>
          <a:noFill/>
        </p:spPr>
        <p:txBody>
          <a:bodyPr wrap="square" rtlCol="0">
            <a:spAutoFit/>
          </a:bodyPr>
          <a:lstStyle/>
          <a:p>
            <a:pPr algn="ctr"/>
            <a:r>
              <a:rPr lang="en-US" sz="4400" b="1" u="sng" dirty="0">
                <a:solidFill>
                  <a:prstClr val="black"/>
                </a:solidFill>
                <a:ea typeface="Calibri"/>
                <a:cs typeface="Times New Roman"/>
              </a:rPr>
              <a:t>Trinity Lutheran Church</a:t>
            </a:r>
            <a:r>
              <a:rPr lang="en-US" sz="4400" dirty="0">
                <a:solidFill>
                  <a:prstClr val="black"/>
                </a:solidFill>
                <a:ea typeface="Calibri"/>
                <a:cs typeface="Times New Roman"/>
              </a:rPr>
              <a:t/>
            </a:r>
            <a:br>
              <a:rPr lang="en-US" sz="4400" dirty="0">
                <a:solidFill>
                  <a:prstClr val="black"/>
                </a:solidFill>
                <a:ea typeface="Calibri"/>
                <a:cs typeface="Times New Roman"/>
              </a:rPr>
            </a:br>
            <a:r>
              <a:rPr lang="en-US" sz="4400" dirty="0">
                <a:solidFill>
                  <a:prstClr val="black"/>
                </a:solidFill>
                <a:ea typeface="Calibri"/>
                <a:cs typeface="Times New Roman"/>
              </a:rPr>
              <a:t>Norman, Oklahoma – www.tlcnorman.org</a:t>
            </a:r>
            <a:br>
              <a:rPr lang="en-US" sz="4400" dirty="0">
                <a:solidFill>
                  <a:prstClr val="black"/>
                </a:solidFill>
                <a:ea typeface="Calibri"/>
                <a:cs typeface="Times New Roman"/>
              </a:rPr>
            </a:br>
            <a:r>
              <a:rPr lang="en-US" sz="4400" b="1" u="sng" dirty="0">
                <a:solidFill>
                  <a:prstClr val="black"/>
                </a:solidFill>
                <a:ea typeface="Calibri"/>
                <a:cs typeface="Times New Roman"/>
              </a:rPr>
              <a:t>The Book of Galatians</a:t>
            </a:r>
            <a:r>
              <a:rPr lang="en-US" sz="4400" dirty="0">
                <a:solidFill>
                  <a:prstClr val="black"/>
                </a:solidFill>
                <a:ea typeface="Calibri"/>
                <a:cs typeface="Times New Roman"/>
              </a:rPr>
              <a:t/>
            </a:r>
            <a:br>
              <a:rPr lang="en-US" sz="4400" dirty="0">
                <a:solidFill>
                  <a:prstClr val="black"/>
                </a:solidFill>
                <a:ea typeface="Calibri"/>
                <a:cs typeface="Times New Roman"/>
              </a:rPr>
            </a:br>
            <a:r>
              <a:rPr lang="en-US" sz="4400" b="1" dirty="0">
                <a:solidFill>
                  <a:prstClr val="black"/>
                </a:solidFill>
                <a:ea typeface="Calibri"/>
                <a:cs typeface="Times New Roman"/>
              </a:rPr>
              <a:t>Theme: “The True Gospel You Have Received”</a:t>
            </a:r>
            <a:r>
              <a:rPr lang="en-US" sz="4400" dirty="0">
                <a:solidFill>
                  <a:prstClr val="black"/>
                </a:solidFill>
                <a:ea typeface="Calibri"/>
                <a:cs typeface="Times New Roman"/>
              </a:rPr>
              <a:t> </a:t>
            </a:r>
            <a:br>
              <a:rPr lang="en-US" sz="4400" dirty="0">
                <a:solidFill>
                  <a:prstClr val="black"/>
                </a:solidFill>
                <a:ea typeface="Calibri"/>
                <a:cs typeface="Times New Roman"/>
              </a:rPr>
            </a:br>
            <a:r>
              <a:rPr lang="en-US" sz="4400" dirty="0">
                <a:solidFill>
                  <a:prstClr val="black"/>
                </a:solidFill>
                <a:ea typeface="Calibri"/>
                <a:cs typeface="Times New Roman"/>
              </a:rPr>
              <a:t>Date: </a:t>
            </a:r>
            <a:r>
              <a:rPr lang="en-US" sz="4400" dirty="0" smtClean="0">
                <a:solidFill>
                  <a:prstClr val="black"/>
                </a:solidFill>
                <a:ea typeface="Calibri"/>
                <a:cs typeface="Times New Roman"/>
              </a:rPr>
              <a:t>3-6</a:t>
            </a:r>
            <a:r>
              <a:rPr lang="en-US" sz="4400" dirty="0" smtClean="0">
                <a:solidFill>
                  <a:prstClr val="black"/>
                </a:solidFill>
                <a:ea typeface="Calibri"/>
                <a:cs typeface="Times New Roman"/>
              </a:rPr>
              <a:t>-22</a:t>
            </a:r>
            <a:r>
              <a:rPr lang="en-US" sz="4400" dirty="0">
                <a:solidFill>
                  <a:prstClr val="black"/>
                </a:solidFill>
                <a:ea typeface="Calibri"/>
                <a:cs typeface="Times New Roman"/>
              </a:rPr>
              <a:t/>
            </a:r>
            <a:br>
              <a:rPr lang="en-US" sz="4400" dirty="0">
                <a:solidFill>
                  <a:prstClr val="black"/>
                </a:solidFill>
                <a:ea typeface="Calibri"/>
                <a:cs typeface="Times New Roman"/>
              </a:rPr>
            </a:br>
            <a:r>
              <a:rPr lang="en-US" sz="4400" dirty="0">
                <a:solidFill>
                  <a:prstClr val="black"/>
                </a:solidFill>
                <a:ea typeface="Calibri"/>
                <a:cs typeface="Times New Roman"/>
              </a:rPr>
              <a:t>Lesson: </a:t>
            </a:r>
            <a:r>
              <a:rPr lang="en-US" sz="4400" dirty="0" smtClean="0">
                <a:solidFill>
                  <a:prstClr val="black"/>
                </a:solidFill>
                <a:ea typeface="Calibri"/>
                <a:cs typeface="Times New Roman"/>
              </a:rPr>
              <a:t>2  </a:t>
            </a:r>
            <a:r>
              <a:rPr lang="en-US" sz="4400" dirty="0">
                <a:solidFill>
                  <a:prstClr val="black"/>
                </a:solidFill>
                <a:ea typeface="Calibri"/>
                <a:cs typeface="Times New Roman"/>
              </a:rPr>
              <a:t>- Chapter </a:t>
            </a:r>
            <a:r>
              <a:rPr lang="en-US" sz="4400" dirty="0" smtClean="0">
                <a:solidFill>
                  <a:prstClr val="black"/>
                </a:solidFill>
                <a:ea typeface="Calibri"/>
                <a:cs typeface="Times New Roman"/>
              </a:rPr>
              <a:t>1:2-5</a:t>
            </a:r>
            <a:endParaRPr lang="en-US" sz="4400" dirty="0"/>
          </a:p>
        </p:txBody>
      </p:sp>
    </p:spTree>
    <p:extLst>
      <p:ext uri="{BB962C8B-B14F-4D97-AF65-F5344CB8AC3E}">
        <p14:creationId xmlns:p14="http://schemas.microsoft.com/office/powerpoint/2010/main" val="1381407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76200"/>
            <a:ext cx="7086600" cy="685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264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909"/>
          <a:stretch/>
        </p:blipFill>
        <p:spPr bwMode="auto">
          <a:xfrm>
            <a:off x="533400" y="685800"/>
            <a:ext cx="8225561"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954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5791200" cy="639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98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381000"/>
            <a:ext cx="7189984" cy="5745162"/>
          </a:xfrm>
          <a:prstGeom prst="rect">
            <a:avLst/>
          </a:prstGeom>
        </p:spPr>
      </p:pic>
    </p:spTree>
    <p:extLst>
      <p:ext uri="{BB962C8B-B14F-4D97-AF65-F5344CB8AC3E}">
        <p14:creationId xmlns:p14="http://schemas.microsoft.com/office/powerpoint/2010/main" val="291129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0034" y="609600"/>
            <a:ext cx="8483932" cy="5540008"/>
          </a:xfrm>
          <a:prstGeom prst="rect">
            <a:avLst/>
          </a:prstGeom>
        </p:spPr>
      </p:pic>
    </p:spTree>
    <p:extLst>
      <p:ext uri="{BB962C8B-B14F-4D97-AF65-F5344CB8AC3E}">
        <p14:creationId xmlns:p14="http://schemas.microsoft.com/office/powerpoint/2010/main" val="148072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6832"/>
          <a:stretch/>
        </p:blipFill>
        <p:spPr>
          <a:xfrm>
            <a:off x="1524000" y="762000"/>
            <a:ext cx="5608320" cy="4876800"/>
          </a:xfrm>
          <a:prstGeom prst="rect">
            <a:avLst/>
          </a:prstGeom>
        </p:spPr>
      </p:pic>
    </p:spTree>
    <p:extLst>
      <p:ext uri="{BB962C8B-B14F-4D97-AF65-F5344CB8AC3E}">
        <p14:creationId xmlns:p14="http://schemas.microsoft.com/office/powerpoint/2010/main" val="180115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0"/>
              </a:spcAft>
            </a:pP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1400" b="1" u="sng" dirty="0">
                <a:ea typeface="Calibri"/>
                <a:cs typeface="Times New Roman"/>
              </a:rPr>
              <a:t/>
            </a:r>
            <a:br>
              <a:rPr lang="en-US" sz="1400" b="1" u="sng" dirty="0">
                <a:ea typeface="Calibri"/>
                <a:cs typeface="Times New Roman"/>
              </a:rPr>
            </a:br>
            <a:r>
              <a:rPr lang="en-US" sz="1400" b="1" u="sng" dirty="0" smtClean="0">
                <a:ea typeface="Calibri"/>
                <a:cs typeface="Times New Roman"/>
              </a:rPr>
              <a:t/>
            </a:r>
            <a:br>
              <a:rPr lang="en-US" sz="1400" b="1" u="sng" dirty="0" smtClean="0">
                <a:ea typeface="Calibri"/>
                <a:cs typeface="Times New Roman"/>
              </a:rPr>
            </a:br>
            <a:r>
              <a:rPr lang="en-US" sz="5300" b="1" u="sng" dirty="0" smtClean="0">
                <a:ea typeface="Calibri"/>
                <a:cs typeface="Times New Roman"/>
              </a:rPr>
              <a:t>TEXT </a:t>
            </a:r>
            <a:r>
              <a:rPr lang="en-US" sz="5300" b="1" u="sng" dirty="0">
                <a:ea typeface="Calibri"/>
                <a:cs typeface="Times New Roman"/>
              </a:rPr>
              <a:t>AND STUDY</a:t>
            </a:r>
            <a:r>
              <a:rPr lang="en-US" sz="5300" dirty="0">
                <a:ea typeface="Calibri"/>
                <a:cs typeface="Times New Roman"/>
              </a:rPr>
              <a:t/>
            </a:r>
            <a:br>
              <a:rPr lang="en-US" sz="5300" dirty="0">
                <a:ea typeface="Calibri"/>
                <a:cs typeface="Times New Roman"/>
              </a:rPr>
            </a:br>
            <a:r>
              <a:rPr lang="en-US" sz="5300" dirty="0">
                <a:ea typeface="Calibri"/>
                <a:cs typeface="Times New Roman"/>
              </a:rPr>
              <a:t>	(2) and all the brothers who are with me, </a:t>
            </a:r>
            <a:r>
              <a:rPr lang="en-US" sz="5300" dirty="0" smtClean="0">
                <a:ea typeface="Calibri"/>
                <a:cs typeface="Times New Roman"/>
              </a:rPr>
              <a:t/>
            </a:r>
            <a:br>
              <a:rPr lang="en-US" sz="5300" dirty="0" smtClean="0">
                <a:ea typeface="Calibri"/>
                <a:cs typeface="Times New Roman"/>
              </a:rPr>
            </a:br>
            <a:r>
              <a:rPr lang="en-US" sz="5300" dirty="0" smtClean="0">
                <a:ea typeface="Calibri"/>
                <a:cs typeface="Times New Roman"/>
              </a:rPr>
              <a:t>To </a:t>
            </a:r>
            <a:r>
              <a:rPr lang="en-US" sz="5300" dirty="0">
                <a:ea typeface="Calibri"/>
                <a:cs typeface="Times New Roman"/>
              </a:rPr>
              <a:t>the churches of Galatia:	</a:t>
            </a:r>
            <a:br>
              <a:rPr lang="en-US" sz="5300" dirty="0">
                <a:ea typeface="Calibri"/>
                <a:cs typeface="Times New Roman"/>
              </a:rPr>
            </a:br>
            <a:r>
              <a:rPr lang="en-US" sz="5300" b="1" dirty="0">
                <a:ea typeface="Calibri"/>
                <a:cs typeface="Times New Roman"/>
              </a:rPr>
              <a:t>(Acts 13:14 – 14:23;  16:6;  </a:t>
            </a:r>
            <a:r>
              <a:rPr lang="en-US" sz="5300" b="1" dirty="0" err="1">
                <a:ea typeface="Calibri"/>
                <a:cs typeface="Times New Roman"/>
              </a:rPr>
              <a:t>Php</a:t>
            </a:r>
            <a:r>
              <a:rPr lang="en-US" sz="5300" b="1" dirty="0">
                <a:ea typeface="Calibri"/>
                <a:cs typeface="Times New Roman"/>
              </a:rPr>
              <a:t> 4:20,21</a:t>
            </a:r>
            <a:r>
              <a:rPr lang="en-US" sz="5300" b="1" dirty="0" smtClean="0">
                <a:ea typeface="Calibri"/>
                <a:cs typeface="Times New Roman"/>
              </a:rPr>
              <a:t>; 2 </a:t>
            </a:r>
            <a:r>
              <a:rPr lang="en-US" sz="5300" b="1" dirty="0">
                <a:ea typeface="Calibri"/>
                <a:cs typeface="Times New Roman"/>
              </a:rPr>
              <a:t>Tim 4:10;  1 Pet 1:1) </a:t>
            </a:r>
            <a:r>
              <a:rPr lang="en-US" sz="1100" dirty="0">
                <a:ea typeface="Calibri"/>
                <a:cs typeface="Times New Roman"/>
              </a:rPr>
              <a:t/>
            </a:r>
            <a:br>
              <a:rPr lang="en-US" sz="1100" dirty="0">
                <a:ea typeface="Calibri"/>
                <a:cs typeface="Times New Roman"/>
              </a:rPr>
            </a:br>
            <a:endParaRPr lang="en-US" sz="1400" dirty="0"/>
          </a:p>
        </p:txBody>
      </p:sp>
    </p:spTree>
    <p:extLst>
      <p:ext uri="{BB962C8B-B14F-4D97-AF65-F5344CB8AC3E}">
        <p14:creationId xmlns:p14="http://schemas.microsoft.com/office/powerpoint/2010/main" val="807470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381000"/>
            <a:ext cx="8305800" cy="6009466"/>
          </a:xfrm>
          <a:prstGeom prst="rect">
            <a:avLst/>
          </a:prstGeom>
        </p:spPr>
        <p:txBody>
          <a:bodyPr wrap="square">
            <a:spAutoFit/>
          </a:bodyPr>
          <a:lstStyle/>
          <a:p>
            <a:pPr algn="ctr">
              <a:lnSpc>
                <a:spcPct val="115000"/>
              </a:lnSpc>
            </a:pPr>
            <a:r>
              <a:rPr lang="en-US" sz="2800" dirty="0">
                <a:ea typeface="Calibri"/>
                <a:cs typeface="Times New Roman"/>
              </a:rPr>
              <a:t>(3) Grace to you and peace from </a:t>
            </a:r>
            <a:r>
              <a:rPr lang="en-US" sz="2800" b="1" dirty="0">
                <a:ea typeface="Calibri"/>
                <a:cs typeface="Times New Roman"/>
              </a:rPr>
              <a:t>God our Father and the Lord Jesus Christ,</a:t>
            </a:r>
            <a:endParaRPr lang="en-US" sz="2800" dirty="0">
              <a:ea typeface="Calibri"/>
              <a:cs typeface="Times New Roman"/>
            </a:endParaRPr>
          </a:p>
          <a:p>
            <a:pPr algn="ctr">
              <a:lnSpc>
                <a:spcPct val="115000"/>
              </a:lnSpc>
            </a:pPr>
            <a:r>
              <a:rPr lang="en-US" sz="2800" b="1" dirty="0">
                <a:ea typeface="Calibri"/>
                <a:cs typeface="Times New Roman"/>
              </a:rPr>
              <a:t>(John 14:27;  20:19;   Rom 1:7;  </a:t>
            </a:r>
            <a:r>
              <a:rPr lang="en-US" sz="2800" b="1" dirty="0" err="1">
                <a:ea typeface="Calibri"/>
                <a:cs typeface="Times New Roman"/>
              </a:rPr>
              <a:t>Eph</a:t>
            </a:r>
            <a:r>
              <a:rPr lang="en-US" sz="2800" b="1" dirty="0">
                <a:ea typeface="Calibri"/>
                <a:cs typeface="Times New Roman"/>
              </a:rPr>
              <a:t> 1:2) </a:t>
            </a:r>
            <a:endParaRPr lang="en-US" sz="2800" dirty="0">
              <a:ea typeface="Calibri"/>
              <a:cs typeface="Times New Roman"/>
            </a:endParaRPr>
          </a:p>
          <a:p>
            <a:pPr algn="ctr">
              <a:lnSpc>
                <a:spcPct val="115000"/>
              </a:lnSpc>
            </a:pPr>
            <a:r>
              <a:rPr lang="en-US" sz="2800" dirty="0">
                <a:ea typeface="Calibri"/>
                <a:cs typeface="Times New Roman"/>
              </a:rPr>
              <a:t> </a:t>
            </a:r>
          </a:p>
          <a:p>
            <a:pPr algn="ctr">
              <a:lnSpc>
                <a:spcPct val="115000"/>
              </a:lnSpc>
            </a:pPr>
            <a:r>
              <a:rPr lang="en-US" sz="2800" dirty="0">
                <a:ea typeface="Calibri"/>
                <a:cs typeface="Times New Roman"/>
              </a:rPr>
              <a:t>(4) </a:t>
            </a:r>
            <a:r>
              <a:rPr lang="en-US" sz="2800" b="1" dirty="0">
                <a:ea typeface="Calibri"/>
                <a:cs typeface="Times New Roman"/>
              </a:rPr>
              <a:t>who gave himself for our sins</a:t>
            </a:r>
            <a:r>
              <a:rPr lang="en-US" sz="2800" dirty="0">
                <a:ea typeface="Calibri"/>
                <a:cs typeface="Times New Roman"/>
              </a:rPr>
              <a:t> to deliver us from the present evil age, according to </a:t>
            </a:r>
            <a:r>
              <a:rPr lang="en-US" sz="2800" b="1" dirty="0">
                <a:ea typeface="Calibri"/>
                <a:cs typeface="Times New Roman"/>
              </a:rPr>
              <a:t>the will</a:t>
            </a:r>
            <a:r>
              <a:rPr lang="en-US" sz="2800" dirty="0">
                <a:ea typeface="Calibri"/>
                <a:cs typeface="Times New Roman"/>
              </a:rPr>
              <a:t> </a:t>
            </a:r>
            <a:r>
              <a:rPr lang="en-US" sz="2800" b="1" dirty="0">
                <a:ea typeface="Calibri"/>
                <a:cs typeface="Times New Roman"/>
              </a:rPr>
              <a:t>of our God and Father,</a:t>
            </a:r>
            <a:endParaRPr lang="en-US" sz="2800" dirty="0">
              <a:ea typeface="Calibri"/>
              <a:cs typeface="Times New Roman"/>
            </a:endParaRPr>
          </a:p>
          <a:p>
            <a:pPr algn="ctr">
              <a:lnSpc>
                <a:spcPct val="115000"/>
              </a:lnSpc>
            </a:pPr>
            <a:r>
              <a:rPr lang="en-US" sz="2800" b="1" dirty="0">
                <a:ea typeface="Calibri"/>
                <a:cs typeface="Times New Roman"/>
              </a:rPr>
              <a:t>(Mt 1:21; 20:28;  </a:t>
            </a:r>
            <a:r>
              <a:rPr lang="en-US" sz="2800" b="1" dirty="0" err="1">
                <a:ea typeface="Calibri"/>
                <a:cs typeface="Times New Roman"/>
              </a:rPr>
              <a:t>Jn</a:t>
            </a:r>
            <a:r>
              <a:rPr lang="en-US" sz="2800" b="1" dirty="0">
                <a:ea typeface="Calibri"/>
                <a:cs typeface="Times New Roman"/>
              </a:rPr>
              <a:t> 1:29;  1 </a:t>
            </a:r>
            <a:r>
              <a:rPr lang="en-US" sz="2800" b="1" dirty="0" err="1">
                <a:ea typeface="Calibri"/>
                <a:cs typeface="Times New Roman"/>
              </a:rPr>
              <a:t>Cor</a:t>
            </a:r>
            <a:r>
              <a:rPr lang="en-US" sz="2800" b="1" dirty="0">
                <a:ea typeface="Calibri"/>
                <a:cs typeface="Times New Roman"/>
              </a:rPr>
              <a:t> 1:20;  15:3;  2 </a:t>
            </a:r>
            <a:r>
              <a:rPr lang="en-US" sz="2800" b="1" dirty="0" err="1">
                <a:ea typeface="Calibri"/>
                <a:cs typeface="Times New Roman"/>
              </a:rPr>
              <a:t>Cor</a:t>
            </a:r>
            <a:r>
              <a:rPr lang="en-US" sz="2800" b="1" dirty="0">
                <a:ea typeface="Calibri"/>
                <a:cs typeface="Times New Roman"/>
              </a:rPr>
              <a:t> 4:4;  </a:t>
            </a:r>
            <a:r>
              <a:rPr lang="en-US" sz="2800" b="1" dirty="0" err="1">
                <a:ea typeface="Calibri"/>
                <a:cs typeface="Times New Roman"/>
              </a:rPr>
              <a:t>Eph</a:t>
            </a:r>
            <a:r>
              <a:rPr lang="en-US" sz="2800" b="1" dirty="0">
                <a:ea typeface="Calibri"/>
                <a:cs typeface="Times New Roman"/>
              </a:rPr>
              <a:t> 2:2;  6:12;  1 Pet 2:24) </a:t>
            </a:r>
            <a:endParaRPr lang="en-US" sz="2800" dirty="0">
              <a:ea typeface="Calibri"/>
              <a:cs typeface="Times New Roman"/>
            </a:endParaRPr>
          </a:p>
          <a:p>
            <a:pPr algn="ctr">
              <a:lnSpc>
                <a:spcPct val="115000"/>
              </a:lnSpc>
            </a:pPr>
            <a:r>
              <a:rPr lang="en-US" sz="2800" dirty="0">
                <a:ea typeface="Calibri"/>
                <a:cs typeface="Times New Roman"/>
              </a:rPr>
              <a:t> </a:t>
            </a:r>
          </a:p>
          <a:p>
            <a:pPr algn="ctr">
              <a:lnSpc>
                <a:spcPct val="115000"/>
              </a:lnSpc>
            </a:pPr>
            <a:r>
              <a:rPr lang="en-US" sz="2800" dirty="0">
                <a:ea typeface="Calibri"/>
                <a:cs typeface="Times New Roman"/>
              </a:rPr>
              <a:t>(5</a:t>
            </a:r>
            <a:r>
              <a:rPr lang="en-US" sz="2800" b="1" dirty="0">
                <a:ea typeface="Calibri"/>
                <a:cs typeface="Times New Roman"/>
              </a:rPr>
              <a:t>) to whom be the glory forever and ever. Amen</a:t>
            </a:r>
            <a:r>
              <a:rPr lang="en-US" sz="2800" dirty="0">
                <a:ea typeface="Calibri"/>
                <a:cs typeface="Times New Roman"/>
              </a:rPr>
              <a:t>.</a:t>
            </a:r>
          </a:p>
          <a:p>
            <a:pPr algn="ctr">
              <a:lnSpc>
                <a:spcPct val="115000"/>
              </a:lnSpc>
              <a:spcAft>
                <a:spcPts val="1000"/>
              </a:spcAft>
            </a:pPr>
            <a:r>
              <a:rPr lang="en-US" sz="2800" b="1" dirty="0">
                <a:ea typeface="Calibri"/>
                <a:cs typeface="Times New Roman"/>
              </a:rPr>
              <a:t>(Rom 9:5;  11:36;  16:27;  </a:t>
            </a:r>
            <a:r>
              <a:rPr lang="en-US" sz="2800" b="1" dirty="0" err="1">
                <a:ea typeface="Calibri"/>
                <a:cs typeface="Times New Roman"/>
              </a:rPr>
              <a:t>Eph</a:t>
            </a:r>
            <a:r>
              <a:rPr lang="en-US" sz="2800" b="1" dirty="0">
                <a:ea typeface="Calibri"/>
                <a:cs typeface="Times New Roman"/>
              </a:rPr>
              <a:t> 3:21;  1 Tim 1:17)</a:t>
            </a:r>
            <a:endParaRPr lang="en-US" sz="2800" dirty="0">
              <a:ea typeface="Calibri"/>
              <a:cs typeface="Times New Roman"/>
            </a:endParaRPr>
          </a:p>
        </p:txBody>
      </p:sp>
    </p:spTree>
    <p:extLst>
      <p:ext uri="{BB962C8B-B14F-4D97-AF65-F5344CB8AC3E}">
        <p14:creationId xmlns:p14="http://schemas.microsoft.com/office/powerpoint/2010/main" val="3490883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69" y="76200"/>
            <a:ext cx="8915400" cy="6659644"/>
          </a:xfrm>
          <a:prstGeom prst="rect">
            <a:avLst/>
          </a:prstGeom>
          <a:noFill/>
        </p:spPr>
        <p:txBody>
          <a:bodyPr wrap="square" rtlCol="0">
            <a:spAutoFit/>
          </a:bodyPr>
          <a:lstStyle/>
          <a:p>
            <a:pPr algn="ctr">
              <a:lnSpc>
                <a:spcPct val="115000"/>
              </a:lnSpc>
            </a:pPr>
            <a:r>
              <a:rPr lang="en-US" sz="1550" b="1" dirty="0">
                <a:latin typeface="Calibri" panose="020F0502020204030204" pitchFamily="34" charset="0"/>
                <a:ea typeface="Calibri" panose="020F0502020204030204" pitchFamily="34" charset="0"/>
                <a:cs typeface="Times New Roman" panose="02020603050405020304" pitchFamily="18" charset="0"/>
              </a:rPr>
              <a:t>LUTHER’S COMMENTARY</a:t>
            </a:r>
            <a:endParaRPr lang="en-US" sz="15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550" i="1" dirty="0">
                <a:latin typeface="Calibri" panose="020F0502020204030204" pitchFamily="34" charset="0"/>
                <a:ea typeface="Times New Roman" panose="02020603050405020304" pitchFamily="18" charset="0"/>
                <a:cs typeface="Times New Roman" panose="02020603050405020304" pitchFamily="18" charset="0"/>
              </a:rPr>
              <a:t>To the churches of Galatia.</a:t>
            </a:r>
            <a:endParaRPr lang="en-US" sz="155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15000"/>
              </a:lnSpc>
            </a:pPr>
            <a:r>
              <a:rPr lang="en-US" sz="1550" dirty="0">
                <a:latin typeface="Calibri" panose="020F0502020204030204" pitchFamily="34" charset="0"/>
                <a:ea typeface="Times New Roman" panose="02020603050405020304" pitchFamily="18" charset="0"/>
                <a:cs typeface="Times New Roman" panose="02020603050405020304" pitchFamily="18" charset="0"/>
              </a:rPr>
              <a:t>“Paul had preached throughout Galatia. Although he had not entirely converted it to </a:t>
            </a:r>
            <a:r>
              <a:rPr lang="en-US" sz="1550" b="1" dirty="0">
                <a:latin typeface="Calibri" panose="020F0502020204030204" pitchFamily="34" charset="0"/>
                <a:ea typeface="Times New Roman" panose="02020603050405020304" pitchFamily="18" charset="0"/>
                <a:cs typeface="Times New Roman" panose="02020603050405020304" pitchFamily="18" charset="0"/>
              </a:rPr>
              <a:t>Christ,</a:t>
            </a:r>
            <a:r>
              <a:rPr lang="en-US" sz="1550" dirty="0">
                <a:latin typeface="Calibri" panose="020F0502020204030204" pitchFamily="34" charset="0"/>
                <a:ea typeface="Times New Roman" panose="02020603050405020304" pitchFamily="18" charset="0"/>
                <a:cs typeface="Times New Roman" panose="02020603050405020304" pitchFamily="18" charset="0"/>
              </a:rPr>
              <a:t> he still had many churches there, into which the false apostles, the devil’s ministers, had sneaked.</a:t>
            </a:r>
            <a:endParaRPr lang="en-US" sz="155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15000"/>
              </a:lnSpc>
            </a:pPr>
            <a:r>
              <a:rPr lang="en-US" sz="1550" dirty="0">
                <a:latin typeface="Calibri" panose="020F0502020204030204" pitchFamily="34" charset="0"/>
                <a:ea typeface="Times New Roman" panose="02020603050405020304" pitchFamily="18" charset="0"/>
                <a:cs typeface="Times New Roman" panose="02020603050405020304" pitchFamily="18" charset="0"/>
              </a:rPr>
              <a:t>Thus in our time the fanatics do not come to those places where the enemies of the </a:t>
            </a:r>
            <a:r>
              <a:rPr lang="en-US" sz="1550" b="1" dirty="0">
                <a:latin typeface="Calibri" panose="020F0502020204030204" pitchFamily="34" charset="0"/>
                <a:ea typeface="Times New Roman" panose="02020603050405020304" pitchFamily="18" charset="0"/>
                <a:cs typeface="Times New Roman" panose="02020603050405020304" pitchFamily="18" charset="0"/>
              </a:rPr>
              <a:t>Gospel </a:t>
            </a:r>
            <a:r>
              <a:rPr lang="en-US" sz="1550" dirty="0">
                <a:latin typeface="Calibri" panose="020F0502020204030204" pitchFamily="34" charset="0"/>
                <a:ea typeface="Times New Roman" panose="02020603050405020304" pitchFamily="18" charset="0"/>
                <a:cs typeface="Times New Roman" panose="02020603050405020304" pitchFamily="18" charset="0"/>
              </a:rPr>
              <a:t>have the upper hand but to those where there are Christians and good people, who love </a:t>
            </a:r>
            <a:r>
              <a:rPr lang="en-US" sz="1550" b="1" dirty="0">
                <a:latin typeface="Calibri" panose="020F0502020204030204" pitchFamily="34" charset="0"/>
                <a:ea typeface="Times New Roman" panose="02020603050405020304" pitchFamily="18" charset="0"/>
                <a:cs typeface="Times New Roman" panose="02020603050405020304" pitchFamily="18" charset="0"/>
              </a:rPr>
              <a:t>the Gospel</a:t>
            </a:r>
            <a:r>
              <a:rPr lang="en-US" sz="1550" dirty="0">
                <a:latin typeface="Calibri" panose="020F0502020204030204" pitchFamily="34" charset="0"/>
                <a:ea typeface="Times New Roman" panose="02020603050405020304" pitchFamily="18" charset="0"/>
                <a:cs typeface="Times New Roman" panose="02020603050405020304" pitchFamily="18" charset="0"/>
              </a:rPr>
              <a:t>. They insinuate themselves among such people, even in the territories of the tyrants and persecutors of the </a:t>
            </a:r>
            <a:r>
              <a:rPr lang="en-US" sz="1550" b="1" dirty="0">
                <a:latin typeface="Calibri" panose="020F0502020204030204" pitchFamily="34" charset="0"/>
                <a:ea typeface="Times New Roman" panose="02020603050405020304" pitchFamily="18" charset="0"/>
                <a:cs typeface="Times New Roman" panose="02020603050405020304" pitchFamily="18" charset="0"/>
              </a:rPr>
              <a:t>Gospel.</a:t>
            </a:r>
            <a:r>
              <a:rPr lang="en-US" sz="1550" dirty="0">
                <a:latin typeface="Calibri" panose="020F0502020204030204" pitchFamily="34" charset="0"/>
                <a:ea typeface="Times New Roman" panose="02020603050405020304" pitchFamily="18" charset="0"/>
                <a:cs typeface="Times New Roman" panose="02020603050405020304" pitchFamily="18" charset="0"/>
              </a:rPr>
              <a:t> Sneaking into houses under false pretenses, they spew out their venom and undermine the faith of the common people. But why do they not rather go into the cities, countries, and territories of the papists and confess and support their doctrine there before evil princes, bishops, and theologians in the universities, as we have done by </a:t>
            </a:r>
            <a:r>
              <a:rPr lang="en-US" sz="1550" b="1" dirty="0">
                <a:latin typeface="Calibri" panose="020F0502020204030204" pitchFamily="34" charset="0"/>
                <a:ea typeface="Times New Roman" panose="02020603050405020304" pitchFamily="18" charset="0"/>
                <a:cs typeface="Times New Roman" panose="02020603050405020304" pitchFamily="18" charset="0"/>
              </a:rPr>
              <a:t>the grace of God?</a:t>
            </a:r>
            <a:r>
              <a:rPr lang="en-US" sz="1550" dirty="0">
                <a:latin typeface="Calibri" panose="020F0502020204030204" pitchFamily="34" charset="0"/>
                <a:ea typeface="Times New Roman" panose="02020603050405020304" pitchFamily="18" charset="0"/>
                <a:cs typeface="Times New Roman" panose="02020603050405020304" pitchFamily="18" charset="0"/>
              </a:rPr>
              <a:t> </a:t>
            </a:r>
            <a:endParaRPr lang="en-US" sz="155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15000"/>
              </a:lnSpc>
            </a:pPr>
            <a:r>
              <a:rPr lang="en-US" sz="1550" dirty="0">
                <a:latin typeface="Calibri" panose="020F0502020204030204" pitchFamily="34" charset="0"/>
                <a:ea typeface="Times New Roman" panose="02020603050405020304" pitchFamily="18" charset="0"/>
                <a:cs typeface="Times New Roman" panose="02020603050405020304" pitchFamily="18" charset="0"/>
              </a:rPr>
              <a:t>These precious martyrs are not willing to take any chances but move into places where </a:t>
            </a:r>
            <a:r>
              <a:rPr lang="en-US" sz="1550" b="1" dirty="0">
                <a:latin typeface="Calibri" panose="020F0502020204030204" pitchFamily="34" charset="0"/>
                <a:ea typeface="Times New Roman" panose="02020603050405020304" pitchFamily="18" charset="0"/>
                <a:cs typeface="Times New Roman" panose="02020603050405020304" pitchFamily="18" charset="0"/>
              </a:rPr>
              <a:t>the Gospel</a:t>
            </a:r>
            <a:r>
              <a:rPr lang="en-US" sz="1550" dirty="0">
                <a:latin typeface="Calibri" panose="020F0502020204030204" pitchFamily="34" charset="0"/>
                <a:ea typeface="Times New Roman" panose="02020603050405020304" pitchFamily="18" charset="0"/>
                <a:cs typeface="Times New Roman" panose="02020603050405020304" pitchFamily="18" charset="0"/>
              </a:rPr>
              <a:t> has already established itself and where they can live without danger and in great tranquility. Thus the false apostles would not run the risk of going to Caiaphas in Jerusalem or to the emperor in Rome or to some other place where no one had ever preached before, as Paul and the others did. Instead, they came to Galatia, which had already been gained and prepared for </a:t>
            </a:r>
            <a:r>
              <a:rPr lang="en-US" sz="1550" b="1" dirty="0">
                <a:latin typeface="Calibri" panose="020F0502020204030204" pitchFamily="34" charset="0"/>
                <a:ea typeface="Times New Roman" panose="02020603050405020304" pitchFamily="18" charset="0"/>
                <a:cs typeface="Times New Roman" panose="02020603050405020304" pitchFamily="18" charset="0"/>
              </a:rPr>
              <a:t>Christ </a:t>
            </a:r>
            <a:r>
              <a:rPr lang="en-US" sz="1550" dirty="0">
                <a:latin typeface="Calibri" panose="020F0502020204030204" pitchFamily="34" charset="0"/>
                <a:ea typeface="Times New Roman" panose="02020603050405020304" pitchFamily="18" charset="0"/>
                <a:cs typeface="Times New Roman" panose="02020603050405020304" pitchFamily="18" charset="0"/>
              </a:rPr>
              <a:t>by the toil and trouble of Paul, and into Asia, into Corinth, where there were good men and Christians who were not persecuting anyone but were suffering everything quietly. There the enemies of </a:t>
            </a:r>
            <a:r>
              <a:rPr lang="en-US" sz="1550" b="1" dirty="0">
                <a:latin typeface="Calibri" panose="020F0502020204030204" pitchFamily="34" charset="0"/>
                <a:ea typeface="Times New Roman" panose="02020603050405020304" pitchFamily="18" charset="0"/>
                <a:cs typeface="Times New Roman" panose="02020603050405020304" pitchFamily="18" charset="0"/>
              </a:rPr>
              <a:t>the cross of Christ</a:t>
            </a:r>
            <a:r>
              <a:rPr lang="en-US" sz="1550" dirty="0">
                <a:latin typeface="Calibri" panose="020F0502020204030204" pitchFamily="34" charset="0"/>
                <a:ea typeface="Times New Roman" panose="02020603050405020304" pitchFamily="18" charset="0"/>
                <a:cs typeface="Times New Roman" panose="02020603050405020304" pitchFamily="18" charset="0"/>
              </a:rPr>
              <a:t> could live in great smugness, without undergoing any persecution.</a:t>
            </a:r>
            <a:endParaRPr lang="en-US" sz="155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15000"/>
              </a:lnSpc>
            </a:pPr>
            <a:r>
              <a:rPr lang="en-US" sz="1550" dirty="0">
                <a:latin typeface="Calibri" panose="020F0502020204030204" pitchFamily="34" charset="0"/>
                <a:ea typeface="Times New Roman" panose="02020603050405020304" pitchFamily="18" charset="0"/>
                <a:cs typeface="Times New Roman" panose="02020603050405020304" pitchFamily="18" charset="0"/>
              </a:rPr>
              <a:t>Here you should learn that pious preachers have this lot in life. In addition to the persecution that they have to endure from the wicked and ungrateful world and the hard labor that they experience in planting churches, they are forced to see the quick overthrow of what they had taught for so long in its purity, at the hands of the fanatics, who thereupon lord it over them and get the upper hand. This causes more anguish for godly ministers than any persecution by tyrants. </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11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5755422"/>
          </a:xfrm>
          <a:prstGeom prst="rect">
            <a:avLst/>
          </a:prstGeom>
          <a:noFill/>
        </p:spPr>
        <p:txBody>
          <a:bodyPr wrap="square" rtlCol="0">
            <a:spAutoFit/>
          </a:bodyPr>
          <a:lstStyle/>
          <a:p>
            <a:pPr indent="228600" algn="just">
              <a:lnSpc>
                <a:spcPct val="115000"/>
              </a:lnSpc>
            </a:pPr>
            <a:r>
              <a:rPr lang="en-US" sz="1600" dirty="0">
                <a:latin typeface="Calibri" panose="020F0502020204030204" pitchFamily="34" charset="0"/>
                <a:ea typeface="Times New Roman" panose="02020603050405020304" pitchFamily="18" charset="0"/>
                <a:cs typeface="Times New Roman" panose="02020603050405020304" pitchFamily="18" charset="0"/>
              </a:rPr>
              <a:t>Therefore let anyone who is reluctant to bear such contempt and reproach not become a minister of the </a:t>
            </a:r>
            <a:r>
              <a:rPr lang="en-US" sz="1600" b="1" dirty="0">
                <a:latin typeface="Calibri" panose="020F0502020204030204" pitchFamily="34" charset="0"/>
                <a:ea typeface="Times New Roman" panose="02020603050405020304" pitchFamily="18" charset="0"/>
                <a:cs typeface="Times New Roman" panose="02020603050405020304" pitchFamily="18" charset="0"/>
              </a:rPr>
              <a:t>Gospel</a:t>
            </a:r>
            <a:r>
              <a:rPr lang="en-US" sz="1600" dirty="0">
                <a:latin typeface="Calibri" panose="020F0502020204030204" pitchFamily="34" charset="0"/>
                <a:ea typeface="Times New Roman" panose="02020603050405020304" pitchFamily="18" charset="0"/>
                <a:cs typeface="Times New Roman" panose="02020603050405020304" pitchFamily="18" charset="0"/>
              </a:rPr>
              <a:t>; or if he is one, let him turn over his ministry to someone else. As you see, we today are despised and troubled—outwardly by tyrants, inwardly by those whom we have liberated with </a:t>
            </a:r>
            <a:r>
              <a:rPr lang="en-US" sz="1600" b="1" dirty="0">
                <a:latin typeface="Calibri" panose="020F0502020204030204" pitchFamily="34" charset="0"/>
                <a:ea typeface="Times New Roman" panose="02020603050405020304" pitchFamily="18" charset="0"/>
                <a:cs typeface="Times New Roman" panose="02020603050405020304" pitchFamily="18" charset="0"/>
              </a:rPr>
              <a:t>the Gospel,</a:t>
            </a:r>
            <a:r>
              <a:rPr lang="en-US" sz="1600" dirty="0">
                <a:latin typeface="Calibri" panose="020F0502020204030204" pitchFamily="34" charset="0"/>
                <a:ea typeface="Times New Roman" panose="02020603050405020304" pitchFamily="18" charset="0"/>
                <a:cs typeface="Times New Roman" panose="02020603050405020304" pitchFamily="18" charset="0"/>
              </a:rPr>
              <a:t> as well as by false brethren. But this is our comfort and glory: being called </a:t>
            </a:r>
            <a:r>
              <a:rPr lang="en-US" sz="1600" b="1" dirty="0">
                <a:latin typeface="Calibri" panose="020F0502020204030204" pitchFamily="34" charset="0"/>
                <a:ea typeface="Times New Roman" panose="02020603050405020304" pitchFamily="18" charset="0"/>
                <a:cs typeface="Times New Roman" panose="02020603050405020304" pitchFamily="18" charset="0"/>
              </a:rPr>
              <a:t>by God,</a:t>
            </a:r>
            <a:r>
              <a:rPr lang="en-US" sz="1600" dirty="0">
                <a:latin typeface="Calibri" panose="020F0502020204030204" pitchFamily="34" charset="0"/>
                <a:ea typeface="Times New Roman" panose="02020603050405020304" pitchFamily="18" charset="0"/>
                <a:cs typeface="Times New Roman" panose="02020603050405020304" pitchFamily="18" charset="0"/>
              </a:rPr>
              <a:t> we have a promise of eternal life, and we look for that reward which “no eye has seen, nor ear heard, nor the heart of man conceived” (1Cor. 2:9). For when </a:t>
            </a:r>
            <a:r>
              <a:rPr lang="en-US" sz="1600" b="1" dirty="0">
                <a:latin typeface="Calibri" panose="020F0502020204030204" pitchFamily="34" charset="0"/>
                <a:ea typeface="Times New Roman" panose="02020603050405020304" pitchFamily="18" charset="0"/>
                <a:cs typeface="Times New Roman" panose="02020603050405020304" pitchFamily="18" charset="0"/>
              </a:rPr>
              <a:t>Christ, the chief Shepherd,</a:t>
            </a:r>
            <a:r>
              <a:rPr lang="en-US" sz="1600" dirty="0">
                <a:latin typeface="Calibri" panose="020F0502020204030204" pitchFamily="34" charset="0"/>
                <a:ea typeface="Times New Roman" panose="02020603050405020304" pitchFamily="18" charset="0"/>
                <a:cs typeface="Times New Roman" panose="02020603050405020304" pitchFamily="18" charset="0"/>
              </a:rPr>
              <a:t> is manifested, we shall obtain the unfading crown of glory (1 Peter 5:4); and even in this world He will not let us starve.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15000"/>
              </a:lnSpc>
            </a:pPr>
            <a:r>
              <a:rPr lang="en-US" sz="1600" dirty="0">
                <a:latin typeface="Calibri" panose="020F0502020204030204" pitchFamily="34" charset="0"/>
                <a:ea typeface="Times New Roman" panose="02020603050405020304" pitchFamily="18" charset="0"/>
                <a:cs typeface="Times New Roman" panose="02020603050405020304" pitchFamily="18" charset="0"/>
              </a:rPr>
              <a:t>Jerome raises an important question here: Why does Paul call “churches” those that were not churches? For Paul, he says, is writing to the Galatians, who had been led astray and turned away from Christ and from grace to Moses and the Law.﻿﻿ I reply: When Paul calls them the “churches of Galatia,” he is employing synecdoche, a very common practice in the Scriptures.﻿﻿ Writing in a similar vein to the Corinthians, he congratulates them that the grace of God was given them in Christ, that is, that they were enriched in Him with all speech and all knowledge (1 Cor. 1:4–5).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15000"/>
              </a:lnSpc>
            </a:pPr>
            <a:r>
              <a:rPr lang="en-US" sz="1600" dirty="0">
                <a:latin typeface="Calibri" panose="020F0502020204030204" pitchFamily="34" charset="0"/>
                <a:ea typeface="Times New Roman" panose="02020603050405020304" pitchFamily="18" charset="0"/>
                <a:cs typeface="Times New Roman" panose="02020603050405020304" pitchFamily="18" charset="0"/>
              </a:rPr>
              <a:t> And yet many of them had been perverted by false apostles and did not believe in the resurrection of the dead, etc. So today we still call the Church of Rome holy and all its sees holy, even though they have been undermined and their ministers are ungodly. For God “rules in the midst of His foes” (Ps. 110:2), Antichrist “takes his seat in the temple of God” (2 Thess. 2:4), and Satan is present among the sons of God (Job 1:6). Even if the church is “in the midst of a crooked and perverse generation,” as Paul says to the Philippians (2:15), and even if it is surrounded by wolves and robber.”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852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229600" cy="5988691"/>
          </a:xfrm>
          <a:prstGeom prst="rect">
            <a:avLst/>
          </a:prstGeom>
          <a:noFill/>
        </p:spPr>
        <p:txBody>
          <a:bodyPr wrap="square" rtlCol="0">
            <a:spAutoFit/>
          </a:bodyPr>
          <a:lstStyle/>
          <a:p>
            <a:pPr algn="ctr">
              <a:lnSpc>
                <a:spcPct val="115000"/>
              </a:lnSpc>
            </a:pPr>
            <a:r>
              <a:rPr lang="en-US" sz="4800" b="1" dirty="0">
                <a:latin typeface="Calibri" panose="020F0502020204030204" pitchFamily="34" charset="0"/>
                <a:ea typeface="Calibri" panose="020F0502020204030204" pitchFamily="34" charset="0"/>
                <a:cs typeface="Times New Roman" panose="02020603050405020304" pitchFamily="18" charset="0"/>
              </a:rPr>
              <a:t>LIFE APPLICATION</a:t>
            </a: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4800" dirty="0">
                <a:latin typeface="Calibri" panose="020F0502020204030204" pitchFamily="34" charset="0"/>
                <a:ea typeface="Calibri" panose="020F0502020204030204" pitchFamily="34" charset="0"/>
                <a:cs typeface="Times New Roman" panose="02020603050405020304" pitchFamily="18" charset="0"/>
              </a:rPr>
              <a:t>“Grace to you and peace from God our Father and the Lord Jesus Christ.”</a:t>
            </a:r>
          </a:p>
          <a:p>
            <a:pPr algn="ctr">
              <a:lnSpc>
                <a:spcPct val="115000"/>
              </a:lnSpc>
            </a:pPr>
            <a:r>
              <a:rPr lang="en-US" sz="4800" dirty="0">
                <a:latin typeface="Calibri" panose="020F0502020204030204" pitchFamily="34" charset="0"/>
                <a:ea typeface="Calibri" panose="020F0502020204030204" pitchFamily="34" charset="0"/>
                <a:cs typeface="Times New Roman" panose="02020603050405020304" pitchFamily="18" charset="0"/>
              </a:rPr>
              <a:t>What is the connection between grace and peace in our daily lives?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196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59366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699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465882"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544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673</Words>
  <Application>Microsoft Office PowerPoint</Application>
  <PresentationFormat>On-screen Show (4:3)</PresentationFormat>
  <Paragraphs>22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                      TEXT AND STUDY  (2) and all the brothers who are with me,  To the churches of Galatia:  (Acts 13:14 – 14:23;  16:6;  Php 4:20,21; 2 Tim 4:10;  1 Pet 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dc:creator>
  <cp:lastModifiedBy>David Nehrenz</cp:lastModifiedBy>
  <cp:revision>7</cp:revision>
  <dcterms:created xsi:type="dcterms:W3CDTF">2022-02-24T21:20:30Z</dcterms:created>
  <dcterms:modified xsi:type="dcterms:W3CDTF">2022-03-05T20:05:26Z</dcterms:modified>
</cp:coreProperties>
</file>