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334" r:id="rId4"/>
    <p:sldId id="267" r:id="rId5"/>
    <p:sldId id="270" r:id="rId6"/>
    <p:sldId id="333" r:id="rId7"/>
    <p:sldId id="329" r:id="rId8"/>
    <p:sldId id="330" r:id="rId9"/>
    <p:sldId id="331" r:id="rId10"/>
    <p:sldId id="268" r:id="rId11"/>
    <p:sldId id="277" r:id="rId12"/>
    <p:sldId id="260" r:id="rId13"/>
    <p:sldId id="261" r:id="rId14"/>
    <p:sldId id="262" r:id="rId15"/>
    <p:sldId id="263" r:id="rId16"/>
    <p:sldId id="264" r:id="rId17"/>
    <p:sldId id="265" r:id="rId18"/>
    <p:sldId id="269" r:id="rId19"/>
    <p:sldId id="271" r:id="rId20"/>
    <p:sldId id="272" r:id="rId21"/>
    <p:sldId id="273" r:id="rId22"/>
    <p:sldId id="274" r:id="rId23"/>
    <p:sldId id="275" r:id="rId24"/>
    <p:sldId id="276" r:id="rId25"/>
    <p:sldId id="278" r:id="rId26"/>
    <p:sldId id="282" r:id="rId27"/>
    <p:sldId id="283" r:id="rId28"/>
    <p:sldId id="284" r:id="rId29"/>
    <p:sldId id="285" r:id="rId30"/>
    <p:sldId id="287" r:id="rId31"/>
    <p:sldId id="289" r:id="rId32"/>
    <p:sldId id="288" r:id="rId33"/>
    <p:sldId id="293" r:id="rId34"/>
    <p:sldId id="295" r:id="rId35"/>
    <p:sldId id="297" r:id="rId36"/>
    <p:sldId id="299" r:id="rId37"/>
    <p:sldId id="298" r:id="rId38"/>
    <p:sldId id="294" r:id="rId39"/>
    <p:sldId id="301" r:id="rId40"/>
    <p:sldId id="302" r:id="rId41"/>
    <p:sldId id="303" r:id="rId42"/>
    <p:sldId id="304" r:id="rId43"/>
    <p:sldId id="305" r:id="rId44"/>
    <p:sldId id="306" r:id="rId45"/>
    <p:sldId id="308" r:id="rId46"/>
    <p:sldId id="309" r:id="rId47"/>
    <p:sldId id="310" r:id="rId48"/>
    <p:sldId id="311" r:id="rId49"/>
    <p:sldId id="312" r:id="rId50"/>
    <p:sldId id="313" r:id="rId51"/>
    <p:sldId id="314" r:id="rId52"/>
    <p:sldId id="315" r:id="rId53"/>
    <p:sldId id="316" r:id="rId54"/>
    <p:sldId id="317" r:id="rId55"/>
    <p:sldId id="320" r:id="rId56"/>
    <p:sldId id="321" r:id="rId57"/>
    <p:sldId id="322" r:id="rId58"/>
    <p:sldId id="324" r:id="rId59"/>
    <p:sldId id="325" r:id="rId60"/>
    <p:sldId id="326" r:id="rId61"/>
    <p:sldId id="327" r:id="rId62"/>
    <p:sldId id="328" r:id="rId63"/>
    <p:sldId id="332" r:id="rId64"/>
    <p:sldId id="335" r:id="rId6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59" autoAdjust="0"/>
    <p:restoredTop sz="94660"/>
  </p:normalViewPr>
  <p:slideViewPr>
    <p:cSldViewPr>
      <p:cViewPr varScale="1">
        <p:scale>
          <a:sx n="65" d="100"/>
          <a:sy n="65" d="100"/>
        </p:scale>
        <p:origin x="1296" y="53"/>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AC63F61-7A4B-442A-8CB5-4B6A0726F5E1}" type="datetimeFigureOut">
              <a:rPr lang="en-US" smtClean="0"/>
              <a:t>7/16/2022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09E0B6-C8EF-4DF3-A3B1-2B7C51B1383E}" type="slidenum">
              <a:rPr lang="en-US" smtClean="0"/>
              <a:t>‹#›</a:t>
            </a:fld>
            <a:endParaRPr lang="en-US"/>
          </a:p>
        </p:txBody>
      </p:sp>
    </p:spTree>
    <p:extLst>
      <p:ext uri="{BB962C8B-B14F-4D97-AF65-F5344CB8AC3E}">
        <p14:creationId xmlns:p14="http://schemas.microsoft.com/office/powerpoint/2010/main" val="16634214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C63F61-7A4B-442A-8CB5-4B6A0726F5E1}" type="datetimeFigureOut">
              <a:rPr lang="en-US" smtClean="0"/>
              <a:t>7/16/2022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09E0B6-C8EF-4DF3-A3B1-2B7C51B1383E}" type="slidenum">
              <a:rPr lang="en-US" smtClean="0"/>
              <a:t>‹#›</a:t>
            </a:fld>
            <a:endParaRPr lang="en-US"/>
          </a:p>
        </p:txBody>
      </p:sp>
    </p:spTree>
    <p:extLst>
      <p:ext uri="{BB962C8B-B14F-4D97-AF65-F5344CB8AC3E}">
        <p14:creationId xmlns:p14="http://schemas.microsoft.com/office/powerpoint/2010/main" val="23405595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C63F61-7A4B-442A-8CB5-4B6A0726F5E1}" type="datetimeFigureOut">
              <a:rPr lang="en-US" smtClean="0"/>
              <a:t>7/16/2022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09E0B6-C8EF-4DF3-A3B1-2B7C51B1383E}" type="slidenum">
              <a:rPr lang="en-US" smtClean="0"/>
              <a:t>‹#›</a:t>
            </a:fld>
            <a:endParaRPr lang="en-US"/>
          </a:p>
        </p:txBody>
      </p:sp>
    </p:spTree>
    <p:extLst>
      <p:ext uri="{BB962C8B-B14F-4D97-AF65-F5344CB8AC3E}">
        <p14:creationId xmlns:p14="http://schemas.microsoft.com/office/powerpoint/2010/main" val="12498439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C63F61-7A4B-442A-8CB5-4B6A0726F5E1}" type="datetimeFigureOut">
              <a:rPr lang="en-US" smtClean="0"/>
              <a:t>7/16/2022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09E0B6-C8EF-4DF3-A3B1-2B7C51B1383E}" type="slidenum">
              <a:rPr lang="en-US" smtClean="0"/>
              <a:t>‹#›</a:t>
            </a:fld>
            <a:endParaRPr lang="en-US"/>
          </a:p>
        </p:txBody>
      </p:sp>
    </p:spTree>
    <p:extLst>
      <p:ext uri="{BB962C8B-B14F-4D97-AF65-F5344CB8AC3E}">
        <p14:creationId xmlns:p14="http://schemas.microsoft.com/office/powerpoint/2010/main" val="15264059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AC63F61-7A4B-442A-8CB5-4B6A0726F5E1}" type="datetimeFigureOut">
              <a:rPr lang="en-US" smtClean="0"/>
              <a:t>7/16/2022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09E0B6-C8EF-4DF3-A3B1-2B7C51B1383E}" type="slidenum">
              <a:rPr lang="en-US" smtClean="0"/>
              <a:t>‹#›</a:t>
            </a:fld>
            <a:endParaRPr lang="en-US"/>
          </a:p>
        </p:txBody>
      </p:sp>
    </p:spTree>
    <p:extLst>
      <p:ext uri="{BB962C8B-B14F-4D97-AF65-F5344CB8AC3E}">
        <p14:creationId xmlns:p14="http://schemas.microsoft.com/office/powerpoint/2010/main" val="9852038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AC63F61-7A4B-442A-8CB5-4B6A0726F5E1}" type="datetimeFigureOut">
              <a:rPr lang="en-US" smtClean="0"/>
              <a:t>7/16/2022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09E0B6-C8EF-4DF3-A3B1-2B7C51B1383E}" type="slidenum">
              <a:rPr lang="en-US" smtClean="0"/>
              <a:t>‹#›</a:t>
            </a:fld>
            <a:endParaRPr lang="en-US"/>
          </a:p>
        </p:txBody>
      </p:sp>
    </p:spTree>
    <p:extLst>
      <p:ext uri="{BB962C8B-B14F-4D97-AF65-F5344CB8AC3E}">
        <p14:creationId xmlns:p14="http://schemas.microsoft.com/office/powerpoint/2010/main" val="22379688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AC63F61-7A4B-442A-8CB5-4B6A0726F5E1}" type="datetimeFigureOut">
              <a:rPr lang="en-US" smtClean="0"/>
              <a:t>7/16/2022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09E0B6-C8EF-4DF3-A3B1-2B7C51B1383E}" type="slidenum">
              <a:rPr lang="en-US" smtClean="0"/>
              <a:t>‹#›</a:t>
            </a:fld>
            <a:endParaRPr lang="en-US"/>
          </a:p>
        </p:txBody>
      </p:sp>
    </p:spTree>
    <p:extLst>
      <p:ext uri="{BB962C8B-B14F-4D97-AF65-F5344CB8AC3E}">
        <p14:creationId xmlns:p14="http://schemas.microsoft.com/office/powerpoint/2010/main" val="10378384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AC63F61-7A4B-442A-8CB5-4B6A0726F5E1}" type="datetimeFigureOut">
              <a:rPr lang="en-US" smtClean="0"/>
              <a:t>7/16/2022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09E0B6-C8EF-4DF3-A3B1-2B7C51B1383E}" type="slidenum">
              <a:rPr lang="en-US" smtClean="0"/>
              <a:t>‹#›</a:t>
            </a:fld>
            <a:endParaRPr lang="en-US"/>
          </a:p>
        </p:txBody>
      </p:sp>
    </p:spTree>
    <p:extLst>
      <p:ext uri="{BB962C8B-B14F-4D97-AF65-F5344CB8AC3E}">
        <p14:creationId xmlns:p14="http://schemas.microsoft.com/office/powerpoint/2010/main" val="2794614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C63F61-7A4B-442A-8CB5-4B6A0726F5E1}" type="datetimeFigureOut">
              <a:rPr lang="en-US" smtClean="0"/>
              <a:t>7/16/2022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09E0B6-C8EF-4DF3-A3B1-2B7C51B1383E}" type="slidenum">
              <a:rPr lang="en-US" smtClean="0"/>
              <a:t>‹#›</a:t>
            </a:fld>
            <a:endParaRPr lang="en-US"/>
          </a:p>
        </p:txBody>
      </p:sp>
    </p:spTree>
    <p:extLst>
      <p:ext uri="{BB962C8B-B14F-4D97-AF65-F5344CB8AC3E}">
        <p14:creationId xmlns:p14="http://schemas.microsoft.com/office/powerpoint/2010/main" val="472055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C63F61-7A4B-442A-8CB5-4B6A0726F5E1}" type="datetimeFigureOut">
              <a:rPr lang="en-US" smtClean="0"/>
              <a:t>7/16/2022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09E0B6-C8EF-4DF3-A3B1-2B7C51B1383E}" type="slidenum">
              <a:rPr lang="en-US" smtClean="0"/>
              <a:t>‹#›</a:t>
            </a:fld>
            <a:endParaRPr lang="en-US"/>
          </a:p>
        </p:txBody>
      </p:sp>
    </p:spTree>
    <p:extLst>
      <p:ext uri="{BB962C8B-B14F-4D97-AF65-F5344CB8AC3E}">
        <p14:creationId xmlns:p14="http://schemas.microsoft.com/office/powerpoint/2010/main" val="30978185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C63F61-7A4B-442A-8CB5-4B6A0726F5E1}" type="datetimeFigureOut">
              <a:rPr lang="en-US" smtClean="0"/>
              <a:t>7/16/2022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09E0B6-C8EF-4DF3-A3B1-2B7C51B1383E}" type="slidenum">
              <a:rPr lang="en-US" smtClean="0"/>
              <a:t>‹#›</a:t>
            </a:fld>
            <a:endParaRPr lang="en-US"/>
          </a:p>
        </p:txBody>
      </p:sp>
    </p:spTree>
    <p:extLst>
      <p:ext uri="{BB962C8B-B14F-4D97-AF65-F5344CB8AC3E}">
        <p14:creationId xmlns:p14="http://schemas.microsoft.com/office/powerpoint/2010/main" val="920281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C63F61-7A4B-442A-8CB5-4B6A0726F5E1}" type="datetimeFigureOut">
              <a:rPr lang="en-US" smtClean="0"/>
              <a:t>7/16/2022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09E0B6-C8EF-4DF3-A3B1-2B7C51B1383E}" type="slidenum">
              <a:rPr lang="en-US" smtClean="0"/>
              <a:t>‹#›</a:t>
            </a:fld>
            <a:endParaRPr lang="en-US"/>
          </a:p>
        </p:txBody>
      </p:sp>
    </p:spTree>
    <p:extLst>
      <p:ext uri="{BB962C8B-B14F-4D97-AF65-F5344CB8AC3E}">
        <p14:creationId xmlns:p14="http://schemas.microsoft.com/office/powerpoint/2010/main" val="36447321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4800" y="304800"/>
            <a:ext cx="8534400" cy="5509200"/>
          </a:xfrm>
          <a:prstGeom prst="rect">
            <a:avLst/>
          </a:prstGeom>
          <a:noFill/>
        </p:spPr>
        <p:txBody>
          <a:bodyPr wrap="square" rtlCol="0">
            <a:spAutoFit/>
          </a:bodyPr>
          <a:lstStyle/>
          <a:p>
            <a:pPr algn="ctr"/>
            <a:r>
              <a:rPr lang="en-US" sz="4400" b="1" u="sng" dirty="0">
                <a:solidFill>
                  <a:prstClr val="black"/>
                </a:solidFill>
                <a:ea typeface="Calibri"/>
                <a:cs typeface="Times New Roman"/>
              </a:rPr>
              <a:t>Trinity Lutheran Church</a:t>
            </a:r>
            <a:r>
              <a:rPr lang="en-US" sz="4400" dirty="0">
                <a:solidFill>
                  <a:prstClr val="black"/>
                </a:solidFill>
                <a:ea typeface="Calibri"/>
                <a:cs typeface="Times New Roman"/>
              </a:rPr>
              <a:t/>
            </a:r>
            <a:br>
              <a:rPr lang="en-US" sz="4400" dirty="0">
                <a:solidFill>
                  <a:prstClr val="black"/>
                </a:solidFill>
                <a:ea typeface="Calibri"/>
                <a:cs typeface="Times New Roman"/>
              </a:rPr>
            </a:br>
            <a:r>
              <a:rPr lang="en-US" sz="4400" dirty="0">
                <a:solidFill>
                  <a:prstClr val="black"/>
                </a:solidFill>
                <a:ea typeface="Calibri"/>
                <a:cs typeface="Times New Roman"/>
              </a:rPr>
              <a:t>Norman, Oklahoma – www.tlcnorman.org</a:t>
            </a:r>
            <a:br>
              <a:rPr lang="en-US" sz="4400" dirty="0">
                <a:solidFill>
                  <a:prstClr val="black"/>
                </a:solidFill>
                <a:ea typeface="Calibri"/>
                <a:cs typeface="Times New Roman"/>
              </a:rPr>
            </a:br>
            <a:r>
              <a:rPr lang="en-US" sz="4400" b="1" u="sng" dirty="0">
                <a:solidFill>
                  <a:prstClr val="black"/>
                </a:solidFill>
                <a:ea typeface="Calibri"/>
                <a:cs typeface="Times New Roman"/>
              </a:rPr>
              <a:t>The Book of Galatians</a:t>
            </a:r>
            <a:r>
              <a:rPr lang="en-US" sz="4400" dirty="0">
                <a:solidFill>
                  <a:prstClr val="black"/>
                </a:solidFill>
                <a:ea typeface="Calibri"/>
                <a:cs typeface="Times New Roman"/>
              </a:rPr>
              <a:t/>
            </a:r>
            <a:br>
              <a:rPr lang="en-US" sz="4400" dirty="0">
                <a:solidFill>
                  <a:prstClr val="black"/>
                </a:solidFill>
                <a:ea typeface="Calibri"/>
                <a:cs typeface="Times New Roman"/>
              </a:rPr>
            </a:br>
            <a:r>
              <a:rPr lang="en-US" sz="4400" b="1" dirty="0">
                <a:solidFill>
                  <a:prstClr val="black"/>
                </a:solidFill>
                <a:ea typeface="Calibri"/>
                <a:cs typeface="Times New Roman"/>
              </a:rPr>
              <a:t>Theme: “The True Gospel You Have Received”</a:t>
            </a:r>
            <a:r>
              <a:rPr lang="en-US" sz="4400" dirty="0">
                <a:solidFill>
                  <a:prstClr val="black"/>
                </a:solidFill>
                <a:ea typeface="Calibri"/>
                <a:cs typeface="Times New Roman"/>
              </a:rPr>
              <a:t> </a:t>
            </a:r>
            <a:br>
              <a:rPr lang="en-US" sz="4400" dirty="0">
                <a:solidFill>
                  <a:prstClr val="black"/>
                </a:solidFill>
                <a:ea typeface="Calibri"/>
                <a:cs typeface="Times New Roman"/>
              </a:rPr>
            </a:br>
            <a:r>
              <a:rPr lang="en-US" sz="4400" dirty="0">
                <a:solidFill>
                  <a:prstClr val="black"/>
                </a:solidFill>
                <a:ea typeface="Calibri"/>
                <a:cs typeface="Times New Roman"/>
              </a:rPr>
              <a:t>Date: </a:t>
            </a:r>
            <a:r>
              <a:rPr lang="en-US" sz="4400" dirty="0" smtClean="0">
                <a:solidFill>
                  <a:prstClr val="black"/>
                </a:solidFill>
                <a:ea typeface="Calibri"/>
                <a:cs typeface="Times New Roman"/>
              </a:rPr>
              <a:t>7-17-22</a:t>
            </a:r>
            <a:r>
              <a:rPr lang="en-US" sz="4400" dirty="0">
                <a:solidFill>
                  <a:prstClr val="black"/>
                </a:solidFill>
                <a:ea typeface="Calibri"/>
                <a:cs typeface="Times New Roman"/>
              </a:rPr>
              <a:t/>
            </a:r>
            <a:br>
              <a:rPr lang="en-US" sz="4400" dirty="0">
                <a:solidFill>
                  <a:prstClr val="black"/>
                </a:solidFill>
                <a:ea typeface="Calibri"/>
                <a:cs typeface="Times New Roman"/>
              </a:rPr>
            </a:br>
            <a:r>
              <a:rPr lang="en-US" sz="4400" dirty="0">
                <a:solidFill>
                  <a:prstClr val="black"/>
                </a:solidFill>
                <a:ea typeface="Calibri"/>
                <a:cs typeface="Times New Roman"/>
              </a:rPr>
              <a:t>Lesson: </a:t>
            </a:r>
            <a:r>
              <a:rPr lang="en-US" sz="4400" dirty="0" smtClean="0">
                <a:solidFill>
                  <a:prstClr val="black"/>
                </a:solidFill>
                <a:ea typeface="Calibri"/>
                <a:cs typeface="Times New Roman"/>
              </a:rPr>
              <a:t>18  </a:t>
            </a:r>
            <a:r>
              <a:rPr lang="en-US" sz="4400" dirty="0">
                <a:solidFill>
                  <a:prstClr val="black"/>
                </a:solidFill>
                <a:ea typeface="Calibri"/>
                <a:cs typeface="Times New Roman"/>
              </a:rPr>
              <a:t>- Chapter </a:t>
            </a:r>
            <a:r>
              <a:rPr lang="en-US" sz="4400" dirty="0" smtClean="0">
                <a:solidFill>
                  <a:prstClr val="black"/>
                </a:solidFill>
                <a:ea typeface="Calibri"/>
                <a:cs typeface="Times New Roman"/>
              </a:rPr>
              <a:t>3:17-22</a:t>
            </a:r>
            <a:endParaRPr lang="en-US" sz="4400" dirty="0"/>
          </a:p>
        </p:txBody>
      </p:sp>
    </p:spTree>
    <p:extLst>
      <p:ext uri="{BB962C8B-B14F-4D97-AF65-F5344CB8AC3E}">
        <p14:creationId xmlns:p14="http://schemas.microsoft.com/office/powerpoint/2010/main" val="13814075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533400"/>
            <a:ext cx="8229600" cy="4835170"/>
          </a:xfrm>
          <a:prstGeom prst="rect">
            <a:avLst/>
          </a:prstGeom>
          <a:noFill/>
        </p:spPr>
        <p:txBody>
          <a:bodyPr wrap="square" rtlCol="0">
            <a:spAutoFit/>
          </a:bodyPr>
          <a:lstStyle/>
          <a:p>
            <a:pPr algn="ctr">
              <a:lnSpc>
                <a:spcPct val="115000"/>
              </a:lnSpc>
            </a:pPr>
            <a:r>
              <a:rPr lang="en-US" sz="4800" b="1" u="sng" dirty="0">
                <a:latin typeface="Calibri" panose="020F0502020204030204" pitchFamily="34" charset="0"/>
                <a:ea typeface="Calibri" panose="020F0502020204030204" pitchFamily="34" charset="0"/>
                <a:cs typeface="Times New Roman" panose="02020603050405020304" pitchFamily="18" charset="0"/>
              </a:rPr>
              <a:t>LIFE </a:t>
            </a:r>
            <a:r>
              <a:rPr lang="en-US" sz="4800" b="1" u="sng" dirty="0" smtClean="0">
                <a:latin typeface="Calibri" panose="020F0502020204030204" pitchFamily="34" charset="0"/>
                <a:ea typeface="Calibri" panose="020F0502020204030204" pitchFamily="34" charset="0"/>
                <a:cs typeface="Times New Roman" panose="02020603050405020304" pitchFamily="18" charset="0"/>
              </a:rPr>
              <a:t>APPLICATION</a:t>
            </a:r>
          </a:p>
          <a:p>
            <a:pPr algn="ctr">
              <a:lnSpc>
                <a:spcPct val="115000"/>
              </a:lnSpc>
            </a:pPr>
            <a:endParaRPr lang="en-US" sz="4800" b="1" u="sng"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pPr>
            <a:r>
              <a:rPr lang="en-US" sz="3600" dirty="0">
                <a:latin typeface="Calibri" panose="020F0502020204030204" pitchFamily="34" charset="0"/>
                <a:ea typeface="Calibri" panose="020F0502020204030204" pitchFamily="34" charset="0"/>
                <a:cs typeface="Calibri" panose="020F0502020204030204" pitchFamily="34" charset="0"/>
              </a:rPr>
              <a:t>“The promise by faith</a:t>
            </a:r>
            <a:r>
              <a:rPr lang="en-US" sz="3600" b="1" dirty="0">
                <a:latin typeface="Calibri" panose="020F0502020204030204" pitchFamily="34" charset="0"/>
                <a:ea typeface="Calibri" panose="020F0502020204030204" pitchFamily="34" charset="0"/>
                <a:cs typeface="Calibri" panose="020F0502020204030204" pitchFamily="34" charset="0"/>
              </a:rPr>
              <a:t> in Jesus Christ</a:t>
            </a:r>
            <a:r>
              <a:rPr lang="en-US" sz="3600" dirty="0">
                <a:latin typeface="Calibri" panose="020F0502020204030204" pitchFamily="34" charset="0"/>
                <a:ea typeface="Calibri" panose="020F0502020204030204" pitchFamily="34" charset="0"/>
                <a:cs typeface="Calibri" panose="020F0502020204030204" pitchFamily="34" charset="0"/>
              </a:rPr>
              <a:t> might be given to those who believe</a:t>
            </a:r>
            <a:r>
              <a:rPr lang="en-US" sz="3600" dirty="0" smtClean="0">
                <a:latin typeface="Calibri" panose="020F0502020204030204" pitchFamily="34" charset="0"/>
                <a:ea typeface="Calibri" panose="020F0502020204030204" pitchFamily="34" charset="0"/>
                <a:cs typeface="Calibri" panose="020F0502020204030204" pitchFamily="34" charset="0"/>
              </a:rPr>
              <a:t>.”</a:t>
            </a:r>
          </a:p>
          <a:p>
            <a:pPr algn="ctr">
              <a:lnSpc>
                <a:spcPct val="115000"/>
              </a:lnSpc>
            </a:pP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pPr>
            <a:r>
              <a:rPr lang="en-US" sz="3600" dirty="0">
                <a:latin typeface="Calibri" panose="020F0502020204030204" pitchFamily="34" charset="0"/>
                <a:ea typeface="Calibri" panose="020F0502020204030204" pitchFamily="34" charset="0"/>
                <a:cs typeface="Calibri" panose="020F0502020204030204" pitchFamily="34" charset="0"/>
              </a:rPr>
              <a:t>Why do you think some people believe the promises of God and others do not?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419616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524000" y="0"/>
            <a:ext cx="6781800" cy="6781800"/>
          </a:xfrm>
          <a:prstGeom prst="rect">
            <a:avLst/>
          </a:prstGeom>
        </p:spPr>
      </p:pic>
    </p:spTree>
    <p:extLst>
      <p:ext uri="{BB962C8B-B14F-4D97-AF65-F5344CB8AC3E}">
        <p14:creationId xmlns:p14="http://schemas.microsoft.com/office/powerpoint/2010/main" val="20759298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609600"/>
            <a:ext cx="8593666"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86991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57200"/>
            <a:ext cx="8465882"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85449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66800" y="76200"/>
            <a:ext cx="7086600" cy="6850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82640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7" name="Picture 3"/>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13909"/>
          <a:stretch/>
        </p:blipFill>
        <p:spPr bwMode="auto">
          <a:xfrm>
            <a:off x="533400" y="685800"/>
            <a:ext cx="8225561"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719544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76400" y="228600"/>
            <a:ext cx="5791200" cy="63991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929829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838200" y="381000"/>
            <a:ext cx="7189984" cy="5745162"/>
          </a:xfrm>
          <a:prstGeom prst="rect">
            <a:avLst/>
          </a:prstGeom>
        </p:spPr>
      </p:pic>
    </p:spTree>
    <p:extLst>
      <p:ext uri="{BB962C8B-B14F-4D97-AF65-F5344CB8AC3E}">
        <p14:creationId xmlns:p14="http://schemas.microsoft.com/office/powerpoint/2010/main" val="2911297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30034" y="609600"/>
            <a:ext cx="8483932" cy="5540008"/>
          </a:xfrm>
          <a:prstGeom prst="rect">
            <a:avLst/>
          </a:prstGeom>
        </p:spPr>
      </p:pic>
    </p:spTree>
    <p:extLst>
      <p:ext uri="{BB962C8B-B14F-4D97-AF65-F5344CB8AC3E}">
        <p14:creationId xmlns:p14="http://schemas.microsoft.com/office/powerpoint/2010/main" val="14807238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78725" y="457200"/>
            <a:ext cx="8308075" cy="5516562"/>
          </a:xfrm>
          <a:prstGeom prst="rect">
            <a:avLst/>
          </a:prstGeom>
        </p:spPr>
      </p:pic>
    </p:spTree>
    <p:extLst>
      <p:ext uri="{BB962C8B-B14F-4D97-AF65-F5344CB8AC3E}">
        <p14:creationId xmlns:p14="http://schemas.microsoft.com/office/powerpoint/2010/main" val="23547586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85800" y="381000"/>
            <a:ext cx="7620000" cy="5715000"/>
          </a:xfrm>
          <a:prstGeom prst="rect">
            <a:avLst/>
          </a:prstGeom>
        </p:spPr>
      </p:pic>
    </p:spTree>
    <p:extLst>
      <p:ext uri="{BB962C8B-B14F-4D97-AF65-F5344CB8AC3E}">
        <p14:creationId xmlns:p14="http://schemas.microsoft.com/office/powerpoint/2010/main" val="18011564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691092" y="533400"/>
            <a:ext cx="7761816" cy="5821362"/>
          </a:xfrm>
          <a:prstGeom prst="rect">
            <a:avLst/>
          </a:prstGeom>
        </p:spPr>
      </p:pic>
    </p:spTree>
    <p:extLst>
      <p:ext uri="{BB962C8B-B14F-4D97-AF65-F5344CB8AC3E}">
        <p14:creationId xmlns:p14="http://schemas.microsoft.com/office/powerpoint/2010/main" val="280899014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609600" y="274638"/>
            <a:ext cx="8199477" cy="6149608"/>
          </a:xfrm>
          <a:prstGeom prst="rect">
            <a:avLst/>
          </a:prstGeom>
        </p:spPr>
      </p:pic>
    </p:spTree>
    <p:extLst>
      <p:ext uri="{BB962C8B-B14F-4D97-AF65-F5344CB8AC3E}">
        <p14:creationId xmlns:p14="http://schemas.microsoft.com/office/powerpoint/2010/main" val="183273686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066800" y="810969"/>
            <a:ext cx="6502400" cy="4876800"/>
          </a:xfrm>
          <a:prstGeom prst="rect">
            <a:avLst/>
          </a:prstGeom>
        </p:spPr>
      </p:pic>
    </p:spTree>
    <p:extLst>
      <p:ext uri="{BB962C8B-B14F-4D97-AF65-F5344CB8AC3E}">
        <p14:creationId xmlns:p14="http://schemas.microsoft.com/office/powerpoint/2010/main" val="412659285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640644" y="846138"/>
            <a:ext cx="8046156" cy="4525963"/>
          </a:xfrm>
          <a:prstGeom prst="rect">
            <a:avLst/>
          </a:prstGeom>
        </p:spPr>
      </p:pic>
    </p:spTree>
    <p:extLst>
      <p:ext uri="{BB962C8B-B14F-4D97-AF65-F5344CB8AC3E}">
        <p14:creationId xmlns:p14="http://schemas.microsoft.com/office/powerpoint/2010/main" val="387651873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57200" y="846138"/>
            <a:ext cx="8033584" cy="4525963"/>
          </a:xfrm>
          <a:prstGeom prst="rect">
            <a:avLst/>
          </a:prstGeom>
        </p:spPr>
      </p:pic>
    </p:spTree>
    <p:extLst>
      <p:ext uri="{BB962C8B-B14F-4D97-AF65-F5344CB8AC3E}">
        <p14:creationId xmlns:p14="http://schemas.microsoft.com/office/powerpoint/2010/main" val="88647563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447800" y="257053"/>
            <a:ext cx="6219947" cy="6219947"/>
          </a:xfrm>
          <a:prstGeom prst="rect">
            <a:avLst/>
          </a:prstGeom>
        </p:spPr>
      </p:pic>
    </p:spTree>
    <p:extLst>
      <p:ext uri="{BB962C8B-B14F-4D97-AF65-F5344CB8AC3E}">
        <p14:creationId xmlns:p14="http://schemas.microsoft.com/office/powerpoint/2010/main" val="253872195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0" y="914400"/>
            <a:ext cx="8229600" cy="43068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2083290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14400" y="533400"/>
            <a:ext cx="6908800" cy="518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968521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0" y="762000"/>
            <a:ext cx="8449235" cy="495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2430368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5800" y="914400"/>
            <a:ext cx="8184524"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405090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066800" y="286361"/>
            <a:ext cx="7239000" cy="6147249"/>
          </a:xfrm>
          <a:prstGeom prst="rect">
            <a:avLst/>
          </a:prstGeom>
        </p:spPr>
      </p:pic>
    </p:spTree>
    <p:extLst>
      <p:ext uri="{BB962C8B-B14F-4D97-AF65-F5344CB8AC3E}">
        <p14:creationId xmlns:p14="http://schemas.microsoft.com/office/powerpoint/2010/main" val="12286782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6577"/>
          <a:stretch/>
        </p:blipFill>
        <p:spPr bwMode="auto">
          <a:xfrm>
            <a:off x="609600" y="533400"/>
            <a:ext cx="7830217"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2647674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9600" y="228600"/>
            <a:ext cx="8128000"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8892722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00200" y="304800"/>
            <a:ext cx="6019800" cy="601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6224853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990850" y="274638"/>
            <a:ext cx="3162300" cy="6320091"/>
          </a:xfrm>
          <a:prstGeom prst="rect">
            <a:avLst/>
          </a:prstGeom>
        </p:spPr>
      </p:pic>
    </p:spTree>
    <p:extLst>
      <p:ext uri="{BB962C8B-B14F-4D97-AF65-F5344CB8AC3E}">
        <p14:creationId xmlns:p14="http://schemas.microsoft.com/office/powerpoint/2010/main" val="72749023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57200" y="457200"/>
            <a:ext cx="7961650" cy="5364162"/>
          </a:xfrm>
          <a:prstGeom prst="rect">
            <a:avLst/>
          </a:prstGeom>
        </p:spPr>
      </p:pic>
    </p:spTree>
    <p:extLst>
      <p:ext uri="{BB962C8B-B14F-4D97-AF65-F5344CB8AC3E}">
        <p14:creationId xmlns:p14="http://schemas.microsoft.com/office/powerpoint/2010/main" val="236950183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981200" y="274638"/>
            <a:ext cx="5181600" cy="6459058"/>
          </a:xfrm>
          <a:prstGeom prst="rect">
            <a:avLst/>
          </a:prstGeom>
        </p:spPr>
      </p:pic>
    </p:spTree>
    <p:extLst>
      <p:ext uri="{BB962C8B-B14F-4D97-AF65-F5344CB8AC3E}">
        <p14:creationId xmlns:p14="http://schemas.microsoft.com/office/powerpoint/2010/main" val="119940897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643466" y="846138"/>
            <a:ext cx="7857067" cy="4419600"/>
          </a:xfrm>
          <a:prstGeom prst="rect">
            <a:avLst/>
          </a:prstGeom>
        </p:spPr>
      </p:pic>
    </p:spTree>
    <p:extLst>
      <p:ext uri="{BB962C8B-B14F-4D97-AF65-F5344CB8AC3E}">
        <p14:creationId xmlns:p14="http://schemas.microsoft.com/office/powerpoint/2010/main" val="298144080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685800" y="609600"/>
            <a:ext cx="8123515" cy="5293824"/>
          </a:xfrm>
          <a:prstGeom prst="rect">
            <a:avLst/>
          </a:prstGeom>
        </p:spPr>
      </p:pic>
    </p:spTree>
    <p:extLst>
      <p:ext uri="{BB962C8B-B14F-4D97-AF65-F5344CB8AC3E}">
        <p14:creationId xmlns:p14="http://schemas.microsoft.com/office/powerpoint/2010/main" val="32113682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286000" y="298084"/>
            <a:ext cx="4419600" cy="6254151"/>
          </a:xfrm>
          <a:prstGeom prst="rect">
            <a:avLst/>
          </a:prstGeom>
        </p:spPr>
      </p:pic>
    </p:spTree>
    <p:extLst>
      <p:ext uri="{BB962C8B-B14F-4D97-AF65-F5344CB8AC3E}">
        <p14:creationId xmlns:p14="http://schemas.microsoft.com/office/powerpoint/2010/main" val="185276036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57200" y="533400"/>
            <a:ext cx="8338435" cy="5562600"/>
          </a:xfrm>
          <a:prstGeom prst="rect">
            <a:avLst/>
          </a:prstGeom>
        </p:spPr>
      </p:pic>
    </p:spTree>
    <p:extLst>
      <p:ext uri="{BB962C8B-B14F-4D97-AF65-F5344CB8AC3E}">
        <p14:creationId xmlns:p14="http://schemas.microsoft.com/office/powerpoint/2010/main" val="13338800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161" y="152400"/>
            <a:ext cx="8839200" cy="592085"/>
          </a:xfrm>
          <a:prstGeom prst="rect">
            <a:avLst/>
          </a:prstGeom>
          <a:noFill/>
        </p:spPr>
        <p:txBody>
          <a:bodyPr wrap="square" rtlCol="0">
            <a:spAutoFit/>
          </a:bodyPr>
          <a:lstStyle/>
          <a:p>
            <a:pPr algn="just">
              <a:lnSpc>
                <a:spcPct val="115000"/>
              </a:lnSpc>
            </a:pPr>
            <a:r>
              <a:rPr lang="en-US" sz="3000" dirty="0">
                <a:latin typeface="Calibri" panose="020F0502020204030204" pitchFamily="34" charset="0"/>
                <a:ea typeface="Calibri" panose="020F0502020204030204" pitchFamily="34" charset="0"/>
                <a:cs typeface="Calibri" panose="020F0502020204030204" pitchFamily="34" charset="0"/>
              </a:rPr>
              <a:t> </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p:cNvSpPr txBox="1"/>
          <p:nvPr/>
        </p:nvSpPr>
        <p:spPr>
          <a:xfrm>
            <a:off x="533400" y="304800"/>
            <a:ext cx="8001000" cy="5788829"/>
          </a:xfrm>
          <a:prstGeom prst="rect">
            <a:avLst/>
          </a:prstGeom>
          <a:noFill/>
        </p:spPr>
        <p:txBody>
          <a:bodyPr wrap="square" rtlCol="0">
            <a:spAutoFit/>
          </a:bodyPr>
          <a:lstStyle/>
          <a:p>
            <a:pPr algn="just">
              <a:lnSpc>
                <a:spcPct val="115000"/>
              </a:lnSpc>
            </a:pPr>
            <a:r>
              <a:rPr lang="en-US" sz="3600" dirty="0">
                <a:latin typeface="Calibri" panose="020F0502020204030204" pitchFamily="34" charset="0"/>
                <a:ea typeface="Calibri" panose="020F0502020204030204" pitchFamily="34" charset="0"/>
                <a:cs typeface="Calibri" panose="020F0502020204030204" pitchFamily="34" charset="0"/>
              </a:rPr>
              <a:t> (17) This is what I mean: </a:t>
            </a:r>
            <a:r>
              <a:rPr lang="en-US" sz="3600" b="1" dirty="0">
                <a:latin typeface="Calibri" panose="020F0502020204030204" pitchFamily="34" charset="0"/>
                <a:ea typeface="Calibri" panose="020F0502020204030204" pitchFamily="34" charset="0"/>
                <a:cs typeface="Calibri" panose="020F0502020204030204" pitchFamily="34" charset="0"/>
              </a:rPr>
              <a:t>the law, which came 430 years afterward,</a:t>
            </a:r>
            <a:r>
              <a:rPr lang="en-US" sz="3600" dirty="0">
                <a:latin typeface="Calibri" panose="020F0502020204030204" pitchFamily="34" charset="0"/>
                <a:ea typeface="Calibri" panose="020F0502020204030204" pitchFamily="34" charset="0"/>
                <a:cs typeface="Calibri" panose="020F0502020204030204" pitchFamily="34" charset="0"/>
              </a:rPr>
              <a:t> does not annul</a:t>
            </a:r>
            <a:r>
              <a:rPr lang="en-US" sz="3600" b="1" dirty="0">
                <a:latin typeface="Calibri" panose="020F0502020204030204" pitchFamily="34" charset="0"/>
                <a:ea typeface="Calibri" panose="020F0502020204030204" pitchFamily="34" charset="0"/>
                <a:cs typeface="Calibri" panose="020F0502020204030204" pitchFamily="34" charset="0"/>
              </a:rPr>
              <a:t> a covenant previously ratified by God, </a:t>
            </a:r>
            <a:r>
              <a:rPr lang="en-US" sz="3600" dirty="0">
                <a:latin typeface="Calibri" panose="020F0502020204030204" pitchFamily="34" charset="0"/>
                <a:ea typeface="Calibri" panose="020F0502020204030204" pitchFamily="34" charset="0"/>
                <a:cs typeface="Calibri" panose="020F0502020204030204" pitchFamily="34" charset="0"/>
              </a:rPr>
              <a:t>so as to make </a:t>
            </a:r>
            <a:r>
              <a:rPr lang="en-US" sz="3600" b="1" dirty="0">
                <a:latin typeface="Calibri" panose="020F0502020204030204" pitchFamily="34" charset="0"/>
                <a:ea typeface="Calibri" panose="020F0502020204030204" pitchFamily="34" charset="0"/>
                <a:cs typeface="Calibri" panose="020F0502020204030204" pitchFamily="34" charset="0"/>
              </a:rPr>
              <a:t>the promise</a:t>
            </a:r>
            <a:r>
              <a:rPr lang="en-US" sz="3600" dirty="0">
                <a:latin typeface="Calibri" panose="020F0502020204030204" pitchFamily="34" charset="0"/>
                <a:ea typeface="Calibri" panose="020F0502020204030204" pitchFamily="34" charset="0"/>
                <a:cs typeface="Calibri" panose="020F0502020204030204" pitchFamily="34" charset="0"/>
              </a:rPr>
              <a:t> void. (18) For if </a:t>
            </a:r>
            <a:r>
              <a:rPr lang="en-US" sz="3600" b="1" dirty="0">
                <a:latin typeface="Calibri" panose="020F0502020204030204" pitchFamily="34" charset="0"/>
                <a:ea typeface="Calibri" panose="020F0502020204030204" pitchFamily="34" charset="0"/>
                <a:cs typeface="Calibri" panose="020F0502020204030204" pitchFamily="34" charset="0"/>
              </a:rPr>
              <a:t>the inheritance</a:t>
            </a:r>
            <a:r>
              <a:rPr lang="en-US" sz="3600" dirty="0">
                <a:latin typeface="Calibri" panose="020F0502020204030204" pitchFamily="34" charset="0"/>
                <a:ea typeface="Calibri" panose="020F0502020204030204" pitchFamily="34" charset="0"/>
                <a:cs typeface="Calibri" panose="020F0502020204030204" pitchFamily="34" charset="0"/>
              </a:rPr>
              <a:t> comes by the law, it no longer comes by </a:t>
            </a:r>
            <a:r>
              <a:rPr lang="en-US" sz="3600" b="1" dirty="0">
                <a:latin typeface="Calibri" panose="020F0502020204030204" pitchFamily="34" charset="0"/>
                <a:ea typeface="Calibri" panose="020F0502020204030204" pitchFamily="34" charset="0"/>
                <a:cs typeface="Calibri" panose="020F0502020204030204" pitchFamily="34" charset="0"/>
              </a:rPr>
              <a:t>promise</a:t>
            </a:r>
            <a:r>
              <a:rPr lang="en-US" sz="3600" dirty="0">
                <a:latin typeface="Calibri" panose="020F0502020204030204" pitchFamily="34" charset="0"/>
                <a:ea typeface="Calibri" panose="020F0502020204030204" pitchFamily="34" charset="0"/>
                <a:cs typeface="Calibri" panose="020F0502020204030204" pitchFamily="34" charset="0"/>
              </a:rPr>
              <a:t>; but </a:t>
            </a:r>
            <a:r>
              <a:rPr lang="en-US" sz="3600" b="1" dirty="0">
                <a:latin typeface="Calibri" panose="020F0502020204030204" pitchFamily="34" charset="0"/>
                <a:ea typeface="Calibri" panose="020F0502020204030204" pitchFamily="34" charset="0"/>
                <a:cs typeface="Calibri" panose="020F0502020204030204" pitchFamily="34" charset="0"/>
              </a:rPr>
              <a:t>God gave</a:t>
            </a:r>
            <a:r>
              <a:rPr lang="en-US" sz="3600" dirty="0">
                <a:latin typeface="Calibri" panose="020F0502020204030204" pitchFamily="34" charset="0"/>
                <a:ea typeface="Calibri" panose="020F0502020204030204" pitchFamily="34" charset="0"/>
                <a:cs typeface="Calibri" panose="020F0502020204030204" pitchFamily="34" charset="0"/>
              </a:rPr>
              <a:t> it to </a:t>
            </a:r>
            <a:r>
              <a:rPr lang="en-US" sz="3600" u="sng" dirty="0">
                <a:latin typeface="Calibri" panose="020F0502020204030204" pitchFamily="34" charset="0"/>
                <a:ea typeface="Calibri" panose="020F0502020204030204" pitchFamily="34" charset="0"/>
                <a:cs typeface="Calibri" panose="020F0502020204030204" pitchFamily="34" charset="0"/>
              </a:rPr>
              <a:t>Abraham</a:t>
            </a:r>
            <a:r>
              <a:rPr lang="en-US" sz="3600" dirty="0">
                <a:latin typeface="Calibri" panose="020F0502020204030204" pitchFamily="34" charset="0"/>
                <a:ea typeface="Calibri" panose="020F0502020204030204" pitchFamily="34" charset="0"/>
                <a:cs typeface="Calibri" panose="020F0502020204030204" pitchFamily="34" charset="0"/>
              </a:rPr>
              <a:t> by </a:t>
            </a:r>
            <a:r>
              <a:rPr lang="en-US" sz="3600" b="1" dirty="0">
                <a:latin typeface="Calibri" panose="020F0502020204030204" pitchFamily="34" charset="0"/>
                <a:ea typeface="Calibri" panose="020F0502020204030204" pitchFamily="34" charset="0"/>
                <a:cs typeface="Calibri" panose="020F0502020204030204" pitchFamily="34" charset="0"/>
              </a:rPr>
              <a:t>a promise.</a:t>
            </a:r>
            <a:endParaRPr lang="en-US" sz="36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pPr>
            <a:r>
              <a:rPr lang="en-US" sz="3600" b="1" dirty="0">
                <a:latin typeface="Calibri" panose="020F0502020204030204" pitchFamily="34" charset="0"/>
                <a:ea typeface="Calibri" panose="020F0502020204030204" pitchFamily="34" charset="0"/>
                <a:cs typeface="Calibri" panose="020F0502020204030204" pitchFamily="34" charset="0"/>
              </a:rPr>
              <a:t>(Gen 15:13;    Ex 12:40,41;   Ac 7:6;   </a:t>
            </a:r>
            <a:endParaRPr lang="en-US" sz="3600" b="1" dirty="0" smtClean="0">
              <a:latin typeface="Calibri" panose="020F0502020204030204" pitchFamily="34" charset="0"/>
              <a:ea typeface="Calibri" panose="020F0502020204030204" pitchFamily="34" charset="0"/>
              <a:cs typeface="Calibri" panose="020F0502020204030204" pitchFamily="34" charset="0"/>
            </a:endParaRPr>
          </a:p>
          <a:p>
            <a:pPr algn="ctr">
              <a:lnSpc>
                <a:spcPct val="115000"/>
              </a:lnSpc>
            </a:pPr>
            <a:r>
              <a:rPr lang="en-US" sz="3600" b="1" dirty="0" smtClean="0">
                <a:latin typeface="Calibri" panose="020F0502020204030204" pitchFamily="34" charset="0"/>
                <a:ea typeface="Calibri" panose="020F0502020204030204" pitchFamily="34" charset="0"/>
                <a:cs typeface="Calibri" panose="020F0502020204030204" pitchFamily="34" charset="0"/>
              </a:rPr>
              <a:t>Rom </a:t>
            </a:r>
            <a:r>
              <a:rPr lang="en-US" sz="3600" b="1" dirty="0">
                <a:latin typeface="Calibri" panose="020F0502020204030204" pitchFamily="34" charset="0"/>
                <a:ea typeface="Calibri" panose="020F0502020204030204" pitchFamily="34" charset="0"/>
                <a:cs typeface="Calibri" panose="020F0502020204030204" pitchFamily="34" charset="0"/>
              </a:rPr>
              <a:t>8:17)</a:t>
            </a:r>
            <a:endParaRPr lang="en-US" sz="3600" dirty="0"/>
          </a:p>
        </p:txBody>
      </p:sp>
    </p:spTree>
    <p:extLst>
      <p:ext uri="{BB962C8B-B14F-4D97-AF65-F5344CB8AC3E}">
        <p14:creationId xmlns:p14="http://schemas.microsoft.com/office/powerpoint/2010/main" val="78852458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87228" y="381000"/>
            <a:ext cx="8369544" cy="5973762"/>
          </a:xfrm>
          <a:prstGeom prst="rect">
            <a:avLst/>
          </a:prstGeom>
        </p:spPr>
      </p:pic>
    </p:spTree>
    <p:extLst>
      <p:ext uri="{BB962C8B-B14F-4D97-AF65-F5344CB8AC3E}">
        <p14:creationId xmlns:p14="http://schemas.microsoft.com/office/powerpoint/2010/main" val="232975694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68923" y="846138"/>
            <a:ext cx="8320765" cy="5105400"/>
          </a:xfrm>
          <a:prstGeom prst="rect">
            <a:avLst/>
          </a:prstGeom>
        </p:spPr>
      </p:pic>
    </p:spTree>
    <p:extLst>
      <p:ext uri="{BB962C8B-B14F-4D97-AF65-F5344CB8AC3E}">
        <p14:creationId xmlns:p14="http://schemas.microsoft.com/office/powerpoint/2010/main" val="28385459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0999" y="457200"/>
            <a:ext cx="8398933"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25026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5800" y="457200"/>
            <a:ext cx="7721600" cy="579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439105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74785" y="609600"/>
            <a:ext cx="8084452" cy="4191000"/>
          </a:xfrm>
          <a:prstGeom prst="rect">
            <a:avLst/>
          </a:prstGeom>
        </p:spPr>
      </p:pic>
    </p:spTree>
    <p:extLst>
      <p:ext uri="{BB962C8B-B14F-4D97-AF65-F5344CB8AC3E}">
        <p14:creationId xmlns:p14="http://schemas.microsoft.com/office/powerpoint/2010/main" val="29689806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295400" y="251192"/>
            <a:ext cx="6172200" cy="6172200"/>
          </a:xfrm>
          <a:prstGeom prst="rect">
            <a:avLst/>
          </a:prstGeom>
        </p:spPr>
      </p:pic>
    </p:spTree>
    <p:extLst>
      <p:ext uri="{BB962C8B-B14F-4D97-AF65-F5344CB8AC3E}">
        <p14:creationId xmlns:p14="http://schemas.microsoft.com/office/powerpoint/2010/main" val="381750422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377461" y="245330"/>
            <a:ext cx="6389077" cy="6389077"/>
          </a:xfrm>
          <a:prstGeom prst="rect">
            <a:avLst/>
          </a:prstGeom>
        </p:spPr>
      </p:pic>
    </p:spTree>
    <p:extLst>
      <p:ext uri="{BB962C8B-B14F-4D97-AF65-F5344CB8AC3E}">
        <p14:creationId xmlns:p14="http://schemas.microsoft.com/office/powerpoint/2010/main" val="130805529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l="10127" t="13468" r="11389" b="9084"/>
          <a:stretch/>
        </p:blipFill>
        <p:spPr>
          <a:xfrm>
            <a:off x="2209800" y="152400"/>
            <a:ext cx="4419600" cy="6558118"/>
          </a:xfrm>
          <a:prstGeom prst="rect">
            <a:avLst/>
          </a:prstGeom>
        </p:spPr>
      </p:pic>
    </p:spTree>
    <p:extLst>
      <p:ext uri="{BB962C8B-B14F-4D97-AF65-F5344CB8AC3E}">
        <p14:creationId xmlns:p14="http://schemas.microsoft.com/office/powerpoint/2010/main" val="41618143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57200" y="609600"/>
            <a:ext cx="8163636" cy="5638800"/>
          </a:xfrm>
          <a:prstGeom prst="rect">
            <a:avLst/>
          </a:prstGeom>
        </p:spPr>
      </p:pic>
    </p:spTree>
    <p:extLst>
      <p:ext uri="{BB962C8B-B14F-4D97-AF65-F5344CB8AC3E}">
        <p14:creationId xmlns:p14="http://schemas.microsoft.com/office/powerpoint/2010/main" val="36256257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90800" y="152400"/>
            <a:ext cx="3657600" cy="6551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373918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228600"/>
            <a:ext cx="8001000" cy="6321731"/>
          </a:xfrm>
          <a:prstGeom prst="rect">
            <a:avLst/>
          </a:prstGeom>
          <a:noFill/>
        </p:spPr>
        <p:txBody>
          <a:bodyPr wrap="square" rtlCol="0">
            <a:spAutoFit/>
          </a:bodyPr>
          <a:lstStyle/>
          <a:p>
            <a:pPr algn="ctr">
              <a:lnSpc>
                <a:spcPct val="115000"/>
              </a:lnSpc>
            </a:pPr>
            <a:r>
              <a:rPr lang="en-US" sz="3200" b="1" dirty="0">
                <a:latin typeface="Calibri" panose="020F0502020204030204" pitchFamily="34" charset="0"/>
                <a:ea typeface="Calibri" panose="020F0502020204030204" pitchFamily="34" charset="0"/>
                <a:cs typeface="Calibri" panose="020F0502020204030204" pitchFamily="34" charset="0"/>
              </a:rPr>
              <a:t>(19)  </a:t>
            </a:r>
            <a:r>
              <a:rPr lang="en-US" sz="3200" dirty="0">
                <a:latin typeface="Calibri" panose="020F0502020204030204" pitchFamily="34" charset="0"/>
                <a:ea typeface="Calibri" panose="020F0502020204030204" pitchFamily="34" charset="0"/>
                <a:cs typeface="Calibri" panose="020F0502020204030204" pitchFamily="34" charset="0"/>
              </a:rPr>
              <a:t>Why then the law? It was added because of transgressions, until </a:t>
            </a:r>
            <a:r>
              <a:rPr lang="en-US" sz="3200" b="1" dirty="0">
                <a:latin typeface="Calibri" panose="020F0502020204030204" pitchFamily="34" charset="0"/>
                <a:ea typeface="Calibri" panose="020F0502020204030204" pitchFamily="34" charset="0"/>
                <a:cs typeface="Calibri" panose="020F0502020204030204" pitchFamily="34" charset="0"/>
              </a:rPr>
              <a:t>the offspring</a:t>
            </a:r>
            <a:r>
              <a:rPr lang="en-US" sz="3200" dirty="0">
                <a:latin typeface="Calibri" panose="020F0502020204030204" pitchFamily="34" charset="0"/>
                <a:ea typeface="Calibri" panose="020F0502020204030204" pitchFamily="34" charset="0"/>
                <a:cs typeface="Calibri" panose="020F0502020204030204" pitchFamily="34" charset="0"/>
              </a:rPr>
              <a:t> should come to whom </a:t>
            </a:r>
            <a:r>
              <a:rPr lang="en-US" sz="3200" b="1" dirty="0">
                <a:latin typeface="Calibri" panose="020F0502020204030204" pitchFamily="34" charset="0"/>
                <a:ea typeface="Calibri" panose="020F0502020204030204" pitchFamily="34" charset="0"/>
                <a:cs typeface="Calibri" panose="020F0502020204030204" pitchFamily="34" charset="0"/>
              </a:rPr>
              <a:t>the promise</a:t>
            </a:r>
            <a:r>
              <a:rPr lang="en-US" sz="3200" dirty="0">
                <a:latin typeface="Calibri" panose="020F0502020204030204" pitchFamily="34" charset="0"/>
                <a:ea typeface="Calibri" panose="020F0502020204030204" pitchFamily="34" charset="0"/>
                <a:cs typeface="Calibri" panose="020F0502020204030204" pitchFamily="34" charset="0"/>
              </a:rPr>
              <a:t> had been made, and it was put in place through angels by an intermediary. (20) Now an intermediary implies more than one, but </a:t>
            </a:r>
            <a:r>
              <a:rPr lang="en-US" sz="3200" b="1" dirty="0">
                <a:latin typeface="Calibri" panose="020F0502020204030204" pitchFamily="34" charset="0"/>
                <a:ea typeface="Calibri" panose="020F0502020204030204" pitchFamily="34" charset="0"/>
                <a:cs typeface="Calibri" panose="020F0502020204030204" pitchFamily="34" charset="0"/>
              </a:rPr>
              <a:t>God is one.</a:t>
            </a:r>
            <a:r>
              <a:rPr lang="en-US" sz="3200" dirty="0">
                <a:latin typeface="Calibri" panose="020F0502020204030204" pitchFamily="34" charset="0"/>
                <a:ea typeface="Calibri" panose="020F0502020204030204" pitchFamily="34" charset="0"/>
                <a:cs typeface="Calibri" panose="020F0502020204030204" pitchFamily="34" charset="0"/>
              </a:rPr>
              <a:t> </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pPr>
            <a:r>
              <a:rPr lang="en-US" sz="3200" b="1" dirty="0">
                <a:latin typeface="Calibri" panose="020F0502020204030204" pitchFamily="34" charset="0"/>
                <a:ea typeface="Calibri" panose="020F0502020204030204" pitchFamily="34" charset="0"/>
                <a:cs typeface="Calibri" panose="020F0502020204030204" pitchFamily="34" charset="0"/>
              </a:rPr>
              <a:t>(Ex 19:3;  20:19-22;   </a:t>
            </a:r>
            <a:endParaRPr lang="en-US" sz="3200" b="1" dirty="0" smtClean="0">
              <a:latin typeface="Calibri" panose="020F0502020204030204" pitchFamily="34" charset="0"/>
              <a:ea typeface="Calibri" panose="020F0502020204030204" pitchFamily="34" charset="0"/>
              <a:cs typeface="Calibri" panose="020F0502020204030204" pitchFamily="34" charset="0"/>
            </a:endParaRPr>
          </a:p>
          <a:p>
            <a:pPr algn="ctr">
              <a:lnSpc>
                <a:spcPct val="115000"/>
              </a:lnSpc>
            </a:pPr>
            <a:r>
              <a:rPr lang="en-US" sz="3200" b="1" dirty="0" smtClean="0">
                <a:latin typeface="Calibri" panose="020F0502020204030204" pitchFamily="34" charset="0"/>
                <a:ea typeface="Calibri" panose="020F0502020204030204" pitchFamily="34" charset="0"/>
                <a:cs typeface="Calibri" panose="020F0502020204030204" pitchFamily="34" charset="0"/>
              </a:rPr>
              <a:t>Dt </a:t>
            </a:r>
            <a:r>
              <a:rPr lang="en-US" sz="3200" b="1" dirty="0">
                <a:latin typeface="Calibri" panose="020F0502020204030204" pitchFamily="34" charset="0"/>
                <a:ea typeface="Calibri" panose="020F0502020204030204" pitchFamily="34" charset="0"/>
                <a:cs typeface="Calibri" panose="020F0502020204030204" pitchFamily="34" charset="0"/>
              </a:rPr>
              <a:t>4:39;  5:5,22-31;  6:4;  33:2;   Ps 68:17;   </a:t>
            </a:r>
            <a:endParaRPr lang="en-US" sz="3200" b="1" dirty="0" smtClean="0">
              <a:latin typeface="Calibri" panose="020F0502020204030204" pitchFamily="34" charset="0"/>
              <a:ea typeface="Calibri" panose="020F0502020204030204" pitchFamily="34" charset="0"/>
              <a:cs typeface="Calibri" panose="020F0502020204030204" pitchFamily="34" charset="0"/>
            </a:endParaRPr>
          </a:p>
          <a:p>
            <a:pPr algn="ctr">
              <a:lnSpc>
                <a:spcPct val="115000"/>
              </a:lnSpc>
            </a:pPr>
            <a:r>
              <a:rPr lang="en-US" sz="3200" b="1" dirty="0" smtClean="0">
                <a:latin typeface="Calibri" panose="020F0502020204030204" pitchFamily="34" charset="0"/>
                <a:ea typeface="Calibri" panose="020F0502020204030204" pitchFamily="34" charset="0"/>
                <a:cs typeface="Calibri" panose="020F0502020204030204" pitchFamily="34" charset="0"/>
              </a:rPr>
              <a:t>Ac </a:t>
            </a:r>
            <a:r>
              <a:rPr lang="en-US" sz="3200" b="1" dirty="0">
                <a:latin typeface="Calibri" panose="020F0502020204030204" pitchFamily="34" charset="0"/>
                <a:ea typeface="Calibri" panose="020F0502020204030204" pitchFamily="34" charset="0"/>
                <a:cs typeface="Calibri" panose="020F0502020204030204" pitchFamily="34" charset="0"/>
              </a:rPr>
              <a:t>7:38,53;  </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pPr>
            <a:r>
              <a:rPr lang="en-US" sz="3200" b="1" dirty="0">
                <a:latin typeface="Calibri" panose="020F0502020204030204" pitchFamily="34" charset="0"/>
                <a:ea typeface="Calibri" panose="020F0502020204030204" pitchFamily="34" charset="0"/>
                <a:cs typeface="Calibri" panose="020F0502020204030204" pitchFamily="34" charset="0"/>
              </a:rPr>
              <a:t> Rom 3:30;  4:15;  5:20;  1 </a:t>
            </a:r>
            <a:r>
              <a:rPr lang="en-US" sz="3200" b="1" dirty="0" err="1">
                <a:latin typeface="Calibri" panose="020F0502020204030204" pitchFamily="34" charset="0"/>
                <a:ea typeface="Calibri" panose="020F0502020204030204" pitchFamily="34" charset="0"/>
                <a:cs typeface="Calibri" panose="020F0502020204030204" pitchFamily="34" charset="0"/>
              </a:rPr>
              <a:t>Cor</a:t>
            </a:r>
            <a:r>
              <a:rPr lang="en-US" sz="3200" b="1" dirty="0">
                <a:latin typeface="Calibri" panose="020F0502020204030204" pitchFamily="34" charset="0"/>
                <a:ea typeface="Calibri" panose="020F0502020204030204" pitchFamily="34" charset="0"/>
                <a:cs typeface="Calibri" panose="020F0502020204030204" pitchFamily="34" charset="0"/>
              </a:rPr>
              <a:t> 8:6; </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pPr>
            <a:r>
              <a:rPr lang="en-US" sz="3200" b="1" dirty="0">
                <a:latin typeface="Calibri" panose="020F0502020204030204" pitchFamily="34" charset="0"/>
                <a:ea typeface="Calibri" panose="020F0502020204030204" pitchFamily="34" charset="0"/>
                <a:cs typeface="Calibri" panose="020F0502020204030204" pitchFamily="34" charset="0"/>
              </a:rPr>
              <a:t> 1 Tim 2:5;   </a:t>
            </a:r>
            <a:r>
              <a:rPr lang="en-US" sz="3200" b="1" dirty="0" err="1">
                <a:latin typeface="Calibri" panose="020F0502020204030204" pitchFamily="34" charset="0"/>
                <a:ea typeface="Calibri" panose="020F0502020204030204" pitchFamily="34" charset="0"/>
                <a:cs typeface="Calibri" panose="020F0502020204030204" pitchFamily="34" charset="0"/>
              </a:rPr>
              <a:t>Heb</a:t>
            </a:r>
            <a:r>
              <a:rPr lang="en-US" sz="3200" b="1" dirty="0">
                <a:latin typeface="Calibri" panose="020F0502020204030204" pitchFamily="34" charset="0"/>
                <a:ea typeface="Calibri" panose="020F0502020204030204" pitchFamily="34" charset="0"/>
                <a:cs typeface="Calibri" panose="020F0502020204030204" pitchFamily="34" charset="0"/>
              </a:rPr>
              <a:t> 2:2;  6:17;  8:6;  9:15; 12:24)</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6505895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1000" y="685800"/>
            <a:ext cx="8382000"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278197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9"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05000" y="304800"/>
            <a:ext cx="4876800" cy="59473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24746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5800" y="533400"/>
            <a:ext cx="7700818" cy="441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204026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2690" b="13348"/>
          <a:stretch/>
        </p:blipFill>
        <p:spPr bwMode="auto">
          <a:xfrm>
            <a:off x="1905000" y="20782"/>
            <a:ext cx="4953000" cy="62379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546170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2000" y="381000"/>
            <a:ext cx="7663542" cy="586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653330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71600" y="228600"/>
            <a:ext cx="6172200" cy="617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880529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5639"/>
          <a:stretch/>
        </p:blipFill>
        <p:spPr bwMode="auto">
          <a:xfrm>
            <a:off x="381000" y="381000"/>
            <a:ext cx="8026400" cy="56803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263675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0"/>
            <a:ext cx="8786768" cy="670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877898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b="5481"/>
          <a:stretch/>
        </p:blipFill>
        <p:spPr>
          <a:xfrm>
            <a:off x="1981200" y="274638"/>
            <a:ext cx="4419600" cy="6266032"/>
          </a:xfrm>
          <a:prstGeom prst="rect">
            <a:avLst/>
          </a:prstGeom>
        </p:spPr>
      </p:pic>
    </p:spTree>
    <p:extLst>
      <p:ext uri="{BB962C8B-B14F-4D97-AF65-F5344CB8AC3E}">
        <p14:creationId xmlns:p14="http://schemas.microsoft.com/office/powerpoint/2010/main" val="6372825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67392" y="309807"/>
            <a:ext cx="8809216" cy="5844808"/>
          </a:xfrm>
          <a:prstGeom prst="rect">
            <a:avLst/>
          </a:prstGeom>
        </p:spPr>
      </p:pic>
    </p:spTree>
    <p:extLst>
      <p:ext uri="{BB962C8B-B14F-4D97-AF65-F5344CB8AC3E}">
        <p14:creationId xmlns:p14="http://schemas.microsoft.com/office/powerpoint/2010/main" val="10287329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609600"/>
            <a:ext cx="8305800" cy="5155899"/>
          </a:xfrm>
          <a:prstGeom prst="rect">
            <a:avLst/>
          </a:prstGeom>
          <a:noFill/>
        </p:spPr>
        <p:txBody>
          <a:bodyPr wrap="square" rtlCol="0">
            <a:spAutoFit/>
          </a:bodyPr>
          <a:lstStyle/>
          <a:p>
            <a:pPr algn="ctr">
              <a:lnSpc>
                <a:spcPct val="115000"/>
              </a:lnSpc>
            </a:pPr>
            <a:r>
              <a:rPr lang="en-US" sz="3200" dirty="0">
                <a:latin typeface="Calibri" panose="020F0502020204030204" pitchFamily="34" charset="0"/>
                <a:ea typeface="Calibri" panose="020F0502020204030204" pitchFamily="34" charset="0"/>
                <a:cs typeface="Calibri" panose="020F0502020204030204" pitchFamily="34" charset="0"/>
              </a:rPr>
              <a:t>(21) Is the law then contrary to </a:t>
            </a:r>
            <a:r>
              <a:rPr lang="en-US" sz="3200" b="1" dirty="0">
                <a:latin typeface="Calibri" panose="020F0502020204030204" pitchFamily="34" charset="0"/>
                <a:ea typeface="Calibri" panose="020F0502020204030204" pitchFamily="34" charset="0"/>
                <a:cs typeface="Calibri" panose="020F0502020204030204" pitchFamily="34" charset="0"/>
              </a:rPr>
              <a:t>the promises of God</a:t>
            </a:r>
            <a:r>
              <a:rPr lang="en-US" sz="3200" dirty="0">
                <a:latin typeface="Calibri" panose="020F0502020204030204" pitchFamily="34" charset="0"/>
                <a:ea typeface="Calibri" panose="020F0502020204030204" pitchFamily="34" charset="0"/>
                <a:cs typeface="Calibri" panose="020F0502020204030204" pitchFamily="34" charset="0"/>
              </a:rPr>
              <a:t>? Certainly not! For if a law had been given that could give life, then righteousness would indeed be by the law. (22) But the Scripture imprisoned everything under sin, so that the promise by faith</a:t>
            </a:r>
            <a:r>
              <a:rPr lang="en-US" sz="3200" b="1" dirty="0">
                <a:latin typeface="Calibri" panose="020F0502020204030204" pitchFamily="34" charset="0"/>
                <a:ea typeface="Calibri" panose="020F0502020204030204" pitchFamily="34" charset="0"/>
                <a:cs typeface="Calibri" panose="020F0502020204030204" pitchFamily="34" charset="0"/>
              </a:rPr>
              <a:t> in Jesus Christ</a:t>
            </a:r>
            <a:r>
              <a:rPr lang="en-US" sz="3200" dirty="0">
                <a:latin typeface="Calibri" panose="020F0502020204030204" pitchFamily="34" charset="0"/>
                <a:ea typeface="Calibri" panose="020F0502020204030204" pitchFamily="34" charset="0"/>
                <a:cs typeface="Calibri" panose="020F0502020204030204" pitchFamily="34" charset="0"/>
              </a:rPr>
              <a:t> might be given to those who believe.</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pPr>
            <a:r>
              <a:rPr lang="en-US" sz="3200" b="1" dirty="0">
                <a:latin typeface="Calibri" panose="020F0502020204030204" pitchFamily="34" charset="0"/>
                <a:ea typeface="Calibri" panose="020F0502020204030204" pitchFamily="34" charset="0"/>
                <a:cs typeface="Calibri" panose="020F0502020204030204" pitchFamily="34" charset="0"/>
              </a:rPr>
              <a:t>(Ac 10:43;  </a:t>
            </a:r>
            <a:endParaRPr lang="en-US" sz="3200" b="1" dirty="0" smtClean="0">
              <a:latin typeface="Calibri" panose="020F0502020204030204" pitchFamily="34" charset="0"/>
              <a:ea typeface="Calibri" panose="020F0502020204030204" pitchFamily="34" charset="0"/>
              <a:cs typeface="Calibri" panose="020F0502020204030204" pitchFamily="34" charset="0"/>
            </a:endParaRPr>
          </a:p>
          <a:p>
            <a:pPr algn="ctr">
              <a:lnSpc>
                <a:spcPct val="115000"/>
              </a:lnSpc>
            </a:pPr>
            <a:r>
              <a:rPr lang="en-US" sz="3200" b="1" dirty="0" smtClean="0">
                <a:latin typeface="Calibri" panose="020F0502020204030204" pitchFamily="34" charset="0"/>
                <a:ea typeface="Calibri" panose="020F0502020204030204" pitchFamily="34" charset="0"/>
                <a:cs typeface="Calibri" panose="020F0502020204030204" pitchFamily="34" charset="0"/>
              </a:rPr>
              <a:t>Rom </a:t>
            </a:r>
            <a:r>
              <a:rPr lang="en-US" sz="3200" b="1" dirty="0">
                <a:latin typeface="Calibri" panose="020F0502020204030204" pitchFamily="34" charset="0"/>
                <a:ea typeface="Calibri" panose="020F0502020204030204" pitchFamily="34" charset="0"/>
                <a:cs typeface="Calibri" panose="020F0502020204030204" pitchFamily="34" charset="0"/>
              </a:rPr>
              <a:t>3:9-21;  4:16;  7:12;  8:2-4;  11:32)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036326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47800" y="228600"/>
            <a:ext cx="6019800" cy="601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1844047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7792"/>
          <a:stretch/>
        </p:blipFill>
        <p:spPr bwMode="auto">
          <a:xfrm>
            <a:off x="533400" y="533400"/>
            <a:ext cx="8153728" cy="563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189260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447800" y="274638"/>
            <a:ext cx="6130277" cy="5943600"/>
          </a:xfrm>
          <a:prstGeom prst="rect">
            <a:avLst/>
          </a:prstGeom>
        </p:spPr>
      </p:pic>
    </p:spTree>
    <p:extLst>
      <p:ext uri="{BB962C8B-B14F-4D97-AF65-F5344CB8AC3E}">
        <p14:creationId xmlns:p14="http://schemas.microsoft.com/office/powerpoint/2010/main" val="19259689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rotWithShape="1">
          <a:blip r:embed="rId2"/>
          <a:srcRect l="14911" r="14675"/>
          <a:stretch/>
        </p:blipFill>
        <p:spPr>
          <a:xfrm>
            <a:off x="419476" y="381000"/>
            <a:ext cx="8073893" cy="6019800"/>
          </a:xfrm>
          <a:prstGeom prst="rect">
            <a:avLst/>
          </a:prstGeom>
        </p:spPr>
      </p:pic>
    </p:spTree>
    <p:extLst>
      <p:ext uri="{BB962C8B-B14F-4D97-AF65-F5344CB8AC3E}">
        <p14:creationId xmlns:p14="http://schemas.microsoft.com/office/powerpoint/2010/main" val="386522733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133600" y="239469"/>
            <a:ext cx="4648200" cy="6344695"/>
          </a:xfrm>
          <a:prstGeom prst="rect">
            <a:avLst/>
          </a:prstGeom>
        </p:spPr>
      </p:pic>
    </p:spTree>
    <p:extLst>
      <p:ext uri="{BB962C8B-B14F-4D97-AF65-F5344CB8AC3E}">
        <p14:creationId xmlns:p14="http://schemas.microsoft.com/office/powerpoint/2010/main" val="31210393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152400"/>
            <a:ext cx="8763000" cy="6528518"/>
          </a:xfrm>
          <a:prstGeom prst="rect">
            <a:avLst/>
          </a:prstGeom>
          <a:noFill/>
        </p:spPr>
        <p:txBody>
          <a:bodyPr wrap="square" rtlCol="0">
            <a:spAutoFit/>
          </a:bodyPr>
          <a:lstStyle/>
          <a:p>
            <a:pPr algn="ctr">
              <a:lnSpc>
                <a:spcPct val="115000"/>
              </a:lnSpc>
            </a:pPr>
            <a:r>
              <a:rPr lang="en-US" sz="1500" b="1" dirty="0">
                <a:latin typeface="Calibri" panose="020F0502020204030204" pitchFamily="34" charset="0"/>
                <a:ea typeface="Times New Roman" panose="02020603050405020304" pitchFamily="18" charset="0"/>
                <a:cs typeface="Calibri" panose="020F0502020204030204" pitchFamily="34" charset="0"/>
              </a:rPr>
              <a:t>Luther’s Commentary - Vol. 26 </a:t>
            </a:r>
            <a:endParaRPr lang="en-US" sz="1500" dirty="0">
              <a:latin typeface="Calibri" panose="020F0502020204030204" pitchFamily="34" charset="0"/>
              <a:ea typeface="Calibri" panose="020F0502020204030204" pitchFamily="34" charset="0"/>
              <a:cs typeface="Times New Roman" panose="02020603050405020304" pitchFamily="18" charset="0"/>
            </a:endParaRPr>
          </a:p>
          <a:p>
            <a:pPr indent="228600" algn="just">
              <a:lnSpc>
                <a:spcPct val="115000"/>
              </a:lnSpc>
            </a:pPr>
            <a:r>
              <a:rPr lang="en-US" sz="1500" dirty="0">
                <a:latin typeface="Calibri" panose="020F0502020204030204" pitchFamily="34" charset="0"/>
                <a:ea typeface="Calibri" panose="020F0502020204030204" pitchFamily="34" charset="0"/>
                <a:cs typeface="Calibri" panose="020F0502020204030204" pitchFamily="34" charset="0"/>
              </a:rPr>
              <a:t> </a:t>
            </a:r>
            <a:endParaRPr lang="en-US" sz="1500" dirty="0">
              <a:latin typeface="Calibri" panose="020F0502020204030204" pitchFamily="34" charset="0"/>
              <a:ea typeface="Calibri" panose="020F0502020204030204" pitchFamily="34" charset="0"/>
              <a:cs typeface="Times New Roman" panose="02020603050405020304" pitchFamily="18" charset="0"/>
            </a:endParaRPr>
          </a:p>
          <a:p>
            <a:pPr indent="228600" algn="just">
              <a:lnSpc>
                <a:spcPct val="115000"/>
              </a:lnSpc>
            </a:pPr>
            <a:r>
              <a:rPr lang="en-US" sz="1500" dirty="0">
                <a:latin typeface="Calibri" panose="020F0502020204030204" pitchFamily="34" charset="0"/>
                <a:ea typeface="Calibri" panose="020F0502020204030204" pitchFamily="34" charset="0"/>
                <a:cs typeface="Calibri" panose="020F0502020204030204" pitchFamily="34" charset="0"/>
              </a:rPr>
              <a:t>Therefore Paul concludes as follows: The blessing is given on the basis of the promise; therefore it is not given on the basis of the Law. For the promise says: “In </a:t>
            </a:r>
            <a:r>
              <a:rPr lang="en-US" sz="1500" b="1" dirty="0">
                <a:latin typeface="Calibri" panose="020F0502020204030204" pitchFamily="34" charset="0"/>
                <a:ea typeface="Calibri" panose="020F0502020204030204" pitchFamily="34" charset="0"/>
                <a:cs typeface="Calibri" panose="020F0502020204030204" pitchFamily="34" charset="0"/>
              </a:rPr>
              <a:t>your Offspring</a:t>
            </a:r>
            <a:r>
              <a:rPr lang="en-US" sz="1500" dirty="0">
                <a:latin typeface="Calibri" panose="020F0502020204030204" pitchFamily="34" charset="0"/>
                <a:ea typeface="Calibri" panose="020F0502020204030204" pitchFamily="34" charset="0"/>
                <a:cs typeface="Calibri" panose="020F0502020204030204" pitchFamily="34" charset="0"/>
              </a:rPr>
              <a:t> they will be blessed.” Therefore he who has the Law does not have enough, for he does not yet have the blessing and so remains under the curse. Hence the Law cannot justify, because the blessing has not been added to it. </a:t>
            </a:r>
            <a:endParaRPr lang="en-US" sz="1500" dirty="0">
              <a:latin typeface="Calibri" panose="020F0502020204030204" pitchFamily="34" charset="0"/>
              <a:ea typeface="Calibri" panose="020F0502020204030204" pitchFamily="34" charset="0"/>
              <a:cs typeface="Times New Roman" panose="02020603050405020304" pitchFamily="18" charset="0"/>
            </a:endParaRPr>
          </a:p>
          <a:p>
            <a:pPr indent="228600" algn="just">
              <a:lnSpc>
                <a:spcPct val="115000"/>
              </a:lnSpc>
            </a:pPr>
            <a:r>
              <a:rPr lang="en-US" sz="1500" dirty="0">
                <a:latin typeface="Calibri" panose="020F0502020204030204" pitchFamily="34" charset="0"/>
                <a:ea typeface="Calibri" panose="020F0502020204030204" pitchFamily="34" charset="0"/>
                <a:cs typeface="Calibri" panose="020F0502020204030204" pitchFamily="34" charset="0"/>
              </a:rPr>
              <a:t> </a:t>
            </a:r>
            <a:endParaRPr lang="en-US" sz="1500" dirty="0">
              <a:latin typeface="Calibri" panose="020F0502020204030204" pitchFamily="34" charset="0"/>
              <a:ea typeface="Calibri" panose="020F0502020204030204" pitchFamily="34" charset="0"/>
              <a:cs typeface="Times New Roman" panose="02020603050405020304" pitchFamily="18" charset="0"/>
            </a:endParaRPr>
          </a:p>
          <a:p>
            <a:pPr indent="228600" algn="just">
              <a:lnSpc>
                <a:spcPct val="115000"/>
              </a:lnSpc>
            </a:pPr>
            <a:r>
              <a:rPr lang="en-US" sz="1500" dirty="0">
                <a:latin typeface="Calibri" panose="020F0502020204030204" pitchFamily="34" charset="0"/>
                <a:ea typeface="Calibri" panose="020F0502020204030204" pitchFamily="34" charset="0"/>
                <a:cs typeface="Calibri" panose="020F0502020204030204" pitchFamily="34" charset="0"/>
              </a:rPr>
              <a:t>In addition, if the inheritance were by the Law, G</a:t>
            </a:r>
            <a:r>
              <a:rPr lang="en-US" sz="1500" b="1" dirty="0">
                <a:latin typeface="Calibri" panose="020F0502020204030204" pitchFamily="34" charset="0"/>
                <a:ea typeface="Calibri" panose="020F0502020204030204" pitchFamily="34" charset="0"/>
                <a:cs typeface="Calibri" panose="020F0502020204030204" pitchFamily="34" charset="0"/>
              </a:rPr>
              <a:t>od </a:t>
            </a:r>
            <a:r>
              <a:rPr lang="en-US" sz="1500" dirty="0">
                <a:latin typeface="Calibri" panose="020F0502020204030204" pitchFamily="34" charset="0"/>
                <a:ea typeface="Calibri" panose="020F0502020204030204" pitchFamily="34" charset="0"/>
                <a:cs typeface="Calibri" panose="020F0502020204030204" pitchFamily="34" charset="0"/>
              </a:rPr>
              <a:t>would be found to be a liar, and the promise would become void. Likewise, if the Law could obtain the blessing, why </a:t>
            </a:r>
            <a:r>
              <a:rPr lang="en-US" sz="1500" b="1" dirty="0">
                <a:latin typeface="Calibri" panose="020F0502020204030204" pitchFamily="34" charset="0"/>
                <a:ea typeface="Calibri" panose="020F0502020204030204" pitchFamily="34" charset="0"/>
                <a:cs typeface="Calibri" panose="020F0502020204030204" pitchFamily="34" charset="0"/>
              </a:rPr>
              <a:t>would God promise it</a:t>
            </a:r>
            <a:r>
              <a:rPr lang="en-US" sz="1500" dirty="0">
                <a:latin typeface="Calibri" panose="020F0502020204030204" pitchFamily="34" charset="0"/>
                <a:ea typeface="Calibri" panose="020F0502020204030204" pitchFamily="34" charset="0"/>
                <a:cs typeface="Calibri" panose="020F0502020204030204" pitchFamily="34" charset="0"/>
              </a:rPr>
              <a:t>, saying, “In your </a:t>
            </a:r>
            <a:r>
              <a:rPr lang="en-US" sz="1500" b="1" dirty="0">
                <a:latin typeface="Calibri" panose="020F0502020204030204" pitchFamily="34" charset="0"/>
                <a:ea typeface="Calibri" panose="020F0502020204030204" pitchFamily="34" charset="0"/>
                <a:cs typeface="Calibri" panose="020F0502020204030204" pitchFamily="34" charset="0"/>
              </a:rPr>
              <a:t>Offspring,</a:t>
            </a:r>
            <a:r>
              <a:rPr lang="en-US" sz="1500" dirty="0">
                <a:latin typeface="Calibri" panose="020F0502020204030204" pitchFamily="34" charset="0"/>
                <a:ea typeface="Calibri" panose="020F0502020204030204" pitchFamily="34" charset="0"/>
                <a:cs typeface="Calibri" panose="020F0502020204030204" pitchFamily="34" charset="0"/>
              </a:rPr>
              <a:t> etc.”? Why would He not rather say: “Do this, and you will receive the blessing!” or “By keeping the Law you can merit eternal life”? This is an argument from contraries: The inheritance is given on the basis of the promise; therefore it is not on the basis of the Law.</a:t>
            </a:r>
            <a:endParaRPr lang="en-US" sz="15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Bef>
                <a:spcPts val="900"/>
              </a:spcBef>
            </a:pPr>
            <a:r>
              <a:rPr lang="en-US" sz="1500" i="1" dirty="0">
                <a:latin typeface="Calibri" panose="020F0502020204030204" pitchFamily="34" charset="0"/>
                <a:ea typeface="Calibri" panose="020F0502020204030204" pitchFamily="34" charset="0"/>
                <a:cs typeface="Calibri" panose="020F0502020204030204" pitchFamily="34" charset="0"/>
              </a:rPr>
              <a:t>But God gave it to Abraham by a promise.</a:t>
            </a:r>
            <a:endParaRPr lang="en-US" sz="1500" dirty="0">
              <a:latin typeface="Calibri" panose="020F0502020204030204" pitchFamily="34" charset="0"/>
              <a:ea typeface="Calibri" panose="020F0502020204030204" pitchFamily="34" charset="0"/>
              <a:cs typeface="Times New Roman" panose="02020603050405020304" pitchFamily="18" charset="0"/>
            </a:endParaRPr>
          </a:p>
          <a:p>
            <a:pPr indent="228600" algn="just">
              <a:lnSpc>
                <a:spcPct val="115000"/>
              </a:lnSpc>
              <a:spcBef>
                <a:spcPts val="900"/>
              </a:spcBef>
            </a:pPr>
            <a:r>
              <a:rPr lang="en-US" sz="1500" dirty="0">
                <a:latin typeface="Calibri" panose="020F0502020204030204" pitchFamily="34" charset="0"/>
                <a:ea typeface="Calibri" panose="020F0502020204030204" pitchFamily="34" charset="0"/>
                <a:cs typeface="Calibri" panose="020F0502020204030204" pitchFamily="34" charset="0"/>
              </a:rPr>
              <a:t>This is undeniable, that before there was a Law, </a:t>
            </a:r>
            <a:r>
              <a:rPr lang="en-US" sz="1500" b="1" dirty="0">
                <a:latin typeface="Calibri" panose="020F0502020204030204" pitchFamily="34" charset="0"/>
                <a:ea typeface="Calibri" panose="020F0502020204030204" pitchFamily="34" charset="0"/>
                <a:cs typeface="Calibri" panose="020F0502020204030204" pitchFamily="34" charset="0"/>
              </a:rPr>
              <a:t>God by a promise</a:t>
            </a:r>
            <a:r>
              <a:rPr lang="en-US" sz="1500" dirty="0">
                <a:latin typeface="Calibri" panose="020F0502020204030204" pitchFamily="34" charset="0"/>
                <a:ea typeface="Calibri" panose="020F0502020204030204" pitchFamily="34" charset="0"/>
                <a:cs typeface="Calibri" panose="020F0502020204030204" pitchFamily="34" charset="0"/>
              </a:rPr>
              <a:t> granted Abraham the blessing or inheritance, that is, the forgiveness of sins, righteousness, salvation, and eternal life, which means that we are the sons and heirs of</a:t>
            </a:r>
            <a:r>
              <a:rPr lang="en-US" sz="1500" b="1" dirty="0">
                <a:latin typeface="Calibri" panose="020F0502020204030204" pitchFamily="34" charset="0"/>
                <a:ea typeface="Calibri" panose="020F0502020204030204" pitchFamily="34" charset="0"/>
                <a:cs typeface="Calibri" panose="020F0502020204030204" pitchFamily="34" charset="0"/>
              </a:rPr>
              <a:t> God</a:t>
            </a:r>
            <a:r>
              <a:rPr lang="en-US" sz="1500" dirty="0">
                <a:latin typeface="Calibri" panose="020F0502020204030204" pitchFamily="34" charset="0"/>
                <a:ea typeface="Calibri" panose="020F0502020204030204" pitchFamily="34" charset="0"/>
                <a:cs typeface="Calibri" panose="020F0502020204030204" pitchFamily="34" charset="0"/>
              </a:rPr>
              <a:t> and fellow heirs with </a:t>
            </a:r>
            <a:r>
              <a:rPr lang="en-US" sz="1500" b="1" dirty="0">
                <a:latin typeface="Calibri" panose="020F0502020204030204" pitchFamily="34" charset="0"/>
                <a:ea typeface="Calibri" panose="020F0502020204030204" pitchFamily="34" charset="0"/>
                <a:cs typeface="Calibri" panose="020F0502020204030204" pitchFamily="34" charset="0"/>
              </a:rPr>
              <a:t>Christ </a:t>
            </a:r>
            <a:r>
              <a:rPr lang="en-US" sz="1500" dirty="0">
                <a:latin typeface="Calibri" panose="020F0502020204030204" pitchFamily="34" charset="0"/>
                <a:ea typeface="Calibri" panose="020F0502020204030204" pitchFamily="34" charset="0"/>
                <a:cs typeface="Calibri" panose="020F0502020204030204" pitchFamily="34" charset="0"/>
              </a:rPr>
              <a:t>(Rom. 8:17). For Genesis clearly says (22:18): “In </a:t>
            </a:r>
            <a:r>
              <a:rPr lang="en-US" sz="1500" b="1" dirty="0">
                <a:latin typeface="Calibri" panose="020F0502020204030204" pitchFamily="34" charset="0"/>
                <a:ea typeface="Calibri" panose="020F0502020204030204" pitchFamily="34" charset="0"/>
                <a:cs typeface="Calibri" panose="020F0502020204030204" pitchFamily="34" charset="0"/>
              </a:rPr>
              <a:t>your Offspring</a:t>
            </a:r>
            <a:r>
              <a:rPr lang="en-US" sz="1500" dirty="0">
                <a:latin typeface="Calibri" panose="020F0502020204030204" pitchFamily="34" charset="0"/>
                <a:ea typeface="Calibri" panose="020F0502020204030204" pitchFamily="34" charset="0"/>
                <a:cs typeface="Calibri" panose="020F0502020204030204" pitchFamily="34" charset="0"/>
              </a:rPr>
              <a:t> shall all the nations be blessed.” There the blessing is granted without regard for the Law or works. </a:t>
            </a:r>
            <a:endParaRPr lang="en-US" sz="1500" dirty="0">
              <a:latin typeface="Calibri" panose="020F0502020204030204" pitchFamily="34" charset="0"/>
              <a:ea typeface="Calibri" panose="020F0502020204030204" pitchFamily="34" charset="0"/>
              <a:cs typeface="Times New Roman" panose="02020603050405020304" pitchFamily="18" charset="0"/>
            </a:endParaRPr>
          </a:p>
          <a:p>
            <a:pPr indent="228600" algn="just">
              <a:lnSpc>
                <a:spcPct val="115000"/>
              </a:lnSpc>
              <a:spcBef>
                <a:spcPts val="900"/>
              </a:spcBef>
            </a:pPr>
            <a:r>
              <a:rPr lang="en-US" sz="1500" dirty="0">
                <a:latin typeface="Calibri" panose="020F0502020204030204" pitchFamily="34" charset="0"/>
                <a:ea typeface="Calibri" panose="020F0502020204030204" pitchFamily="34" charset="0"/>
                <a:cs typeface="Calibri" panose="020F0502020204030204" pitchFamily="34" charset="0"/>
              </a:rPr>
              <a:t>For before Moses was born or anyone had thought about the Law, </a:t>
            </a:r>
            <a:r>
              <a:rPr lang="en-US" sz="1500" b="1" dirty="0">
                <a:latin typeface="Calibri" panose="020F0502020204030204" pitchFamily="34" charset="0"/>
                <a:ea typeface="Calibri" panose="020F0502020204030204" pitchFamily="34" charset="0"/>
                <a:cs typeface="Calibri" panose="020F0502020204030204" pitchFamily="34" charset="0"/>
              </a:rPr>
              <a:t>God </a:t>
            </a:r>
            <a:r>
              <a:rPr lang="en-US" sz="1500" dirty="0">
                <a:latin typeface="Calibri" panose="020F0502020204030204" pitchFamily="34" charset="0"/>
                <a:ea typeface="Calibri" panose="020F0502020204030204" pitchFamily="34" charset="0"/>
                <a:cs typeface="Calibri" panose="020F0502020204030204" pitchFamily="34" charset="0"/>
              </a:rPr>
              <a:t>had already taken the initiative and granted the inheritance. “Then why do you boast that you attain righteousness through </a:t>
            </a:r>
            <a:r>
              <a:rPr lang="en-US" sz="1500" b="1" dirty="0">
                <a:latin typeface="Calibri" panose="020F0502020204030204" pitchFamily="34" charset="0"/>
                <a:ea typeface="Calibri" panose="020F0502020204030204" pitchFamily="34" charset="0"/>
                <a:cs typeface="Calibri" panose="020F0502020204030204" pitchFamily="34" charset="0"/>
              </a:rPr>
              <a:t>the Law,</a:t>
            </a:r>
            <a:r>
              <a:rPr lang="en-US" sz="1500" dirty="0">
                <a:latin typeface="Calibri" panose="020F0502020204030204" pitchFamily="34" charset="0"/>
                <a:ea typeface="Calibri" panose="020F0502020204030204" pitchFamily="34" charset="0"/>
                <a:cs typeface="Calibri" panose="020F0502020204030204" pitchFamily="34" charset="0"/>
              </a:rPr>
              <a:t> when righteousness, life, and salvation were given to Abraham your father without </a:t>
            </a:r>
            <a:r>
              <a:rPr lang="en-US" sz="1500" b="1" dirty="0">
                <a:latin typeface="Calibri" panose="020F0502020204030204" pitchFamily="34" charset="0"/>
                <a:ea typeface="Calibri" panose="020F0502020204030204" pitchFamily="34" charset="0"/>
                <a:cs typeface="Calibri" panose="020F0502020204030204" pitchFamily="34" charset="0"/>
              </a:rPr>
              <a:t>the Law</a:t>
            </a:r>
            <a:r>
              <a:rPr lang="en-US" sz="1500" dirty="0">
                <a:latin typeface="Calibri" panose="020F0502020204030204" pitchFamily="34" charset="0"/>
                <a:ea typeface="Calibri" panose="020F0502020204030204" pitchFamily="34" charset="0"/>
                <a:cs typeface="Calibri" panose="020F0502020204030204" pitchFamily="34" charset="0"/>
              </a:rPr>
              <a:t> and before </a:t>
            </a:r>
            <a:r>
              <a:rPr lang="en-US" sz="1500" b="1" dirty="0">
                <a:latin typeface="Calibri" panose="020F0502020204030204" pitchFamily="34" charset="0"/>
                <a:ea typeface="Calibri" panose="020F0502020204030204" pitchFamily="34" charset="0"/>
                <a:cs typeface="Calibri" panose="020F0502020204030204" pitchFamily="34" charset="0"/>
              </a:rPr>
              <a:t>the Law</a:t>
            </a:r>
            <a:r>
              <a:rPr lang="en-US" sz="1500" dirty="0">
                <a:latin typeface="Calibri" panose="020F0502020204030204" pitchFamily="34" charset="0"/>
                <a:ea typeface="Calibri" panose="020F0502020204030204" pitchFamily="34" charset="0"/>
                <a:cs typeface="Calibri" panose="020F0502020204030204" pitchFamily="34" charset="0"/>
              </a:rPr>
              <a:t>, in fact, before there was anyone who could have kept </a:t>
            </a:r>
            <a:r>
              <a:rPr lang="en-US" sz="1500" b="1" dirty="0">
                <a:latin typeface="Calibri" panose="020F0502020204030204" pitchFamily="34" charset="0"/>
                <a:ea typeface="Calibri" panose="020F0502020204030204" pitchFamily="34" charset="0"/>
                <a:cs typeface="Calibri" panose="020F0502020204030204" pitchFamily="34" charset="0"/>
              </a:rPr>
              <a:t>the Law?”</a:t>
            </a:r>
            <a:r>
              <a:rPr lang="en-US" sz="1500" dirty="0">
                <a:latin typeface="Calibri" panose="020F0502020204030204" pitchFamily="34" charset="0"/>
                <a:ea typeface="Calibri" panose="020F0502020204030204" pitchFamily="34" charset="0"/>
                <a:cs typeface="Calibri" panose="020F0502020204030204" pitchFamily="34" charset="0"/>
              </a:rPr>
              <a:t> Anyone who is not moved by all this is blind and stubborn. I have already set forth the argument about the promise carefully and at length, and so now I am only touching on it in passing.</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43197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228600"/>
            <a:ext cx="8534400" cy="5807487"/>
          </a:xfrm>
          <a:prstGeom prst="rect">
            <a:avLst/>
          </a:prstGeom>
          <a:noFill/>
        </p:spPr>
        <p:txBody>
          <a:bodyPr wrap="square" rtlCol="0">
            <a:spAutoFit/>
          </a:bodyPr>
          <a:lstStyle/>
          <a:p>
            <a:pPr algn="just">
              <a:lnSpc>
                <a:spcPct val="115000"/>
              </a:lnSpc>
            </a:pPr>
            <a:r>
              <a:rPr lang="en-US" i="1" dirty="0">
                <a:latin typeface="Calibri" panose="020F0502020204030204" pitchFamily="34" charset="0"/>
                <a:ea typeface="Times New Roman" panose="02020603050405020304" pitchFamily="18" charset="0"/>
                <a:cs typeface="Times New Roman" panose="02020603050405020304" pitchFamily="18" charset="0"/>
              </a:rPr>
              <a:t>That what was promised to faith in Jesus Christ might be given to those who believe.</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r>
              <a:rPr lang="en-US" dirty="0">
                <a:latin typeface="Calibri" panose="020F0502020204030204" pitchFamily="34" charset="0"/>
                <a:ea typeface="Times New Roman" panose="02020603050405020304" pitchFamily="18"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a:p>
            <a:pPr indent="228600" algn="just">
              <a:lnSpc>
                <a:spcPct val="115000"/>
              </a:lnSpc>
            </a:pPr>
            <a:r>
              <a:rPr lang="en-US" dirty="0">
                <a:latin typeface="Calibri" panose="020F0502020204030204" pitchFamily="34" charset="0"/>
                <a:ea typeface="Times New Roman" panose="02020603050405020304" pitchFamily="18" charset="0"/>
                <a:cs typeface="Times New Roman" panose="02020603050405020304" pitchFamily="18" charset="0"/>
              </a:rPr>
              <a:t>Earlier Paul said that Scripture has consigned all things to sin. Is this to be forever? No, but only until what was promised has been given. Now the promise is the very inheritance or blessing promised to Abraham, that is, deliverance from the Law, sin, death, and the devil; and the gift of grace, righteousness, salvation, and eternal life. That promise, he says, is not obtained by any merit, Law, or work; but it is given. To whom? To believers. Believers in whom? In </a:t>
            </a:r>
            <a:r>
              <a:rPr lang="en-US" b="1" dirty="0">
                <a:latin typeface="Calibri" panose="020F0502020204030204" pitchFamily="34" charset="0"/>
                <a:ea typeface="Times New Roman" panose="02020603050405020304" pitchFamily="18" charset="0"/>
                <a:cs typeface="Times New Roman" panose="02020603050405020304" pitchFamily="18" charset="0"/>
              </a:rPr>
              <a:t>Jesus Christ, the Blessed Offspring</a:t>
            </a:r>
            <a:r>
              <a:rPr lang="en-US" dirty="0">
                <a:latin typeface="Calibri" panose="020F0502020204030204" pitchFamily="34" charset="0"/>
                <a:ea typeface="Times New Roman" panose="02020603050405020304" pitchFamily="18" charset="0"/>
                <a:cs typeface="Times New Roman" panose="02020603050405020304" pitchFamily="18" charset="0"/>
              </a:rPr>
              <a:t> who redeems believers from sin in order that they may receive the blessing. </a:t>
            </a:r>
            <a:endParaRPr lang="en-US" dirty="0">
              <a:latin typeface="Calibri" panose="020F0502020204030204" pitchFamily="34" charset="0"/>
              <a:ea typeface="Calibri" panose="020F0502020204030204" pitchFamily="34" charset="0"/>
              <a:cs typeface="Times New Roman" panose="02020603050405020304" pitchFamily="18" charset="0"/>
            </a:endParaRPr>
          </a:p>
          <a:p>
            <a:pPr indent="228600" algn="just">
              <a:lnSpc>
                <a:spcPct val="115000"/>
              </a:lnSpc>
            </a:pPr>
            <a:r>
              <a:rPr lang="en-US" dirty="0">
                <a:latin typeface="Calibri" panose="020F0502020204030204" pitchFamily="34" charset="0"/>
                <a:ea typeface="Times New Roman" panose="02020603050405020304" pitchFamily="18"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a:p>
            <a:pPr indent="228600" algn="just">
              <a:lnSpc>
                <a:spcPct val="115000"/>
              </a:lnSpc>
            </a:pPr>
            <a:r>
              <a:rPr lang="en-US" dirty="0">
                <a:latin typeface="Calibri" panose="020F0502020204030204" pitchFamily="34" charset="0"/>
                <a:ea typeface="Times New Roman" panose="02020603050405020304" pitchFamily="18" charset="0"/>
                <a:cs typeface="Times New Roman" panose="02020603050405020304" pitchFamily="18" charset="0"/>
              </a:rPr>
              <a:t>These words are not obscure; they are very clear. Nevertheless, it takes effort to observe them diligently and to weigh their force and seriousness correctly. For if all things have been consigned to sin, it follows that all the Gentiles are accursed and lack </a:t>
            </a:r>
            <a:r>
              <a:rPr lang="en-US" b="1" dirty="0">
                <a:latin typeface="Calibri" panose="020F0502020204030204" pitchFamily="34" charset="0"/>
                <a:ea typeface="Times New Roman" panose="02020603050405020304" pitchFamily="18" charset="0"/>
                <a:cs typeface="Times New Roman" panose="02020603050405020304" pitchFamily="18" charset="0"/>
              </a:rPr>
              <a:t>the glory of God,</a:t>
            </a:r>
            <a:r>
              <a:rPr lang="en-US" dirty="0">
                <a:latin typeface="Calibri" panose="020F0502020204030204" pitchFamily="34" charset="0"/>
                <a:ea typeface="Times New Roman" panose="02020603050405020304" pitchFamily="18" charset="0"/>
                <a:cs typeface="Times New Roman" panose="02020603050405020304" pitchFamily="18" charset="0"/>
              </a:rPr>
              <a:t> that they are subject to </a:t>
            </a:r>
            <a:r>
              <a:rPr lang="en-US" b="1" dirty="0">
                <a:latin typeface="Calibri" panose="020F0502020204030204" pitchFamily="34" charset="0"/>
                <a:ea typeface="Times New Roman" panose="02020603050405020304" pitchFamily="18" charset="0"/>
                <a:cs typeface="Times New Roman" panose="02020603050405020304" pitchFamily="18" charset="0"/>
              </a:rPr>
              <a:t>the wrath of God</a:t>
            </a:r>
            <a:r>
              <a:rPr lang="en-US" dirty="0">
                <a:latin typeface="Calibri" panose="020F0502020204030204" pitchFamily="34" charset="0"/>
                <a:ea typeface="Times New Roman" panose="02020603050405020304" pitchFamily="18" charset="0"/>
                <a:cs typeface="Times New Roman" panose="02020603050405020304" pitchFamily="18" charset="0"/>
              </a:rPr>
              <a:t> and to the dominion of Satan, and that no one can be delivered from all these by anything except by faith in </a:t>
            </a:r>
            <a:r>
              <a:rPr lang="en-US" b="1" dirty="0">
                <a:latin typeface="Calibri" panose="020F0502020204030204" pitchFamily="34" charset="0"/>
                <a:ea typeface="Times New Roman" panose="02020603050405020304" pitchFamily="18" charset="0"/>
                <a:cs typeface="Times New Roman" panose="02020603050405020304" pitchFamily="18" charset="0"/>
              </a:rPr>
              <a:t>Christ Jesus.</a:t>
            </a:r>
            <a:r>
              <a:rPr lang="en-US" dirty="0">
                <a:latin typeface="Calibri" panose="020F0502020204030204" pitchFamily="34" charset="0"/>
                <a:ea typeface="Times New Roman" panose="02020603050405020304" pitchFamily="18" charset="0"/>
                <a:cs typeface="Times New Roman" panose="02020603050405020304" pitchFamily="18" charset="0"/>
              </a:rPr>
              <a:t> Therefore Paul battles mightily in these words against the fanatical opinions of the sophists and of all self-righteous people about the righteousness of the Law and of works, “that what was promised to faith in</a:t>
            </a:r>
            <a:r>
              <a:rPr lang="en-US" b="1" dirty="0">
                <a:latin typeface="Calibri" panose="020F0502020204030204" pitchFamily="34" charset="0"/>
                <a:ea typeface="Times New Roman" panose="02020603050405020304" pitchFamily="18" charset="0"/>
                <a:cs typeface="Times New Roman" panose="02020603050405020304" pitchFamily="18" charset="0"/>
              </a:rPr>
              <a:t> Jesus Christ</a:t>
            </a:r>
            <a:r>
              <a:rPr lang="en-US" dirty="0">
                <a:latin typeface="Calibri" panose="020F0502020204030204" pitchFamily="34" charset="0"/>
                <a:ea typeface="Times New Roman" panose="02020603050405020304" pitchFamily="18" charset="0"/>
                <a:cs typeface="Times New Roman" panose="02020603050405020304" pitchFamily="18" charset="0"/>
              </a:rPr>
              <a:t> might be given to those who believe.”</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713293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1000" y="398678"/>
            <a:ext cx="8382000" cy="5872057"/>
          </a:xfrm>
          <a:prstGeom prst="rect">
            <a:avLst/>
          </a:prstGeom>
          <a:noFill/>
        </p:spPr>
        <p:txBody>
          <a:bodyPr wrap="square" rtlCol="0">
            <a:spAutoFit/>
          </a:bodyPr>
          <a:lstStyle/>
          <a:p>
            <a:pPr indent="228600" algn="just">
              <a:lnSpc>
                <a:spcPct val="115000"/>
              </a:lnSpc>
            </a:pPr>
            <a:r>
              <a:rPr lang="en-US" sz="1900" dirty="0">
                <a:latin typeface="Calibri" panose="020F0502020204030204" pitchFamily="34" charset="0"/>
                <a:ea typeface="Times New Roman" panose="02020603050405020304" pitchFamily="18" charset="0"/>
                <a:cs typeface="Times New Roman" panose="02020603050405020304" pitchFamily="18" charset="0"/>
              </a:rPr>
              <a:t>I have already shown at some length how one should respond to the passages that speak about works and about reward.﻿ The discussion does not require us to speak about works now; for the point under consideration here is not works but justification, namely, that it is not obtained through the Law and works but through faith </a:t>
            </a:r>
            <a:r>
              <a:rPr lang="en-US" sz="1900" b="1" dirty="0">
                <a:latin typeface="Calibri" panose="020F0502020204030204" pitchFamily="34" charset="0"/>
                <a:ea typeface="Times New Roman" panose="02020603050405020304" pitchFamily="18" charset="0"/>
                <a:cs typeface="Times New Roman" panose="02020603050405020304" pitchFamily="18" charset="0"/>
              </a:rPr>
              <a:t>in Christ</a:t>
            </a:r>
            <a:r>
              <a:rPr lang="en-US" sz="1900" dirty="0">
                <a:latin typeface="Calibri" panose="020F0502020204030204" pitchFamily="34" charset="0"/>
                <a:ea typeface="Times New Roman" panose="02020603050405020304" pitchFamily="18" charset="0"/>
                <a:cs typeface="Times New Roman" panose="02020603050405020304" pitchFamily="18" charset="0"/>
              </a:rPr>
              <a:t>, since all things are under sin and the curse.  Apart from the issue of justification, no one can adequately praise true good works. Who can adequately proclaim the usefulness and the effect of even one work that a Christian does in faith and on the basis of faith? It is more precious than heaven and earth. </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indent="228600" algn="just">
              <a:lnSpc>
                <a:spcPct val="115000"/>
              </a:lnSpc>
            </a:pPr>
            <a:r>
              <a:rPr lang="en-US" sz="1900" dirty="0">
                <a:latin typeface="Calibri" panose="020F0502020204030204" pitchFamily="34" charset="0"/>
                <a:ea typeface="Times New Roman" panose="02020603050405020304" pitchFamily="18" charset="0"/>
                <a:cs typeface="Times New Roman" panose="02020603050405020304" pitchFamily="18" charset="0"/>
              </a:rPr>
              <a:t> </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indent="228600" algn="just">
              <a:lnSpc>
                <a:spcPct val="115000"/>
              </a:lnSpc>
            </a:pPr>
            <a:r>
              <a:rPr lang="en-US" sz="1900" dirty="0">
                <a:latin typeface="Calibri" panose="020F0502020204030204" pitchFamily="34" charset="0"/>
                <a:ea typeface="Times New Roman" panose="02020603050405020304" pitchFamily="18" charset="0"/>
                <a:cs typeface="Times New Roman" panose="02020603050405020304" pitchFamily="18" charset="0"/>
              </a:rPr>
              <a:t>Therefore the whole world cannot grant a reward in this life equal to the value of one truly good work. Nor does the world have the grace to praise the good works of the pious, much less to reward them; for it does not notice them, or, if it does notice, it regards them, not as good works but as wicked crimes; and it hounds those who perform them from the face of the earth as a most dangerous menace to the human race. So it was that</a:t>
            </a:r>
            <a:r>
              <a:rPr lang="en-US" sz="1900" b="1" dirty="0">
                <a:latin typeface="Calibri" panose="020F0502020204030204" pitchFamily="34" charset="0"/>
                <a:ea typeface="Times New Roman" panose="02020603050405020304" pitchFamily="18" charset="0"/>
                <a:cs typeface="Times New Roman" panose="02020603050405020304" pitchFamily="18" charset="0"/>
              </a:rPr>
              <a:t> Christ, the Savior of the world, </a:t>
            </a:r>
            <a:r>
              <a:rPr lang="en-US" sz="1900" dirty="0">
                <a:latin typeface="Calibri" panose="020F0502020204030204" pitchFamily="34" charset="0"/>
                <a:ea typeface="Times New Roman" panose="02020603050405020304" pitchFamily="18" charset="0"/>
                <a:cs typeface="Times New Roman" panose="02020603050405020304" pitchFamily="18" charset="0"/>
              </a:rPr>
              <a:t>was subjected to the shameful death of the cross in exchange for His great and inestimable blessings. </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indent="228600" algn="just">
              <a:lnSpc>
                <a:spcPct val="115000"/>
              </a:lnSpc>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7658037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Apothecary">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200</TotalTime>
  <Words>347</Words>
  <Application>Microsoft Office PowerPoint</Application>
  <PresentationFormat>On-screen Show (4:3)</PresentationFormat>
  <Paragraphs>35</Paragraphs>
  <Slides>64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64</vt:i4>
      </vt:variant>
    </vt:vector>
  </HeadingPairs>
  <TitlesOfParts>
    <vt:vector size="68"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Pastor</dc:creator>
  <cp:lastModifiedBy>David Nehrenz</cp:lastModifiedBy>
  <cp:revision>61</cp:revision>
  <dcterms:created xsi:type="dcterms:W3CDTF">2022-02-24T21:20:30Z</dcterms:created>
  <dcterms:modified xsi:type="dcterms:W3CDTF">2022-07-16T21:14:28Z</dcterms:modified>
</cp:coreProperties>
</file>