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9" r:id="rId4"/>
    <p:sldId id="266" r:id="rId5"/>
    <p:sldId id="267" r:id="rId6"/>
    <p:sldId id="270" r:id="rId7"/>
    <p:sldId id="268" r:id="rId8"/>
    <p:sldId id="277" r:id="rId9"/>
    <p:sldId id="260" r:id="rId10"/>
    <p:sldId id="261" r:id="rId11"/>
    <p:sldId id="262" r:id="rId12"/>
    <p:sldId id="263" r:id="rId13"/>
    <p:sldId id="264" r:id="rId14"/>
    <p:sldId id="265" r:id="rId15"/>
    <p:sldId id="269" r:id="rId16"/>
    <p:sldId id="271" r:id="rId17"/>
    <p:sldId id="272" r:id="rId18"/>
    <p:sldId id="273" r:id="rId19"/>
    <p:sldId id="274" r:id="rId20"/>
    <p:sldId id="275" r:id="rId21"/>
    <p:sldId id="276" r:id="rId22"/>
    <p:sldId id="278" r:id="rId23"/>
    <p:sldId id="282" r:id="rId24"/>
    <p:sldId id="283" r:id="rId25"/>
    <p:sldId id="284" r:id="rId26"/>
    <p:sldId id="285" r:id="rId27"/>
    <p:sldId id="287" r:id="rId28"/>
    <p:sldId id="289" r:id="rId29"/>
    <p:sldId id="288" r:id="rId30"/>
    <p:sldId id="293" r:id="rId31"/>
    <p:sldId id="295" r:id="rId32"/>
    <p:sldId id="297" r:id="rId33"/>
    <p:sldId id="299" r:id="rId34"/>
    <p:sldId id="298" r:id="rId35"/>
    <p:sldId id="294" r:id="rId36"/>
    <p:sldId id="301" r:id="rId37"/>
    <p:sldId id="302" r:id="rId38"/>
    <p:sldId id="303" r:id="rId39"/>
    <p:sldId id="304" r:id="rId40"/>
    <p:sldId id="305" r:id="rId41"/>
    <p:sldId id="306" r:id="rId42"/>
    <p:sldId id="308" r:id="rId43"/>
    <p:sldId id="309" r:id="rId44"/>
    <p:sldId id="310" r:id="rId45"/>
    <p:sldId id="311" r:id="rId46"/>
    <p:sldId id="312" r:id="rId47"/>
    <p:sldId id="313" r:id="rId48"/>
    <p:sldId id="314" r:id="rId49"/>
    <p:sldId id="315" r:id="rId50"/>
    <p:sldId id="316" r:id="rId51"/>
    <p:sldId id="317" r:id="rId52"/>
    <p:sldId id="320" r:id="rId53"/>
    <p:sldId id="321" r:id="rId54"/>
    <p:sldId id="322" r:id="rId55"/>
    <p:sldId id="324" r:id="rId56"/>
    <p:sldId id="325" r:id="rId57"/>
    <p:sldId id="326" r:id="rId58"/>
    <p:sldId id="32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59" autoAdjust="0"/>
    <p:restoredTop sz="94660"/>
  </p:normalViewPr>
  <p:slideViewPr>
    <p:cSldViewPr>
      <p:cViewPr varScale="1">
        <p:scale>
          <a:sx n="64" d="100"/>
          <a:sy n="64" d="100"/>
        </p:scale>
        <p:origin x="-131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6634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34055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249843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C63F61-7A4B-442A-8CB5-4B6A0726F5E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526405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C63F61-7A4B-442A-8CB5-4B6A0726F5E1}"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85203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C63F61-7A4B-442A-8CB5-4B6A0726F5E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23796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C63F61-7A4B-442A-8CB5-4B6A0726F5E1}" type="datetimeFigureOut">
              <a:rPr lang="en-US" smtClean="0"/>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1037838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C63F61-7A4B-442A-8CB5-4B6A0726F5E1}"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279461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C63F61-7A4B-442A-8CB5-4B6A0726F5E1}" type="datetimeFigureOut">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472055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309781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C63F61-7A4B-442A-8CB5-4B6A0726F5E1}"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9E0B6-C8EF-4DF3-A3B1-2B7C51B1383E}" type="slidenum">
              <a:rPr lang="en-US" smtClean="0"/>
              <a:t>‹#›</a:t>
            </a:fld>
            <a:endParaRPr lang="en-US"/>
          </a:p>
        </p:txBody>
      </p:sp>
    </p:spTree>
    <p:extLst>
      <p:ext uri="{BB962C8B-B14F-4D97-AF65-F5344CB8AC3E}">
        <p14:creationId xmlns:p14="http://schemas.microsoft.com/office/powerpoint/2010/main" val="920281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63F61-7A4B-442A-8CB5-4B6A0726F5E1}" type="datetimeFigureOut">
              <a:rPr lang="en-US" smtClean="0"/>
              <a:t>6/8/2022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9E0B6-C8EF-4DF3-A3B1-2B7C51B1383E}" type="slidenum">
              <a:rPr lang="en-US" smtClean="0"/>
              <a:t>‹#›</a:t>
            </a:fld>
            <a:endParaRPr lang="en-US"/>
          </a:p>
        </p:txBody>
      </p:sp>
    </p:spTree>
    <p:extLst>
      <p:ext uri="{BB962C8B-B14F-4D97-AF65-F5344CB8AC3E}">
        <p14:creationId xmlns:p14="http://schemas.microsoft.com/office/powerpoint/2010/main" val="3644732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304800"/>
            <a:ext cx="8534400" cy="5509200"/>
          </a:xfrm>
          <a:prstGeom prst="rect">
            <a:avLst/>
          </a:prstGeom>
          <a:noFill/>
        </p:spPr>
        <p:txBody>
          <a:bodyPr wrap="square" rtlCol="0">
            <a:spAutoFit/>
          </a:bodyPr>
          <a:lstStyle/>
          <a:p>
            <a:pPr algn="ctr"/>
            <a:r>
              <a:rPr lang="en-US" sz="4400" b="1" u="sng" dirty="0">
                <a:solidFill>
                  <a:prstClr val="black"/>
                </a:solidFill>
                <a:ea typeface="Calibri"/>
                <a:cs typeface="Times New Roman"/>
              </a:rPr>
              <a:t>Trinity Lutheran Church</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Norman, Oklahoma – www.tlcnorman.org</a:t>
            </a:r>
            <a:br>
              <a:rPr lang="en-US" sz="4400" dirty="0">
                <a:solidFill>
                  <a:prstClr val="black"/>
                </a:solidFill>
                <a:ea typeface="Calibri"/>
                <a:cs typeface="Times New Roman"/>
              </a:rPr>
            </a:br>
            <a:r>
              <a:rPr lang="en-US" sz="4400" b="1" u="sng" dirty="0">
                <a:solidFill>
                  <a:prstClr val="black"/>
                </a:solidFill>
                <a:ea typeface="Calibri"/>
                <a:cs typeface="Times New Roman"/>
              </a:rPr>
              <a:t>The Book of Galatians</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b="1" dirty="0">
                <a:solidFill>
                  <a:prstClr val="black"/>
                </a:solidFill>
                <a:ea typeface="Calibri"/>
                <a:cs typeface="Times New Roman"/>
              </a:rPr>
              <a:t>Theme: “The True Gospel You Have Received”</a:t>
            </a:r>
            <a:r>
              <a:rPr lang="en-US" sz="4400" dirty="0">
                <a:solidFill>
                  <a:prstClr val="black"/>
                </a:solidFill>
                <a:ea typeface="Calibri"/>
                <a:cs typeface="Times New Roman"/>
              </a:rPr>
              <a:t> </a:t>
            </a:r>
            <a:br>
              <a:rPr lang="en-US" sz="4400" dirty="0">
                <a:solidFill>
                  <a:prstClr val="black"/>
                </a:solidFill>
                <a:ea typeface="Calibri"/>
                <a:cs typeface="Times New Roman"/>
              </a:rPr>
            </a:br>
            <a:r>
              <a:rPr lang="en-US" sz="4400" dirty="0">
                <a:solidFill>
                  <a:prstClr val="black"/>
                </a:solidFill>
                <a:ea typeface="Calibri"/>
                <a:cs typeface="Times New Roman"/>
              </a:rPr>
              <a:t>Date: </a:t>
            </a:r>
            <a:r>
              <a:rPr lang="en-US" sz="4400" dirty="0" smtClean="0">
                <a:solidFill>
                  <a:prstClr val="black"/>
                </a:solidFill>
                <a:ea typeface="Calibri"/>
                <a:cs typeface="Times New Roman"/>
              </a:rPr>
              <a:t>6-12-22</a:t>
            </a:r>
            <a:r>
              <a:rPr lang="en-US" sz="4400" dirty="0">
                <a:solidFill>
                  <a:prstClr val="black"/>
                </a:solidFill>
                <a:ea typeface="Calibri"/>
                <a:cs typeface="Times New Roman"/>
              </a:rPr>
              <a:t/>
            </a:r>
            <a:br>
              <a:rPr lang="en-US" sz="4400" dirty="0">
                <a:solidFill>
                  <a:prstClr val="black"/>
                </a:solidFill>
                <a:ea typeface="Calibri"/>
                <a:cs typeface="Times New Roman"/>
              </a:rPr>
            </a:br>
            <a:r>
              <a:rPr lang="en-US" sz="4400" dirty="0">
                <a:solidFill>
                  <a:prstClr val="black"/>
                </a:solidFill>
                <a:ea typeface="Calibri"/>
                <a:cs typeface="Times New Roman"/>
              </a:rPr>
              <a:t>Lesson: </a:t>
            </a:r>
            <a:r>
              <a:rPr lang="en-US" sz="4400" dirty="0" smtClean="0">
                <a:solidFill>
                  <a:prstClr val="black"/>
                </a:solidFill>
                <a:ea typeface="Calibri"/>
                <a:cs typeface="Times New Roman"/>
              </a:rPr>
              <a:t>14  </a:t>
            </a:r>
            <a:r>
              <a:rPr lang="en-US" sz="4400" dirty="0">
                <a:solidFill>
                  <a:prstClr val="black"/>
                </a:solidFill>
                <a:ea typeface="Calibri"/>
                <a:cs typeface="Times New Roman"/>
              </a:rPr>
              <a:t>- Chapter </a:t>
            </a:r>
            <a:r>
              <a:rPr lang="en-US" sz="4400" dirty="0" smtClean="0">
                <a:solidFill>
                  <a:prstClr val="black"/>
                </a:solidFill>
                <a:ea typeface="Calibri"/>
                <a:cs typeface="Times New Roman"/>
              </a:rPr>
              <a:t>2:19-21</a:t>
            </a:r>
            <a:endParaRPr lang="en-US" sz="4400" dirty="0"/>
          </a:p>
        </p:txBody>
      </p:sp>
    </p:spTree>
    <p:extLst>
      <p:ext uri="{BB962C8B-B14F-4D97-AF65-F5344CB8AC3E}">
        <p14:creationId xmlns:p14="http://schemas.microsoft.com/office/powerpoint/2010/main" val="13814075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57200"/>
            <a:ext cx="846588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85449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76200"/>
            <a:ext cx="7086600" cy="685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264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7"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3909"/>
          <a:stretch/>
        </p:blipFill>
        <p:spPr bwMode="auto">
          <a:xfrm>
            <a:off x="533400" y="685800"/>
            <a:ext cx="8225561"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19544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5791200" cy="639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9829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38200" y="381000"/>
            <a:ext cx="7189984" cy="5745162"/>
          </a:xfrm>
          <a:prstGeom prst="rect">
            <a:avLst/>
          </a:prstGeom>
        </p:spPr>
      </p:pic>
    </p:spTree>
    <p:extLst>
      <p:ext uri="{BB962C8B-B14F-4D97-AF65-F5344CB8AC3E}">
        <p14:creationId xmlns:p14="http://schemas.microsoft.com/office/powerpoint/2010/main" val="291129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0034" y="609600"/>
            <a:ext cx="8483932" cy="5540008"/>
          </a:xfrm>
          <a:prstGeom prst="rect">
            <a:avLst/>
          </a:prstGeom>
        </p:spPr>
      </p:pic>
    </p:spTree>
    <p:extLst>
      <p:ext uri="{BB962C8B-B14F-4D97-AF65-F5344CB8AC3E}">
        <p14:creationId xmlns:p14="http://schemas.microsoft.com/office/powerpoint/2010/main" val="14807238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725" y="457200"/>
            <a:ext cx="8308075" cy="5516562"/>
          </a:xfrm>
          <a:prstGeom prst="rect">
            <a:avLst/>
          </a:prstGeom>
        </p:spPr>
      </p:pic>
    </p:spTree>
    <p:extLst>
      <p:ext uri="{BB962C8B-B14F-4D97-AF65-F5344CB8AC3E}">
        <p14:creationId xmlns:p14="http://schemas.microsoft.com/office/powerpoint/2010/main" val="2354758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91092" y="533400"/>
            <a:ext cx="7761816" cy="5821362"/>
          </a:xfrm>
          <a:prstGeom prst="rect">
            <a:avLst/>
          </a:prstGeom>
        </p:spPr>
      </p:pic>
    </p:spTree>
    <p:extLst>
      <p:ext uri="{BB962C8B-B14F-4D97-AF65-F5344CB8AC3E}">
        <p14:creationId xmlns:p14="http://schemas.microsoft.com/office/powerpoint/2010/main" val="2808990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09600" y="274638"/>
            <a:ext cx="8199477" cy="6149608"/>
          </a:xfrm>
          <a:prstGeom prst="rect">
            <a:avLst/>
          </a:prstGeom>
        </p:spPr>
      </p:pic>
    </p:spTree>
    <p:extLst>
      <p:ext uri="{BB962C8B-B14F-4D97-AF65-F5344CB8AC3E}">
        <p14:creationId xmlns:p14="http://schemas.microsoft.com/office/powerpoint/2010/main" val="18327368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66800" y="810969"/>
            <a:ext cx="6502400" cy="4876800"/>
          </a:xfrm>
          <a:prstGeom prst="rect">
            <a:avLst/>
          </a:prstGeom>
        </p:spPr>
      </p:pic>
    </p:spTree>
    <p:extLst>
      <p:ext uri="{BB962C8B-B14F-4D97-AF65-F5344CB8AC3E}">
        <p14:creationId xmlns:p14="http://schemas.microsoft.com/office/powerpoint/2010/main" val="4126592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958"/>
          <a:stretch/>
        </p:blipFill>
        <p:spPr bwMode="auto">
          <a:xfrm>
            <a:off x="1447799" y="228600"/>
            <a:ext cx="6203303"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1156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0644" y="846138"/>
            <a:ext cx="8046156" cy="4525963"/>
          </a:xfrm>
          <a:prstGeom prst="rect">
            <a:avLst/>
          </a:prstGeom>
        </p:spPr>
      </p:pic>
    </p:spTree>
    <p:extLst>
      <p:ext uri="{BB962C8B-B14F-4D97-AF65-F5344CB8AC3E}">
        <p14:creationId xmlns:p14="http://schemas.microsoft.com/office/powerpoint/2010/main" val="38765187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846138"/>
            <a:ext cx="8033584" cy="4525963"/>
          </a:xfrm>
          <a:prstGeom prst="rect">
            <a:avLst/>
          </a:prstGeom>
        </p:spPr>
      </p:pic>
    </p:spTree>
    <p:extLst>
      <p:ext uri="{BB962C8B-B14F-4D97-AF65-F5344CB8AC3E}">
        <p14:creationId xmlns:p14="http://schemas.microsoft.com/office/powerpoint/2010/main" val="8864756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47800" y="257053"/>
            <a:ext cx="6219947" cy="6219947"/>
          </a:xfrm>
          <a:prstGeom prst="rect">
            <a:avLst/>
          </a:prstGeom>
        </p:spPr>
      </p:pic>
    </p:spTree>
    <p:extLst>
      <p:ext uri="{BB962C8B-B14F-4D97-AF65-F5344CB8AC3E}">
        <p14:creationId xmlns:p14="http://schemas.microsoft.com/office/powerpoint/2010/main" val="2538721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914400"/>
            <a:ext cx="8229600" cy="430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8329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533400"/>
            <a:ext cx="69088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85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44923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303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818452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0509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577"/>
          <a:stretch/>
        </p:blipFill>
        <p:spPr bwMode="auto">
          <a:xfrm>
            <a:off x="609600" y="533400"/>
            <a:ext cx="783021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4767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8128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272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248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381000"/>
            <a:ext cx="8305800" cy="5613845"/>
          </a:xfrm>
          <a:prstGeom prst="rect">
            <a:avLst/>
          </a:prstGeom>
          <a:noFill/>
        </p:spPr>
        <p:txBody>
          <a:bodyPr wrap="square" rtlCol="0">
            <a:spAutoFit/>
          </a:bodyPr>
          <a:lstStyle/>
          <a:p>
            <a:pPr algn="ctr">
              <a:lnSpc>
                <a:spcPct val="115000"/>
              </a:lnSpc>
            </a:pPr>
            <a:r>
              <a:rPr lang="en-US" sz="3200" b="1" u="sng" dirty="0">
                <a:ea typeface="Calibri"/>
                <a:cs typeface="Times New Roman"/>
              </a:rPr>
              <a:t>TEXT AND </a:t>
            </a:r>
            <a:r>
              <a:rPr lang="en-US" sz="3200" b="1" u="sng" dirty="0" smtClean="0">
                <a:ea typeface="Calibri"/>
                <a:cs typeface="Times New Roman"/>
              </a:rPr>
              <a:t>STUDY</a:t>
            </a:r>
            <a:endParaRPr lang="en-US" sz="2400" dirty="0">
              <a:ea typeface="Calibri"/>
              <a:cs typeface="Times New Roman"/>
            </a:endParaRPr>
          </a:p>
          <a:p>
            <a:pPr algn="just">
              <a:lnSpc>
                <a:spcPct val="115000"/>
              </a:lnSpc>
            </a:pPr>
            <a:r>
              <a:rPr lang="en-US" sz="2800" dirty="0">
                <a:ea typeface="Calibri"/>
                <a:cs typeface="Calibri"/>
              </a:rPr>
              <a:t>(19) For through the law I died to the law, so that I might live to </a:t>
            </a:r>
            <a:r>
              <a:rPr lang="en-US" sz="2800" b="1" dirty="0">
                <a:ea typeface="Calibri"/>
                <a:cs typeface="Calibri"/>
              </a:rPr>
              <a:t>God.</a:t>
            </a:r>
            <a:r>
              <a:rPr lang="en-US" sz="2800" dirty="0">
                <a:ea typeface="Calibri"/>
                <a:cs typeface="Calibri"/>
              </a:rPr>
              <a:t> (20) I have been crucified with </a:t>
            </a:r>
            <a:r>
              <a:rPr lang="en-US" sz="2800" b="1" dirty="0">
                <a:ea typeface="Calibri"/>
                <a:cs typeface="Calibri"/>
              </a:rPr>
              <a:t>Christ.</a:t>
            </a:r>
            <a:r>
              <a:rPr lang="en-US" sz="2800" dirty="0">
                <a:ea typeface="Calibri"/>
                <a:cs typeface="Calibri"/>
              </a:rPr>
              <a:t> It is no longer I who live, but </a:t>
            </a:r>
            <a:r>
              <a:rPr lang="en-US" sz="2800" b="1" dirty="0">
                <a:ea typeface="Calibri"/>
                <a:cs typeface="Calibri"/>
              </a:rPr>
              <a:t>Christ who lives in me.</a:t>
            </a:r>
            <a:r>
              <a:rPr lang="en-US" sz="2800" dirty="0">
                <a:ea typeface="Calibri"/>
                <a:cs typeface="Calibri"/>
              </a:rPr>
              <a:t> And the life I now live in the flesh I live by faith in </a:t>
            </a:r>
            <a:r>
              <a:rPr lang="en-US" sz="2800" b="1" dirty="0">
                <a:ea typeface="Calibri"/>
                <a:cs typeface="Calibri"/>
              </a:rPr>
              <a:t>the Son of God,</a:t>
            </a:r>
            <a:r>
              <a:rPr lang="en-US" sz="2800" dirty="0">
                <a:ea typeface="Calibri"/>
                <a:cs typeface="Calibri"/>
              </a:rPr>
              <a:t> who loved me and gave himself for me. (21) I do not nullify </a:t>
            </a:r>
            <a:r>
              <a:rPr lang="en-US" sz="2800" b="1" dirty="0">
                <a:ea typeface="Calibri"/>
                <a:cs typeface="Calibri"/>
              </a:rPr>
              <a:t>the grace of God,</a:t>
            </a:r>
            <a:r>
              <a:rPr lang="en-US" sz="2800" dirty="0">
                <a:ea typeface="Calibri"/>
                <a:cs typeface="Calibri"/>
              </a:rPr>
              <a:t> for if justification were through the law, then </a:t>
            </a:r>
            <a:r>
              <a:rPr lang="en-US" sz="2800" b="1" dirty="0">
                <a:ea typeface="Calibri"/>
                <a:cs typeface="Calibri"/>
              </a:rPr>
              <a:t>Christ died</a:t>
            </a:r>
            <a:r>
              <a:rPr lang="en-US" sz="2800" dirty="0">
                <a:ea typeface="Calibri"/>
                <a:cs typeface="Calibri"/>
              </a:rPr>
              <a:t> for no purpose</a:t>
            </a:r>
            <a:r>
              <a:rPr lang="en-US" sz="2800" dirty="0" smtClean="0">
                <a:ea typeface="Calibri"/>
                <a:cs typeface="Calibri"/>
              </a:rPr>
              <a:t>.</a:t>
            </a:r>
            <a:endParaRPr lang="en-US" sz="2400" dirty="0">
              <a:ea typeface="Calibri"/>
              <a:cs typeface="Times New Roman"/>
            </a:endParaRPr>
          </a:p>
          <a:p>
            <a:pPr algn="ctr">
              <a:lnSpc>
                <a:spcPct val="115000"/>
              </a:lnSpc>
            </a:pPr>
            <a:r>
              <a:rPr lang="en-US" sz="2800" b="1" dirty="0">
                <a:ea typeface="Calibri"/>
                <a:cs typeface="Calibri"/>
              </a:rPr>
              <a:t>(Rom 6:2-14;   8:10-15, 35-39;   14:7,8;  </a:t>
            </a:r>
            <a:endParaRPr lang="en-US" sz="2400" dirty="0">
              <a:ea typeface="Calibri"/>
              <a:cs typeface="Times New Roman"/>
            </a:endParaRPr>
          </a:p>
          <a:p>
            <a:pPr algn="ctr">
              <a:lnSpc>
                <a:spcPct val="115000"/>
              </a:lnSpc>
            </a:pPr>
            <a:r>
              <a:rPr lang="en-US" sz="2800" b="1" dirty="0">
                <a:ea typeface="Calibri"/>
                <a:cs typeface="Calibri"/>
              </a:rPr>
              <a:t>2 </a:t>
            </a:r>
            <a:r>
              <a:rPr lang="en-US" sz="2800" b="1" dirty="0" err="1">
                <a:ea typeface="Calibri"/>
                <a:cs typeface="Calibri"/>
              </a:rPr>
              <a:t>Cor</a:t>
            </a:r>
            <a:r>
              <a:rPr lang="en-US" sz="2800" b="1" dirty="0">
                <a:ea typeface="Calibri"/>
                <a:cs typeface="Calibri"/>
              </a:rPr>
              <a:t> 5:14-17;  13:5-8;   1 </a:t>
            </a:r>
            <a:r>
              <a:rPr lang="en-US" sz="2800" b="1" dirty="0" err="1">
                <a:ea typeface="Calibri"/>
                <a:cs typeface="Calibri"/>
              </a:rPr>
              <a:t>Th</a:t>
            </a:r>
            <a:r>
              <a:rPr lang="en-US" sz="2800" b="1" dirty="0">
                <a:ea typeface="Calibri"/>
                <a:cs typeface="Calibri"/>
              </a:rPr>
              <a:t> 5:9-15;   1 Tim 2:3-7;   Titus 2:11-14;   </a:t>
            </a:r>
            <a:r>
              <a:rPr lang="en-US" sz="2800" b="1" dirty="0" err="1">
                <a:ea typeface="Calibri"/>
                <a:cs typeface="Calibri"/>
              </a:rPr>
              <a:t>Heb</a:t>
            </a:r>
            <a:r>
              <a:rPr lang="en-US" sz="2800" b="1" dirty="0">
                <a:ea typeface="Calibri"/>
                <a:cs typeface="Calibri"/>
              </a:rPr>
              <a:t> 7:11;  9:11-15;  1 Pet 4:1,2)</a:t>
            </a:r>
            <a:endParaRPr lang="en-US" sz="2400" dirty="0">
              <a:ea typeface="Calibri"/>
              <a:cs typeface="Times New Roman"/>
            </a:endParaRPr>
          </a:p>
        </p:txBody>
      </p:sp>
    </p:spTree>
    <p:extLst>
      <p:ext uri="{BB962C8B-B14F-4D97-AF65-F5344CB8AC3E}">
        <p14:creationId xmlns:p14="http://schemas.microsoft.com/office/powerpoint/2010/main" val="28982429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90850" y="274638"/>
            <a:ext cx="3162300" cy="6320091"/>
          </a:xfrm>
          <a:prstGeom prst="rect">
            <a:avLst/>
          </a:prstGeom>
        </p:spPr>
      </p:pic>
    </p:spTree>
    <p:extLst>
      <p:ext uri="{BB962C8B-B14F-4D97-AF65-F5344CB8AC3E}">
        <p14:creationId xmlns:p14="http://schemas.microsoft.com/office/powerpoint/2010/main" val="727490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457200"/>
            <a:ext cx="7961650" cy="5364162"/>
          </a:xfrm>
          <a:prstGeom prst="rect">
            <a:avLst/>
          </a:prstGeom>
        </p:spPr>
      </p:pic>
    </p:spTree>
    <p:extLst>
      <p:ext uri="{BB962C8B-B14F-4D97-AF65-F5344CB8AC3E}">
        <p14:creationId xmlns:p14="http://schemas.microsoft.com/office/powerpoint/2010/main" val="2369501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1200" y="274638"/>
            <a:ext cx="5181600" cy="6459058"/>
          </a:xfrm>
          <a:prstGeom prst="rect">
            <a:avLst/>
          </a:prstGeom>
        </p:spPr>
      </p:pic>
    </p:spTree>
    <p:extLst>
      <p:ext uri="{BB962C8B-B14F-4D97-AF65-F5344CB8AC3E}">
        <p14:creationId xmlns:p14="http://schemas.microsoft.com/office/powerpoint/2010/main" val="11994089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43466" y="846138"/>
            <a:ext cx="7857067" cy="4419600"/>
          </a:xfrm>
          <a:prstGeom prst="rect">
            <a:avLst/>
          </a:prstGeom>
        </p:spPr>
      </p:pic>
    </p:spTree>
    <p:extLst>
      <p:ext uri="{BB962C8B-B14F-4D97-AF65-F5344CB8AC3E}">
        <p14:creationId xmlns:p14="http://schemas.microsoft.com/office/powerpoint/2010/main" val="2981440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85800" y="609600"/>
            <a:ext cx="8123515" cy="5293824"/>
          </a:xfrm>
          <a:prstGeom prst="rect">
            <a:avLst/>
          </a:prstGeom>
        </p:spPr>
      </p:pic>
    </p:spTree>
    <p:extLst>
      <p:ext uri="{BB962C8B-B14F-4D97-AF65-F5344CB8AC3E}">
        <p14:creationId xmlns:p14="http://schemas.microsoft.com/office/powerpoint/2010/main" val="3211368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286000" y="298084"/>
            <a:ext cx="4419600" cy="6254151"/>
          </a:xfrm>
          <a:prstGeom prst="rect">
            <a:avLst/>
          </a:prstGeom>
        </p:spPr>
      </p:pic>
    </p:spTree>
    <p:extLst>
      <p:ext uri="{BB962C8B-B14F-4D97-AF65-F5344CB8AC3E}">
        <p14:creationId xmlns:p14="http://schemas.microsoft.com/office/powerpoint/2010/main" val="1852760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533400"/>
            <a:ext cx="8338435" cy="5562600"/>
          </a:xfrm>
          <a:prstGeom prst="rect">
            <a:avLst/>
          </a:prstGeom>
        </p:spPr>
      </p:pic>
    </p:spTree>
    <p:extLst>
      <p:ext uri="{BB962C8B-B14F-4D97-AF65-F5344CB8AC3E}">
        <p14:creationId xmlns:p14="http://schemas.microsoft.com/office/powerpoint/2010/main" val="1333880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87228" y="381000"/>
            <a:ext cx="8369544" cy="5973762"/>
          </a:xfrm>
          <a:prstGeom prst="rect">
            <a:avLst/>
          </a:prstGeom>
        </p:spPr>
      </p:pic>
    </p:spTree>
    <p:extLst>
      <p:ext uri="{BB962C8B-B14F-4D97-AF65-F5344CB8AC3E}">
        <p14:creationId xmlns:p14="http://schemas.microsoft.com/office/powerpoint/2010/main" val="23297569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68923" y="846138"/>
            <a:ext cx="8320765" cy="5105400"/>
          </a:xfrm>
          <a:prstGeom prst="rect">
            <a:avLst/>
          </a:prstGeom>
        </p:spPr>
      </p:pic>
    </p:spTree>
    <p:extLst>
      <p:ext uri="{BB962C8B-B14F-4D97-AF65-F5344CB8AC3E}">
        <p14:creationId xmlns:p14="http://schemas.microsoft.com/office/powerpoint/2010/main" val="283854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999" y="457200"/>
            <a:ext cx="8398933"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02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060" y="90698"/>
            <a:ext cx="8610600" cy="6767302"/>
          </a:xfrm>
          <a:prstGeom prst="rect">
            <a:avLst/>
          </a:prstGeom>
          <a:noFill/>
        </p:spPr>
        <p:txBody>
          <a:bodyPr wrap="square" rtlCol="0">
            <a:spAutoFit/>
          </a:bodyPr>
          <a:lstStyle/>
          <a:p>
            <a:pPr algn="ctr">
              <a:lnSpc>
                <a:spcPct val="115000"/>
              </a:lnSpc>
            </a:pPr>
            <a:r>
              <a:rPr lang="en-US" sz="1400" b="1" dirty="0">
                <a:ea typeface="Times New Roman"/>
                <a:cs typeface="Times New Roman"/>
              </a:rPr>
              <a:t>Luther’s Commentary. Vol. 26 </a:t>
            </a:r>
            <a:endParaRPr lang="en-US" sz="1400" b="1" dirty="0" smtClean="0">
              <a:ea typeface="Times New Roman"/>
              <a:cs typeface="Times New Roman"/>
            </a:endParaRPr>
          </a:p>
          <a:p>
            <a:pPr algn="ctr">
              <a:lnSpc>
                <a:spcPct val="115000"/>
              </a:lnSpc>
            </a:pPr>
            <a:r>
              <a:rPr lang="en-US" sz="1400" i="1" dirty="0">
                <a:ea typeface="Times New Roman"/>
                <a:cs typeface="Times New Roman"/>
              </a:rPr>
              <a:t>That I might live to God.</a:t>
            </a:r>
            <a:endParaRPr lang="en-US" sz="1400" dirty="0">
              <a:ea typeface="Calibri"/>
              <a:cs typeface="Times New Roman"/>
            </a:endParaRPr>
          </a:p>
          <a:p>
            <a:pPr indent="228600" algn="just">
              <a:lnSpc>
                <a:spcPct val="115000"/>
              </a:lnSpc>
            </a:pPr>
            <a:r>
              <a:rPr lang="en-US" sz="1400" dirty="0">
                <a:ea typeface="Times New Roman"/>
                <a:cs typeface="Times New Roman"/>
              </a:rPr>
              <a:t>That is, “that I might be alive in </a:t>
            </a:r>
            <a:r>
              <a:rPr lang="en-US" sz="1400" b="1" dirty="0">
                <a:ea typeface="Times New Roman"/>
                <a:cs typeface="Times New Roman"/>
              </a:rPr>
              <a:t>the sight of God.”</a:t>
            </a:r>
            <a:r>
              <a:rPr lang="en-US" sz="1400" dirty="0">
                <a:ea typeface="Times New Roman"/>
                <a:cs typeface="Times New Roman"/>
              </a:rPr>
              <a:t> You see, then, that there is no life unless you are without the Law, indeed, unless you are completely dead to the Law, namely, in your conscience. Meanwhile, as long as the body is alive, the flesh must be disciplined by laws and vexed by the requirements and punishments of laws, as I have often admonished. But the inner man, who owes nothing to the Law but is free of it, is a living, righteous, and holy person—not of himself or in his own substance but </a:t>
            </a:r>
            <a:r>
              <a:rPr lang="en-US" sz="1400" b="1" dirty="0">
                <a:ea typeface="Times New Roman"/>
                <a:cs typeface="Times New Roman"/>
              </a:rPr>
              <a:t>in Christ,</a:t>
            </a:r>
            <a:r>
              <a:rPr lang="en-US" sz="1400" dirty="0">
                <a:ea typeface="Times New Roman"/>
                <a:cs typeface="Times New Roman"/>
              </a:rPr>
              <a:t> because he believes in Him, as now follows:</a:t>
            </a:r>
            <a:endParaRPr lang="en-US" sz="1400" dirty="0">
              <a:ea typeface="Calibri"/>
              <a:cs typeface="Times New Roman"/>
            </a:endParaRPr>
          </a:p>
          <a:p>
            <a:pPr indent="228600" algn="just">
              <a:lnSpc>
                <a:spcPct val="115000"/>
              </a:lnSpc>
            </a:pPr>
            <a:r>
              <a:rPr lang="en-US" sz="1400" dirty="0">
                <a:ea typeface="Times New Roman"/>
                <a:cs typeface="Times New Roman"/>
              </a:rPr>
              <a:t> </a:t>
            </a:r>
            <a:endParaRPr lang="en-US" sz="1400" dirty="0">
              <a:ea typeface="Calibri"/>
              <a:cs typeface="Times New Roman"/>
            </a:endParaRPr>
          </a:p>
          <a:p>
            <a:pPr algn="ctr">
              <a:lnSpc>
                <a:spcPct val="115000"/>
              </a:lnSpc>
            </a:pPr>
            <a:r>
              <a:rPr lang="en-US" sz="1400" dirty="0">
                <a:ea typeface="Times New Roman"/>
                <a:cs typeface="Times New Roman"/>
              </a:rPr>
              <a:t>20. </a:t>
            </a:r>
            <a:r>
              <a:rPr lang="en-US" sz="1400" i="1" dirty="0">
                <a:ea typeface="Times New Roman"/>
                <a:cs typeface="Times New Roman"/>
              </a:rPr>
              <a:t>I have been crucified with Christ</a:t>
            </a:r>
            <a:r>
              <a:rPr lang="en-US" sz="1400" dirty="0">
                <a:ea typeface="Times New Roman"/>
                <a:cs typeface="Times New Roman"/>
              </a:rPr>
              <a:t>.</a:t>
            </a:r>
            <a:endParaRPr lang="en-US" sz="1400" dirty="0">
              <a:ea typeface="Calibri"/>
              <a:cs typeface="Times New Roman"/>
            </a:endParaRPr>
          </a:p>
          <a:p>
            <a:pPr indent="228600" algn="just">
              <a:lnSpc>
                <a:spcPct val="115000"/>
              </a:lnSpc>
            </a:pPr>
            <a:r>
              <a:rPr lang="en-US" sz="1400" dirty="0">
                <a:ea typeface="Times New Roman"/>
                <a:cs typeface="Times New Roman"/>
              </a:rPr>
              <a:t>Paul adds this because he wants to declare that the Law is the devourer of the Law. “Not only am I dead to the Law through the Law so that I might live </a:t>
            </a:r>
            <a:r>
              <a:rPr lang="en-US" sz="1400" b="1" dirty="0">
                <a:ea typeface="Times New Roman"/>
                <a:cs typeface="Times New Roman"/>
              </a:rPr>
              <a:t>to God,”</a:t>
            </a:r>
            <a:r>
              <a:rPr lang="en-US" sz="1400" dirty="0">
                <a:ea typeface="Times New Roman"/>
                <a:cs typeface="Times New Roman"/>
              </a:rPr>
              <a:t> he says, “but I am also crucified </a:t>
            </a:r>
            <a:r>
              <a:rPr lang="en-US" sz="1400" b="1" dirty="0">
                <a:ea typeface="Times New Roman"/>
                <a:cs typeface="Times New Roman"/>
              </a:rPr>
              <a:t>with Christ.</a:t>
            </a:r>
            <a:r>
              <a:rPr lang="en-US" sz="1400" dirty="0">
                <a:ea typeface="Times New Roman"/>
                <a:cs typeface="Times New Roman"/>
              </a:rPr>
              <a:t> But </a:t>
            </a:r>
            <a:r>
              <a:rPr lang="en-US" sz="1400" b="1" dirty="0">
                <a:ea typeface="Times New Roman"/>
                <a:cs typeface="Times New Roman"/>
              </a:rPr>
              <a:t>Christ </a:t>
            </a:r>
            <a:r>
              <a:rPr lang="en-US" sz="1400" dirty="0">
                <a:ea typeface="Times New Roman"/>
                <a:cs typeface="Times New Roman"/>
              </a:rPr>
              <a:t>is the Lord of the Law, because He has been crucified and has died to the Law. Therefore I, too, am lord of the Law. For I, too, have been crucified and have died to the Law, since I have been crucified and have died with </a:t>
            </a:r>
            <a:r>
              <a:rPr lang="en-US" sz="1400" b="1" dirty="0">
                <a:ea typeface="Times New Roman"/>
                <a:cs typeface="Times New Roman"/>
              </a:rPr>
              <a:t>Christ.”</a:t>
            </a:r>
            <a:r>
              <a:rPr lang="en-US" sz="1400" dirty="0">
                <a:ea typeface="Times New Roman"/>
                <a:cs typeface="Times New Roman"/>
              </a:rPr>
              <a:t> How? Through grace and faith. </a:t>
            </a:r>
            <a:endParaRPr lang="en-US" sz="1400" dirty="0">
              <a:ea typeface="Calibri"/>
              <a:cs typeface="Times New Roman"/>
            </a:endParaRPr>
          </a:p>
          <a:p>
            <a:pPr indent="228600" algn="just">
              <a:lnSpc>
                <a:spcPct val="115000"/>
              </a:lnSpc>
            </a:pPr>
            <a:r>
              <a:rPr lang="en-US" sz="1400" dirty="0">
                <a:ea typeface="Times New Roman"/>
                <a:cs typeface="Times New Roman"/>
              </a:rPr>
              <a:t> </a:t>
            </a:r>
            <a:endParaRPr lang="en-US" sz="1400" dirty="0">
              <a:ea typeface="Calibri"/>
              <a:cs typeface="Times New Roman"/>
            </a:endParaRPr>
          </a:p>
          <a:p>
            <a:pPr indent="228600" algn="just">
              <a:lnSpc>
                <a:spcPct val="115000"/>
              </a:lnSpc>
            </a:pPr>
            <a:r>
              <a:rPr lang="en-US" sz="1400" dirty="0">
                <a:ea typeface="Times New Roman"/>
                <a:cs typeface="Times New Roman"/>
              </a:rPr>
              <a:t>When by this faith I am crucified and die to the Law, then the Law loses all its jurisdiction over me, as it lost it over </a:t>
            </a:r>
            <a:r>
              <a:rPr lang="en-US" sz="1400" b="1" dirty="0">
                <a:ea typeface="Times New Roman"/>
                <a:cs typeface="Times New Roman"/>
              </a:rPr>
              <a:t>Christ.</a:t>
            </a:r>
            <a:r>
              <a:rPr lang="en-US" sz="1400" dirty="0">
                <a:ea typeface="Times New Roman"/>
                <a:cs typeface="Times New Roman"/>
              </a:rPr>
              <a:t> Thus, just as </a:t>
            </a:r>
            <a:r>
              <a:rPr lang="en-US" sz="1400" b="1" dirty="0">
                <a:ea typeface="Times New Roman"/>
                <a:cs typeface="Times New Roman"/>
              </a:rPr>
              <a:t>Christ Himself</a:t>
            </a:r>
            <a:r>
              <a:rPr lang="en-US" sz="1400" dirty="0">
                <a:ea typeface="Times New Roman"/>
                <a:cs typeface="Times New Roman"/>
              </a:rPr>
              <a:t> was crucified to the Law, sin, death, and the devil, so that they have no further jurisdiction over Him, so through faith I, having been crucified </a:t>
            </a:r>
            <a:r>
              <a:rPr lang="en-US" sz="1400" b="1" dirty="0">
                <a:ea typeface="Times New Roman"/>
                <a:cs typeface="Times New Roman"/>
              </a:rPr>
              <a:t>with Christ</a:t>
            </a:r>
            <a:r>
              <a:rPr lang="en-US" sz="1400" dirty="0">
                <a:ea typeface="Times New Roman"/>
                <a:cs typeface="Times New Roman"/>
              </a:rPr>
              <a:t> in spirit, am crucified and die to the Law, sin, etc., so that they have no further jurisdiction over me but are now crucified and dead to me.</a:t>
            </a:r>
            <a:endParaRPr lang="en-US" sz="1400" dirty="0">
              <a:ea typeface="Calibri"/>
              <a:cs typeface="Times New Roman"/>
            </a:endParaRPr>
          </a:p>
          <a:p>
            <a:pPr indent="228600" algn="just">
              <a:lnSpc>
                <a:spcPct val="115000"/>
              </a:lnSpc>
            </a:pPr>
            <a:r>
              <a:rPr lang="en-US" sz="1400" dirty="0">
                <a:ea typeface="Times New Roman"/>
                <a:cs typeface="Times New Roman"/>
              </a:rPr>
              <a:t> </a:t>
            </a:r>
            <a:endParaRPr lang="en-US" sz="1400" dirty="0">
              <a:ea typeface="Calibri"/>
              <a:cs typeface="Times New Roman"/>
            </a:endParaRPr>
          </a:p>
          <a:p>
            <a:pPr indent="228600" algn="just">
              <a:lnSpc>
                <a:spcPct val="115000"/>
              </a:lnSpc>
            </a:pPr>
            <a:r>
              <a:rPr lang="en-US" sz="1400" dirty="0">
                <a:ea typeface="Times New Roman"/>
                <a:cs typeface="Times New Roman"/>
              </a:rPr>
              <a:t>But here Paul is not speaking about being crucified with </a:t>
            </a:r>
            <a:r>
              <a:rPr lang="en-US" sz="1400" b="1" dirty="0">
                <a:ea typeface="Times New Roman"/>
                <a:cs typeface="Times New Roman"/>
              </a:rPr>
              <a:t>Christ </a:t>
            </a:r>
            <a:r>
              <a:rPr lang="en-US" sz="1400" dirty="0">
                <a:ea typeface="Times New Roman"/>
                <a:cs typeface="Times New Roman"/>
              </a:rPr>
              <a:t>by imitation or example—for imitating the example of</a:t>
            </a:r>
            <a:r>
              <a:rPr lang="en-US" sz="1400" b="1" dirty="0">
                <a:ea typeface="Times New Roman"/>
                <a:cs typeface="Times New Roman"/>
              </a:rPr>
              <a:t> Christ</a:t>
            </a:r>
            <a:r>
              <a:rPr lang="en-US" sz="1400" dirty="0">
                <a:ea typeface="Times New Roman"/>
                <a:cs typeface="Times New Roman"/>
              </a:rPr>
              <a:t> is also being crucified with Him—which is a crucifixion that pertains to the flesh. 1 Peter 2:21 deals with this</a:t>
            </a:r>
            <a:r>
              <a:rPr lang="en-US" sz="1400" b="1" dirty="0">
                <a:ea typeface="Times New Roman"/>
                <a:cs typeface="Times New Roman"/>
              </a:rPr>
              <a:t>: “Christ</a:t>
            </a:r>
            <a:r>
              <a:rPr lang="en-US" sz="1400" dirty="0">
                <a:ea typeface="Times New Roman"/>
                <a:cs typeface="Times New Roman"/>
              </a:rPr>
              <a:t> suffered for you, leaving you an example, that you should follow in His steps.” But he is speaking here about that sublime crucifixion by which sin, the devil, and death are crucified </a:t>
            </a:r>
            <a:r>
              <a:rPr lang="en-US" sz="1400" b="1" dirty="0">
                <a:ea typeface="Times New Roman"/>
                <a:cs typeface="Times New Roman"/>
              </a:rPr>
              <a:t>in Christ,</a:t>
            </a:r>
            <a:r>
              <a:rPr lang="en-US" sz="1400" dirty="0">
                <a:ea typeface="Times New Roman"/>
                <a:cs typeface="Times New Roman"/>
              </a:rPr>
              <a:t> not in me. Here </a:t>
            </a:r>
            <a:r>
              <a:rPr lang="en-US" sz="1400" b="1" dirty="0">
                <a:ea typeface="Times New Roman"/>
                <a:cs typeface="Times New Roman"/>
              </a:rPr>
              <a:t>Christ </a:t>
            </a:r>
            <a:r>
              <a:rPr lang="en-US" sz="1400" dirty="0">
                <a:ea typeface="Times New Roman"/>
                <a:cs typeface="Times New Roman"/>
              </a:rPr>
              <a:t>does everything alone. But I, as a believer, am crucified with </a:t>
            </a:r>
            <a:r>
              <a:rPr lang="en-US" sz="1400" b="1" dirty="0">
                <a:ea typeface="Times New Roman"/>
                <a:cs typeface="Times New Roman"/>
              </a:rPr>
              <a:t>Christ </a:t>
            </a:r>
            <a:r>
              <a:rPr lang="en-US" sz="1400" dirty="0">
                <a:ea typeface="Times New Roman"/>
                <a:cs typeface="Times New Roman"/>
              </a:rPr>
              <a:t>through faith, so that all these things are dead and crucified to me as well.</a:t>
            </a:r>
            <a:endParaRPr lang="en-US" sz="1400" dirty="0">
              <a:ea typeface="Calibri"/>
              <a:cs typeface="Times New Roman"/>
            </a:endParaRPr>
          </a:p>
          <a:p>
            <a:pPr algn="ctr">
              <a:lnSpc>
                <a:spcPct val="115000"/>
              </a:lnSpc>
            </a:pPr>
            <a:endParaRPr lang="en-US" sz="1400" dirty="0">
              <a:ea typeface="Calibri"/>
              <a:cs typeface="Times New Roman"/>
            </a:endParaRPr>
          </a:p>
        </p:txBody>
      </p:sp>
    </p:spTree>
    <p:extLst>
      <p:ext uri="{BB962C8B-B14F-4D97-AF65-F5344CB8AC3E}">
        <p14:creationId xmlns:p14="http://schemas.microsoft.com/office/powerpoint/2010/main" val="25281166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77216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10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74785" y="609600"/>
            <a:ext cx="8084452" cy="4191000"/>
          </a:xfrm>
          <a:prstGeom prst="rect">
            <a:avLst/>
          </a:prstGeom>
        </p:spPr>
      </p:pic>
    </p:spTree>
    <p:extLst>
      <p:ext uri="{BB962C8B-B14F-4D97-AF65-F5344CB8AC3E}">
        <p14:creationId xmlns:p14="http://schemas.microsoft.com/office/powerpoint/2010/main" val="2968980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95400" y="251192"/>
            <a:ext cx="6172200" cy="6172200"/>
          </a:xfrm>
          <a:prstGeom prst="rect">
            <a:avLst/>
          </a:prstGeom>
        </p:spPr>
      </p:pic>
    </p:spTree>
    <p:extLst>
      <p:ext uri="{BB962C8B-B14F-4D97-AF65-F5344CB8AC3E}">
        <p14:creationId xmlns:p14="http://schemas.microsoft.com/office/powerpoint/2010/main" val="38175042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77461" y="245330"/>
            <a:ext cx="6389077" cy="6389077"/>
          </a:xfrm>
          <a:prstGeom prst="rect">
            <a:avLst/>
          </a:prstGeom>
        </p:spPr>
      </p:pic>
    </p:spTree>
    <p:extLst>
      <p:ext uri="{BB962C8B-B14F-4D97-AF65-F5344CB8AC3E}">
        <p14:creationId xmlns:p14="http://schemas.microsoft.com/office/powerpoint/2010/main" val="13080552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l="10127" t="13468" r="11389" b="9084"/>
          <a:stretch/>
        </p:blipFill>
        <p:spPr>
          <a:xfrm>
            <a:off x="2209800" y="152400"/>
            <a:ext cx="4419600" cy="6558118"/>
          </a:xfrm>
          <a:prstGeom prst="rect">
            <a:avLst/>
          </a:prstGeom>
        </p:spPr>
      </p:pic>
    </p:spTree>
    <p:extLst>
      <p:ext uri="{BB962C8B-B14F-4D97-AF65-F5344CB8AC3E}">
        <p14:creationId xmlns:p14="http://schemas.microsoft.com/office/powerpoint/2010/main" val="4161814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57200" y="609600"/>
            <a:ext cx="8163636" cy="5638800"/>
          </a:xfrm>
          <a:prstGeom prst="rect">
            <a:avLst/>
          </a:prstGeom>
        </p:spPr>
      </p:pic>
    </p:spTree>
    <p:extLst>
      <p:ext uri="{BB962C8B-B14F-4D97-AF65-F5344CB8AC3E}">
        <p14:creationId xmlns:p14="http://schemas.microsoft.com/office/powerpoint/2010/main" val="3625625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0" y="152400"/>
            <a:ext cx="3657600" cy="655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91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685800"/>
            <a:ext cx="8382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819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876800" cy="594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746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00818"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402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161" y="152400"/>
            <a:ext cx="8839200" cy="6833922"/>
          </a:xfrm>
          <a:prstGeom prst="rect">
            <a:avLst/>
          </a:prstGeom>
          <a:noFill/>
        </p:spPr>
        <p:txBody>
          <a:bodyPr wrap="square" rtlCol="0">
            <a:spAutoFit/>
          </a:bodyPr>
          <a:lstStyle/>
          <a:p>
            <a:pPr algn="ctr">
              <a:lnSpc>
                <a:spcPct val="115000"/>
              </a:lnSpc>
            </a:pPr>
            <a:r>
              <a:rPr lang="en-US" sz="1300" i="1" dirty="0">
                <a:ea typeface="Times New Roman"/>
                <a:cs typeface="Times New Roman"/>
              </a:rPr>
              <a:t>Nevertheless, I live.</a:t>
            </a:r>
            <a:endParaRPr lang="en-US" sz="1300" dirty="0">
              <a:ea typeface="Calibri"/>
              <a:cs typeface="Times New Roman"/>
            </a:endParaRPr>
          </a:p>
          <a:p>
            <a:pPr indent="228600" algn="just">
              <a:lnSpc>
                <a:spcPct val="115000"/>
              </a:lnSpc>
            </a:pPr>
            <a:r>
              <a:rPr lang="en-US" sz="1300" dirty="0">
                <a:ea typeface="Times New Roman"/>
                <a:cs typeface="Times New Roman"/>
              </a:rPr>
              <a:t>Paul is speaking clearly and precisely. He says: “I am not speaking about my death and crucifixion as though I were not alive now. I am alive indeed, for I am made alive by the very death and crucifixion by which I die. That is, since I am liberated from the Law, sin, and death by grace and by faith, I am truly alive. Therefore the crucifixion and death by which I am crucified and die to the Law, sin, death, and all evils is resurrection and life to me. For</a:t>
            </a:r>
            <a:r>
              <a:rPr lang="en-US" sz="1300" b="1" dirty="0">
                <a:ea typeface="Times New Roman"/>
                <a:cs typeface="Times New Roman"/>
              </a:rPr>
              <a:t> Christ</a:t>
            </a:r>
            <a:r>
              <a:rPr lang="en-US" sz="1300" dirty="0">
                <a:ea typeface="Times New Roman"/>
                <a:cs typeface="Times New Roman"/>
              </a:rPr>
              <a:t> crucifies the devil, kills death, damns sin, and binds the Law. As one who believes this, I am liberated from the Law, etc. Therefore the Law is deaf, bound, dead, and crucified to me; and I, in turn, am deaf, bound, dead, and crucified to it. </a:t>
            </a:r>
            <a:endParaRPr lang="en-US" sz="1300" dirty="0">
              <a:ea typeface="Calibri"/>
              <a:cs typeface="Times New Roman"/>
            </a:endParaRPr>
          </a:p>
          <a:p>
            <a:pPr indent="228600" algn="just">
              <a:lnSpc>
                <a:spcPct val="115000"/>
              </a:lnSpc>
            </a:pPr>
            <a:r>
              <a:rPr lang="en-US" sz="1300" dirty="0">
                <a:ea typeface="Times New Roman"/>
                <a:cs typeface="Times New Roman"/>
              </a:rPr>
              <a:t> </a:t>
            </a:r>
            <a:endParaRPr lang="en-US" sz="1300" dirty="0">
              <a:ea typeface="Calibri"/>
              <a:cs typeface="Times New Roman"/>
            </a:endParaRPr>
          </a:p>
          <a:p>
            <a:pPr indent="228600" algn="just">
              <a:lnSpc>
                <a:spcPct val="115000"/>
              </a:lnSpc>
            </a:pPr>
            <a:r>
              <a:rPr lang="en-US" sz="1300" dirty="0">
                <a:ea typeface="Times New Roman"/>
                <a:cs typeface="Times New Roman"/>
              </a:rPr>
              <a:t>Thus I live by this very death and crucifixion, that is, by this grace or liberty.” Here, as I have warned before, Paul’s phraseology must be observed. He says that we die and are crucified to the Law, even though it is rather the Law itself that dies and is crucified to us. But he deliberately uses this phraseology and says that we are crucified and dead to the Law; he does so to make his language more pleasant. For although the Law still remains, lives, and rules in the whole world and accuses and condemns all men, it is crucified and dies only to believers </a:t>
            </a:r>
            <a:r>
              <a:rPr lang="en-US" sz="1300" b="1" dirty="0">
                <a:ea typeface="Times New Roman"/>
                <a:cs typeface="Times New Roman"/>
              </a:rPr>
              <a:t>in Christ.</a:t>
            </a:r>
            <a:r>
              <a:rPr lang="en-US" sz="1300" dirty="0">
                <a:ea typeface="Times New Roman"/>
                <a:cs typeface="Times New Roman"/>
              </a:rPr>
              <a:t> Therefore only they have the glory of being crucified and dead to the Law, sin, etc.</a:t>
            </a:r>
            <a:endParaRPr lang="en-US" sz="1300" dirty="0">
              <a:ea typeface="Calibri"/>
              <a:cs typeface="Times New Roman"/>
            </a:endParaRPr>
          </a:p>
          <a:p>
            <a:pPr indent="228600" algn="just">
              <a:lnSpc>
                <a:spcPct val="115000"/>
              </a:lnSpc>
            </a:pPr>
            <a:r>
              <a:rPr lang="en-US" sz="1300" dirty="0">
                <a:ea typeface="Times New Roman"/>
                <a:cs typeface="Times New Roman"/>
              </a:rPr>
              <a:t> </a:t>
            </a:r>
            <a:endParaRPr lang="en-US" sz="1300" dirty="0">
              <a:ea typeface="Calibri"/>
              <a:cs typeface="Times New Roman"/>
            </a:endParaRPr>
          </a:p>
          <a:p>
            <a:pPr algn="ctr">
              <a:lnSpc>
                <a:spcPct val="115000"/>
              </a:lnSpc>
            </a:pPr>
            <a:r>
              <a:rPr lang="en-US" sz="1300" i="1" dirty="0">
                <a:ea typeface="Times New Roman"/>
                <a:cs typeface="Times New Roman"/>
              </a:rPr>
              <a:t>Yet not I.</a:t>
            </a:r>
            <a:endParaRPr lang="en-US" sz="1300" dirty="0">
              <a:ea typeface="Calibri"/>
              <a:cs typeface="Times New Roman"/>
            </a:endParaRPr>
          </a:p>
          <a:p>
            <a:pPr indent="228600" algn="just">
              <a:lnSpc>
                <a:spcPct val="115000"/>
              </a:lnSpc>
            </a:pPr>
            <a:r>
              <a:rPr lang="en-US" sz="1300" dirty="0">
                <a:ea typeface="Times New Roman"/>
                <a:cs typeface="Times New Roman"/>
              </a:rPr>
              <a:t>That is, “not in my own person or substance.” Here Paul clearly shows how he is alive; and he states what Christian righteousness is, namely, that righteousness by which </a:t>
            </a:r>
            <a:r>
              <a:rPr lang="en-US" sz="1300" b="1" dirty="0">
                <a:ea typeface="Times New Roman"/>
                <a:cs typeface="Times New Roman"/>
              </a:rPr>
              <a:t>Christ </a:t>
            </a:r>
            <a:r>
              <a:rPr lang="en-US" sz="1300" dirty="0">
                <a:ea typeface="Times New Roman"/>
                <a:cs typeface="Times New Roman"/>
              </a:rPr>
              <a:t>lives in us, not the righteousness that is in our own person. Therefore when it is necessary to discuss Christian righteousness, the person must be completely rejected. For if I pay attention to the person or speak of the person, then, whether intentionally or unintentionally on my part, the person becomes a doer of works who is subject to the Law. </a:t>
            </a:r>
            <a:endParaRPr lang="en-US" sz="1300" dirty="0">
              <a:ea typeface="Calibri"/>
              <a:cs typeface="Times New Roman"/>
            </a:endParaRPr>
          </a:p>
          <a:p>
            <a:pPr indent="228600" algn="just">
              <a:lnSpc>
                <a:spcPct val="115000"/>
              </a:lnSpc>
            </a:pPr>
            <a:r>
              <a:rPr lang="en-US" sz="1300" dirty="0">
                <a:ea typeface="Times New Roman"/>
                <a:cs typeface="Times New Roman"/>
              </a:rPr>
              <a:t> </a:t>
            </a:r>
            <a:endParaRPr lang="en-US" sz="1300" dirty="0">
              <a:ea typeface="Calibri"/>
              <a:cs typeface="Times New Roman"/>
            </a:endParaRPr>
          </a:p>
          <a:p>
            <a:pPr indent="228600" algn="just">
              <a:lnSpc>
                <a:spcPct val="115000"/>
              </a:lnSpc>
            </a:pPr>
            <a:r>
              <a:rPr lang="en-US" sz="1300" dirty="0">
                <a:ea typeface="Times New Roman"/>
                <a:cs typeface="Times New Roman"/>
              </a:rPr>
              <a:t>But here</a:t>
            </a:r>
            <a:r>
              <a:rPr lang="en-US" sz="1300" b="1" dirty="0">
                <a:ea typeface="Times New Roman"/>
                <a:cs typeface="Times New Roman"/>
              </a:rPr>
              <a:t> Christ</a:t>
            </a:r>
            <a:r>
              <a:rPr lang="en-US" sz="1300" dirty="0">
                <a:ea typeface="Times New Roman"/>
                <a:cs typeface="Times New Roman"/>
              </a:rPr>
              <a:t> and my conscience must become one body, so that nothing remains in my sight but </a:t>
            </a:r>
            <a:r>
              <a:rPr lang="en-US" sz="1300" b="1" dirty="0">
                <a:ea typeface="Times New Roman"/>
                <a:cs typeface="Times New Roman"/>
              </a:rPr>
              <a:t>Christ,</a:t>
            </a:r>
            <a:r>
              <a:rPr lang="en-US" sz="1300" dirty="0">
                <a:ea typeface="Times New Roman"/>
                <a:cs typeface="Times New Roman"/>
              </a:rPr>
              <a:t> crucified and risen. But if</a:t>
            </a:r>
            <a:r>
              <a:rPr lang="en-US" sz="1300" b="1" dirty="0">
                <a:ea typeface="Times New Roman"/>
                <a:cs typeface="Times New Roman"/>
              </a:rPr>
              <a:t> Christ</a:t>
            </a:r>
            <a:r>
              <a:rPr lang="en-US" sz="1300" dirty="0">
                <a:ea typeface="Times New Roman"/>
                <a:cs typeface="Times New Roman"/>
              </a:rPr>
              <a:t> is put aside and I look only at myself, then I am done for. For then this thought immediately comes to my mind: </a:t>
            </a:r>
            <a:r>
              <a:rPr lang="en-US" sz="1300" b="1" dirty="0">
                <a:ea typeface="Times New Roman"/>
                <a:cs typeface="Times New Roman"/>
              </a:rPr>
              <a:t>“Christ</a:t>
            </a:r>
            <a:r>
              <a:rPr lang="en-US" sz="1300" dirty="0">
                <a:ea typeface="Times New Roman"/>
                <a:cs typeface="Times New Roman"/>
              </a:rPr>
              <a:t> is in heaven, and you are on earth. How are you now going to reach Him?” “I will live a holy life and do what the Law requires; and in this way I shall enter life.” By paying attention to myself and considering what my condition is or should be, and what I am supposed to be doing, I lose sight of </a:t>
            </a:r>
            <a:r>
              <a:rPr lang="en-US" sz="1300" b="1" dirty="0">
                <a:ea typeface="Times New Roman"/>
                <a:cs typeface="Times New Roman"/>
              </a:rPr>
              <a:t>Christ,</a:t>
            </a:r>
            <a:r>
              <a:rPr lang="en-US" sz="1300" dirty="0">
                <a:ea typeface="Times New Roman"/>
                <a:cs typeface="Times New Roman"/>
              </a:rPr>
              <a:t> </a:t>
            </a:r>
            <a:r>
              <a:rPr lang="en-US" sz="1300" b="1" dirty="0">
                <a:ea typeface="Times New Roman"/>
                <a:cs typeface="Times New Roman"/>
              </a:rPr>
              <a:t>who alone is my Righteousness and Life.</a:t>
            </a:r>
            <a:r>
              <a:rPr lang="en-US" sz="1300" dirty="0">
                <a:ea typeface="Times New Roman"/>
                <a:cs typeface="Times New Roman"/>
              </a:rPr>
              <a:t> Once He is lost, there is no aid or counsel; but certain despair and perdition must follow.</a:t>
            </a:r>
            <a:endParaRPr lang="en-US" sz="1300" dirty="0">
              <a:ea typeface="Calibri"/>
              <a:cs typeface="Times New Roman"/>
            </a:endParaRPr>
          </a:p>
          <a:p>
            <a:pPr indent="228600" algn="just">
              <a:lnSpc>
                <a:spcPct val="115000"/>
              </a:lnSpc>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85245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690" b="13348"/>
          <a:stretch/>
        </p:blipFill>
        <p:spPr bwMode="auto">
          <a:xfrm>
            <a:off x="1905000" y="20782"/>
            <a:ext cx="4953000" cy="6237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6170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663542"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53330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28600"/>
            <a:ext cx="6172200"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8052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639"/>
          <a:stretch/>
        </p:blipFill>
        <p:spPr bwMode="auto">
          <a:xfrm>
            <a:off x="381000" y="381000"/>
            <a:ext cx="8026400" cy="56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367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786768"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7898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5481"/>
          <a:stretch/>
        </p:blipFill>
        <p:spPr>
          <a:xfrm>
            <a:off x="1981200" y="274638"/>
            <a:ext cx="4419600" cy="6266032"/>
          </a:xfrm>
          <a:prstGeom prst="rect">
            <a:avLst/>
          </a:prstGeom>
        </p:spPr>
      </p:pic>
    </p:spTree>
    <p:extLst>
      <p:ext uri="{BB962C8B-B14F-4D97-AF65-F5344CB8AC3E}">
        <p14:creationId xmlns:p14="http://schemas.microsoft.com/office/powerpoint/2010/main" val="637282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67392" y="309807"/>
            <a:ext cx="8809216" cy="5844808"/>
          </a:xfrm>
          <a:prstGeom prst="rect">
            <a:avLst/>
          </a:prstGeom>
        </p:spPr>
      </p:pic>
    </p:spTree>
    <p:extLst>
      <p:ext uri="{BB962C8B-B14F-4D97-AF65-F5344CB8AC3E}">
        <p14:creationId xmlns:p14="http://schemas.microsoft.com/office/powerpoint/2010/main" val="1028732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228600"/>
            <a:ext cx="6019800" cy="601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440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7792"/>
          <a:stretch/>
        </p:blipFill>
        <p:spPr bwMode="auto">
          <a:xfrm>
            <a:off x="533400" y="533400"/>
            <a:ext cx="815372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92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9200" cy="5047536"/>
          </a:xfrm>
          <a:prstGeom prst="rect">
            <a:avLst/>
          </a:prstGeom>
          <a:noFill/>
        </p:spPr>
        <p:txBody>
          <a:bodyPr wrap="square" rtlCol="0">
            <a:spAutoFit/>
          </a:bodyPr>
          <a:lstStyle/>
          <a:p>
            <a:pPr indent="228600" algn="just">
              <a:lnSpc>
                <a:spcPct val="115000"/>
              </a:lnSpc>
            </a:pPr>
            <a:r>
              <a:rPr lang="en-US" sz="2000" dirty="0">
                <a:ea typeface="Times New Roman"/>
                <a:cs typeface="Times New Roman"/>
              </a:rPr>
              <a:t>This is an extremely common evil; for such is human misery that in temptation or death we immediately put </a:t>
            </a:r>
            <a:r>
              <a:rPr lang="en-US" sz="2000" b="1" dirty="0">
                <a:ea typeface="Times New Roman"/>
                <a:cs typeface="Times New Roman"/>
              </a:rPr>
              <a:t>Christ </a:t>
            </a:r>
            <a:r>
              <a:rPr lang="en-US" sz="2000" dirty="0">
                <a:ea typeface="Times New Roman"/>
                <a:cs typeface="Times New Roman"/>
              </a:rPr>
              <a:t>aside and pay attention to our own life and our own deeds. Unless we are raised up here by faith, we must perish. In such conflicts of conscience, therefore, we must form the habit of leaving ourselves behind as well as the Law and all our works, which force us to pay attention to ourselves. We must turn our eyes completely to that bronze serpent, </a:t>
            </a:r>
            <a:r>
              <a:rPr lang="en-US" sz="2000" b="1" dirty="0">
                <a:ea typeface="Times New Roman"/>
                <a:cs typeface="Times New Roman"/>
              </a:rPr>
              <a:t>Christ nailed to the cross</a:t>
            </a:r>
            <a:r>
              <a:rPr lang="en-US" sz="2000" dirty="0">
                <a:ea typeface="Times New Roman"/>
                <a:cs typeface="Times New Roman"/>
              </a:rPr>
              <a:t> (John 3:14). </a:t>
            </a:r>
            <a:endParaRPr lang="en-US" sz="2000" dirty="0">
              <a:ea typeface="Calibri"/>
              <a:cs typeface="Times New Roman"/>
            </a:endParaRPr>
          </a:p>
          <a:p>
            <a:pPr indent="228600" algn="just">
              <a:lnSpc>
                <a:spcPct val="115000"/>
              </a:lnSpc>
            </a:pPr>
            <a:r>
              <a:rPr lang="en-US" sz="2000" dirty="0">
                <a:ea typeface="Times New Roman"/>
                <a:cs typeface="Times New Roman"/>
              </a:rPr>
              <a:t> </a:t>
            </a:r>
            <a:endParaRPr lang="en-US" sz="2000" dirty="0">
              <a:ea typeface="Calibri"/>
              <a:cs typeface="Times New Roman"/>
            </a:endParaRPr>
          </a:p>
          <a:p>
            <a:pPr indent="228600" algn="just">
              <a:lnSpc>
                <a:spcPct val="115000"/>
              </a:lnSpc>
            </a:pPr>
            <a:r>
              <a:rPr lang="en-US" sz="2000" dirty="0">
                <a:ea typeface="Times New Roman"/>
                <a:cs typeface="Times New Roman"/>
              </a:rPr>
              <a:t>With our gaze fastened firmly </a:t>
            </a:r>
            <a:r>
              <a:rPr lang="en-US" sz="2000" b="1" dirty="0">
                <a:ea typeface="Times New Roman"/>
                <a:cs typeface="Times New Roman"/>
              </a:rPr>
              <a:t>to Him</a:t>
            </a:r>
            <a:r>
              <a:rPr lang="en-US" sz="2000" dirty="0">
                <a:ea typeface="Times New Roman"/>
                <a:cs typeface="Times New Roman"/>
              </a:rPr>
              <a:t> we must declare with assurance that </a:t>
            </a:r>
            <a:r>
              <a:rPr lang="en-US" sz="2000" b="1" dirty="0">
                <a:ea typeface="Times New Roman"/>
                <a:cs typeface="Times New Roman"/>
              </a:rPr>
              <a:t>He is our Righteousness and Life </a:t>
            </a:r>
            <a:r>
              <a:rPr lang="en-US" sz="2000" dirty="0">
                <a:ea typeface="Times New Roman"/>
                <a:cs typeface="Times New Roman"/>
              </a:rPr>
              <a:t>and care nothing about the threats and terrors of the Law, sin, death, wrath, and the </a:t>
            </a:r>
            <a:r>
              <a:rPr lang="en-US" sz="2000" b="1" dirty="0">
                <a:ea typeface="Times New Roman"/>
                <a:cs typeface="Times New Roman"/>
              </a:rPr>
              <a:t>judgment of God.</a:t>
            </a:r>
            <a:r>
              <a:rPr lang="en-US" sz="2000" dirty="0">
                <a:ea typeface="Times New Roman"/>
                <a:cs typeface="Times New Roman"/>
              </a:rPr>
              <a:t> For </a:t>
            </a:r>
            <a:r>
              <a:rPr lang="en-US" sz="2000" b="1" dirty="0">
                <a:ea typeface="Times New Roman"/>
                <a:cs typeface="Times New Roman"/>
              </a:rPr>
              <a:t>the Christ</a:t>
            </a:r>
            <a:r>
              <a:rPr lang="en-US" sz="2000" dirty="0">
                <a:ea typeface="Times New Roman"/>
                <a:cs typeface="Times New Roman"/>
              </a:rPr>
              <a:t> on whom our gaze is fixed, in whom we exist, and who also lives in us, is </a:t>
            </a:r>
            <a:r>
              <a:rPr lang="en-US" sz="2000" b="1" dirty="0">
                <a:ea typeface="Times New Roman"/>
                <a:cs typeface="Times New Roman"/>
              </a:rPr>
              <a:t>the Victor and the Lord</a:t>
            </a:r>
            <a:r>
              <a:rPr lang="en-US" sz="2000" dirty="0">
                <a:ea typeface="Times New Roman"/>
                <a:cs typeface="Times New Roman"/>
              </a:rPr>
              <a:t> over the Law, sin, death, and every evil. </a:t>
            </a:r>
            <a:r>
              <a:rPr lang="en-US" sz="2000" b="1" dirty="0">
                <a:ea typeface="Times New Roman"/>
                <a:cs typeface="Times New Roman"/>
              </a:rPr>
              <a:t>In Him</a:t>
            </a:r>
            <a:r>
              <a:rPr lang="en-US" sz="2000" dirty="0">
                <a:ea typeface="Times New Roman"/>
                <a:cs typeface="Times New Roman"/>
              </a:rPr>
              <a:t> a sure comfort has been set forth for us, and victory has been granted.</a:t>
            </a:r>
            <a:endParaRPr lang="en-US" sz="2000" dirty="0">
              <a:ea typeface="Calibri"/>
              <a:cs typeface="Times New Roman"/>
            </a:endParaRPr>
          </a:p>
        </p:txBody>
      </p:sp>
    </p:spTree>
    <p:extLst>
      <p:ext uri="{BB962C8B-B14F-4D97-AF65-F5344CB8AC3E}">
        <p14:creationId xmlns:p14="http://schemas.microsoft.com/office/powerpoint/2010/main" val="565058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239" y="228600"/>
            <a:ext cx="8229600" cy="6038576"/>
          </a:xfrm>
          <a:prstGeom prst="rect">
            <a:avLst/>
          </a:prstGeom>
          <a:noFill/>
        </p:spPr>
        <p:txBody>
          <a:bodyPr wrap="square" rtlCol="0">
            <a:spAutoFit/>
          </a:bodyPr>
          <a:lstStyle/>
          <a:p>
            <a:pPr algn="ctr">
              <a:lnSpc>
                <a:spcPct val="115000"/>
              </a:lnSpc>
            </a:pPr>
            <a:r>
              <a:rPr lang="en-US" sz="4800" b="1" u="sng" dirty="0">
                <a:latin typeface="Calibri" panose="020F0502020204030204" pitchFamily="34" charset="0"/>
                <a:ea typeface="Calibri" panose="020F0502020204030204" pitchFamily="34" charset="0"/>
                <a:cs typeface="Times New Roman" panose="02020603050405020304" pitchFamily="18" charset="0"/>
              </a:rPr>
              <a:t>LIFE APPLICATION</a:t>
            </a:r>
          </a:p>
          <a:p>
            <a:pPr algn="ctr">
              <a:lnSpc>
                <a:spcPct val="115000"/>
              </a:lnSpc>
            </a:pPr>
            <a:r>
              <a:rPr lang="en-US" sz="4800" dirty="0">
                <a:ea typeface="Calibri"/>
                <a:cs typeface="Calibri"/>
              </a:rPr>
              <a:t>In my baptism, I have been crucified with Christ. It is no longer I who live, but Christ who lives in me</a:t>
            </a:r>
            <a:r>
              <a:rPr lang="en-US" sz="4800" dirty="0" smtClean="0">
                <a:ea typeface="Calibri"/>
                <a:cs typeface="Calibri"/>
              </a:rPr>
              <a:t>.</a:t>
            </a:r>
            <a:r>
              <a:rPr lang="en-US" sz="4800" dirty="0">
                <a:ea typeface="Calibri"/>
                <a:cs typeface="Calibri"/>
              </a:rPr>
              <a:t> </a:t>
            </a:r>
            <a:endParaRPr lang="en-US" sz="4400" dirty="0">
              <a:ea typeface="Calibri"/>
              <a:cs typeface="Times New Roman"/>
            </a:endParaRPr>
          </a:p>
          <a:p>
            <a:pPr algn="ctr">
              <a:lnSpc>
                <a:spcPct val="115000"/>
              </a:lnSpc>
            </a:pPr>
            <a:r>
              <a:rPr lang="en-US" sz="4800" dirty="0">
                <a:ea typeface="Calibri"/>
                <a:cs typeface="Calibri"/>
              </a:rPr>
              <a:t>What effect does this have on my everyday life?</a:t>
            </a:r>
            <a:endParaRPr lang="en-US" sz="4400" dirty="0">
              <a:ea typeface="Calibri"/>
              <a:cs typeface="Times New Roman"/>
            </a:endParaRPr>
          </a:p>
        </p:txBody>
      </p:sp>
    </p:spTree>
    <p:extLst>
      <p:ext uri="{BB962C8B-B14F-4D97-AF65-F5344CB8AC3E}">
        <p14:creationId xmlns:p14="http://schemas.microsoft.com/office/powerpoint/2010/main" val="4141961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4000" y="0"/>
            <a:ext cx="6781800" cy="6781800"/>
          </a:xfrm>
          <a:prstGeom prst="rect">
            <a:avLst/>
          </a:prstGeom>
        </p:spPr>
      </p:pic>
    </p:spTree>
    <p:extLst>
      <p:ext uri="{BB962C8B-B14F-4D97-AF65-F5344CB8AC3E}">
        <p14:creationId xmlns:p14="http://schemas.microsoft.com/office/powerpoint/2010/main" val="2075929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593666"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99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TotalTime>
  <Words>591</Words>
  <Application>Microsoft Office PowerPoint</Application>
  <PresentationFormat>On-screen Show (4:3)</PresentationFormat>
  <Paragraphs>30</Paragraphs>
  <Slides>58</Slides>
  <Notes>0</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Pastor</dc:creator>
  <cp:lastModifiedBy>Pastor</cp:lastModifiedBy>
  <cp:revision>50</cp:revision>
  <dcterms:created xsi:type="dcterms:W3CDTF">2022-02-24T21:20:30Z</dcterms:created>
  <dcterms:modified xsi:type="dcterms:W3CDTF">2022-06-08T16:10:02Z</dcterms:modified>
</cp:coreProperties>
</file>