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1"/>
  </p:notesMasterIdLst>
  <p:sldIdLst>
    <p:sldId id="274" r:id="rId5"/>
    <p:sldId id="394" r:id="rId6"/>
    <p:sldId id="293" r:id="rId7"/>
    <p:sldId id="261" r:id="rId8"/>
    <p:sldId id="263" r:id="rId9"/>
    <p:sldId id="270" r:id="rId10"/>
    <p:sldId id="388" r:id="rId11"/>
    <p:sldId id="389" r:id="rId12"/>
    <p:sldId id="391" r:id="rId13"/>
    <p:sldId id="406" r:id="rId14"/>
    <p:sldId id="390" r:id="rId15"/>
    <p:sldId id="395" r:id="rId16"/>
    <p:sldId id="397" r:id="rId17"/>
    <p:sldId id="300" r:id="rId18"/>
    <p:sldId id="302" r:id="rId19"/>
    <p:sldId id="304" r:id="rId20"/>
    <p:sldId id="310" r:id="rId21"/>
    <p:sldId id="311" r:id="rId22"/>
    <p:sldId id="312" r:id="rId23"/>
    <p:sldId id="314" r:id="rId24"/>
    <p:sldId id="316" r:id="rId25"/>
    <p:sldId id="317" r:id="rId26"/>
    <p:sldId id="318" r:id="rId27"/>
    <p:sldId id="320" r:id="rId28"/>
    <p:sldId id="321" r:id="rId29"/>
    <p:sldId id="322" r:id="rId30"/>
    <p:sldId id="325" r:id="rId31"/>
    <p:sldId id="326" r:id="rId32"/>
    <p:sldId id="330" r:id="rId33"/>
    <p:sldId id="331" r:id="rId34"/>
    <p:sldId id="333" r:id="rId35"/>
    <p:sldId id="337" r:id="rId36"/>
    <p:sldId id="342" r:id="rId37"/>
    <p:sldId id="344" r:id="rId38"/>
    <p:sldId id="345" r:id="rId39"/>
    <p:sldId id="348" r:id="rId40"/>
    <p:sldId id="349" r:id="rId41"/>
    <p:sldId id="354" r:id="rId42"/>
    <p:sldId id="359" r:id="rId43"/>
    <p:sldId id="361" r:id="rId44"/>
    <p:sldId id="362" r:id="rId45"/>
    <p:sldId id="365" r:id="rId46"/>
    <p:sldId id="370" r:id="rId47"/>
    <p:sldId id="372" r:id="rId48"/>
    <p:sldId id="377" r:id="rId49"/>
    <p:sldId id="378" r:id="rId50"/>
    <p:sldId id="379" r:id="rId51"/>
    <p:sldId id="383" r:id="rId52"/>
    <p:sldId id="384" r:id="rId53"/>
    <p:sldId id="386" r:id="rId54"/>
    <p:sldId id="392" r:id="rId55"/>
    <p:sldId id="393" r:id="rId56"/>
    <p:sldId id="402" r:id="rId57"/>
    <p:sldId id="403" r:id="rId58"/>
    <p:sldId id="404" r:id="rId59"/>
    <p:sldId id="405"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75C72D-B200-49FE-B5A5-DB257426C6A6}" v="5" dt="2025-03-07T15:19:29.4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6" autoAdjust="0"/>
    <p:restoredTop sz="92558" autoAdjust="0"/>
  </p:normalViewPr>
  <p:slideViewPr>
    <p:cSldViewPr snapToGrid="0">
      <p:cViewPr varScale="1">
        <p:scale>
          <a:sx n="60" d="100"/>
          <a:sy n="60" d="100"/>
        </p:scale>
        <p:origin x="1524" y="38"/>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E275C72D-B200-49FE-B5A5-DB257426C6A6}"/>
    <pc:docChg chg="undo custSel addSld delSld modSld">
      <pc:chgData name="David Nehrenz" userId="491cf678-319b-4c35-abbe-fee1955a26b5" providerId="ADAL" clId="{E275C72D-B200-49FE-B5A5-DB257426C6A6}" dt="2025-03-07T15:23:25.976" v="283" actId="47"/>
      <pc:docMkLst>
        <pc:docMk/>
      </pc:docMkLst>
      <pc:sldChg chg="modSp mod">
        <pc:chgData name="David Nehrenz" userId="491cf678-319b-4c35-abbe-fee1955a26b5" providerId="ADAL" clId="{E275C72D-B200-49FE-B5A5-DB257426C6A6}" dt="2025-03-07T15:10:50.317" v="3" actId="20577"/>
        <pc:sldMkLst>
          <pc:docMk/>
          <pc:sldMk cId="3002449140" sldId="274"/>
        </pc:sldMkLst>
        <pc:spChg chg="mod">
          <ac:chgData name="David Nehrenz" userId="491cf678-319b-4c35-abbe-fee1955a26b5" providerId="ADAL" clId="{E275C72D-B200-49FE-B5A5-DB257426C6A6}" dt="2025-03-07T15:10:50.317" v="3" actId="20577"/>
          <ac:spMkLst>
            <pc:docMk/>
            <pc:sldMk cId="3002449140" sldId="274"/>
            <ac:spMk id="3" creationId="{00000000-0000-0000-0000-000000000000}"/>
          </ac:spMkLst>
        </pc:spChg>
      </pc:sldChg>
      <pc:sldChg chg="modSp mod">
        <pc:chgData name="David Nehrenz" userId="491cf678-319b-4c35-abbe-fee1955a26b5" providerId="ADAL" clId="{E275C72D-B200-49FE-B5A5-DB257426C6A6}" dt="2025-03-07T15:16:17.748" v="63" actId="20577"/>
        <pc:sldMkLst>
          <pc:docMk/>
          <pc:sldMk cId="2620804241" sldId="388"/>
        </pc:sldMkLst>
        <pc:spChg chg="mod">
          <ac:chgData name="David Nehrenz" userId="491cf678-319b-4c35-abbe-fee1955a26b5" providerId="ADAL" clId="{E275C72D-B200-49FE-B5A5-DB257426C6A6}" dt="2025-03-07T15:16:17.748" v="63" actId="20577"/>
          <ac:spMkLst>
            <pc:docMk/>
            <pc:sldMk cId="2620804241" sldId="388"/>
            <ac:spMk id="2" creationId="{00000000-0000-0000-0000-000000000000}"/>
          </ac:spMkLst>
        </pc:spChg>
      </pc:sldChg>
      <pc:sldChg chg="modSp mod">
        <pc:chgData name="David Nehrenz" userId="491cf678-319b-4c35-abbe-fee1955a26b5" providerId="ADAL" clId="{E275C72D-B200-49FE-B5A5-DB257426C6A6}" dt="2025-03-07T15:22:33.058" v="282" actId="20577"/>
        <pc:sldMkLst>
          <pc:docMk/>
          <pc:sldMk cId="3694653970" sldId="389"/>
        </pc:sldMkLst>
        <pc:spChg chg="mod">
          <ac:chgData name="David Nehrenz" userId="491cf678-319b-4c35-abbe-fee1955a26b5" providerId="ADAL" clId="{E275C72D-B200-49FE-B5A5-DB257426C6A6}" dt="2025-03-07T15:22:33.058" v="282" actId="20577"/>
          <ac:spMkLst>
            <pc:docMk/>
            <pc:sldMk cId="3694653970" sldId="389"/>
            <ac:spMk id="2" creationId="{00000000-0000-0000-0000-000000000000}"/>
          </ac:spMkLst>
        </pc:spChg>
      </pc:sldChg>
      <pc:sldChg chg="modSp mod">
        <pc:chgData name="David Nehrenz" userId="491cf678-319b-4c35-abbe-fee1955a26b5" providerId="ADAL" clId="{E275C72D-B200-49FE-B5A5-DB257426C6A6}" dt="2025-03-07T15:18:49.007" v="138" actId="14100"/>
        <pc:sldMkLst>
          <pc:docMk/>
          <pc:sldMk cId="379897093" sldId="390"/>
        </pc:sldMkLst>
        <pc:spChg chg="mod">
          <ac:chgData name="David Nehrenz" userId="491cf678-319b-4c35-abbe-fee1955a26b5" providerId="ADAL" clId="{E275C72D-B200-49FE-B5A5-DB257426C6A6}" dt="2025-03-07T15:18:49.007" v="138" actId="14100"/>
          <ac:spMkLst>
            <pc:docMk/>
            <pc:sldMk cId="379897093" sldId="390"/>
            <ac:spMk id="3" creationId="{00000000-0000-0000-0000-000000000000}"/>
          </ac:spMkLst>
        </pc:spChg>
      </pc:sldChg>
      <pc:sldChg chg="modSp mod">
        <pc:chgData name="David Nehrenz" userId="491cf678-319b-4c35-abbe-fee1955a26b5" providerId="ADAL" clId="{E275C72D-B200-49FE-B5A5-DB257426C6A6}" dt="2025-03-07T15:19:42.318" v="148" actId="255"/>
        <pc:sldMkLst>
          <pc:docMk/>
          <pc:sldMk cId="3074721769" sldId="391"/>
        </pc:sldMkLst>
        <pc:spChg chg="mod">
          <ac:chgData name="David Nehrenz" userId="491cf678-319b-4c35-abbe-fee1955a26b5" providerId="ADAL" clId="{E275C72D-B200-49FE-B5A5-DB257426C6A6}" dt="2025-03-07T15:19:42.318" v="148" actId="255"/>
          <ac:spMkLst>
            <pc:docMk/>
            <pc:sldMk cId="3074721769" sldId="391"/>
            <ac:spMk id="2" creationId="{00000000-0000-0000-0000-000000000000}"/>
          </ac:spMkLst>
        </pc:spChg>
      </pc:sldChg>
      <pc:sldChg chg="addSp delSp modSp mod">
        <pc:chgData name="David Nehrenz" userId="491cf678-319b-4c35-abbe-fee1955a26b5" providerId="ADAL" clId="{E275C72D-B200-49FE-B5A5-DB257426C6A6}" dt="2025-03-07T15:15:13.437" v="19" actId="1076"/>
        <pc:sldMkLst>
          <pc:docMk/>
          <pc:sldMk cId="2418199977" sldId="394"/>
        </pc:sldMkLst>
        <pc:picChg chg="add del mod">
          <ac:chgData name="David Nehrenz" userId="491cf678-319b-4c35-abbe-fee1955a26b5" providerId="ADAL" clId="{E275C72D-B200-49FE-B5A5-DB257426C6A6}" dt="2025-03-07T15:13:21.788" v="15" actId="478"/>
          <ac:picMkLst>
            <pc:docMk/>
            <pc:sldMk cId="2418199977" sldId="394"/>
            <ac:picMk id="2" creationId="{C567CEFB-06B7-1695-2BF5-4B0494EAAD13}"/>
          </ac:picMkLst>
        </pc:picChg>
        <pc:picChg chg="add del">
          <ac:chgData name="David Nehrenz" userId="491cf678-319b-4c35-abbe-fee1955a26b5" providerId="ADAL" clId="{E275C72D-B200-49FE-B5A5-DB257426C6A6}" dt="2025-03-07T15:11:04.317" v="6" actId="21"/>
          <ac:picMkLst>
            <pc:docMk/>
            <pc:sldMk cId="2418199977" sldId="394"/>
            <ac:picMk id="3" creationId="{00000000-0000-0000-0000-000000000000}"/>
          </ac:picMkLst>
        </pc:picChg>
        <pc:picChg chg="add mod">
          <ac:chgData name="David Nehrenz" userId="491cf678-319b-4c35-abbe-fee1955a26b5" providerId="ADAL" clId="{E275C72D-B200-49FE-B5A5-DB257426C6A6}" dt="2025-03-07T15:15:13.437" v="19" actId="1076"/>
          <ac:picMkLst>
            <pc:docMk/>
            <pc:sldMk cId="2418199977" sldId="394"/>
            <ac:picMk id="4" creationId="{F1E054AD-A501-49F5-B2F8-F09FF879DF21}"/>
          </ac:picMkLst>
        </pc:picChg>
      </pc:sldChg>
      <pc:sldChg chg="modSp mod">
        <pc:chgData name="David Nehrenz" userId="491cf678-319b-4c35-abbe-fee1955a26b5" providerId="ADAL" clId="{E275C72D-B200-49FE-B5A5-DB257426C6A6}" dt="2025-03-07T15:20:49.470" v="154" actId="14100"/>
        <pc:sldMkLst>
          <pc:docMk/>
          <pc:sldMk cId="1415985630" sldId="395"/>
        </pc:sldMkLst>
        <pc:spChg chg="mod">
          <ac:chgData name="David Nehrenz" userId="491cf678-319b-4c35-abbe-fee1955a26b5" providerId="ADAL" clId="{E275C72D-B200-49FE-B5A5-DB257426C6A6}" dt="2025-03-07T15:20:49.470" v="154" actId="14100"/>
          <ac:spMkLst>
            <pc:docMk/>
            <pc:sldMk cId="1415985630" sldId="395"/>
            <ac:spMk id="3" creationId="{00000000-0000-0000-0000-000000000000}"/>
          </ac:spMkLst>
        </pc:spChg>
      </pc:sldChg>
      <pc:sldChg chg="del">
        <pc:chgData name="David Nehrenz" userId="491cf678-319b-4c35-abbe-fee1955a26b5" providerId="ADAL" clId="{E275C72D-B200-49FE-B5A5-DB257426C6A6}" dt="2025-03-07T15:23:25.976" v="283" actId="47"/>
        <pc:sldMkLst>
          <pc:docMk/>
          <pc:sldMk cId="870664749" sldId="396"/>
        </pc:sldMkLst>
      </pc:sldChg>
      <pc:sldChg chg="modSp mod">
        <pc:chgData name="David Nehrenz" userId="491cf678-319b-4c35-abbe-fee1955a26b5" providerId="ADAL" clId="{E275C72D-B200-49FE-B5A5-DB257426C6A6}" dt="2025-03-07T15:22:06.164" v="226" actId="1076"/>
        <pc:sldMkLst>
          <pc:docMk/>
          <pc:sldMk cId="901459164" sldId="397"/>
        </pc:sldMkLst>
        <pc:spChg chg="mod">
          <ac:chgData name="David Nehrenz" userId="491cf678-319b-4c35-abbe-fee1955a26b5" providerId="ADAL" clId="{E275C72D-B200-49FE-B5A5-DB257426C6A6}" dt="2025-03-07T15:22:06.164" v="226" actId="1076"/>
          <ac:spMkLst>
            <pc:docMk/>
            <pc:sldMk cId="901459164" sldId="397"/>
            <ac:spMk id="3" creationId="{00000000-0000-0000-0000-000000000000}"/>
          </ac:spMkLst>
        </pc:spChg>
      </pc:sldChg>
      <pc:sldChg chg="addSp modSp new mod">
        <pc:chgData name="David Nehrenz" userId="491cf678-319b-4c35-abbe-fee1955a26b5" providerId="ADAL" clId="{E275C72D-B200-49FE-B5A5-DB257426C6A6}" dt="2025-03-07T15:11:14.558" v="9" actId="1076"/>
        <pc:sldMkLst>
          <pc:docMk/>
          <pc:sldMk cId="760243295" sldId="405"/>
        </pc:sldMkLst>
        <pc:picChg chg="add mod">
          <ac:chgData name="David Nehrenz" userId="491cf678-319b-4c35-abbe-fee1955a26b5" providerId="ADAL" clId="{E275C72D-B200-49FE-B5A5-DB257426C6A6}" dt="2025-03-07T15:11:14.558" v="9" actId="1076"/>
          <ac:picMkLst>
            <pc:docMk/>
            <pc:sldMk cId="760243295" sldId="405"/>
            <ac:picMk id="2" creationId="{C29E5006-C692-9386-6E8A-D8CAE0B729E7}"/>
          </ac:picMkLst>
        </pc:picChg>
      </pc:sldChg>
      <pc:sldChg chg="addSp delSp modSp new mod">
        <pc:chgData name="David Nehrenz" userId="491cf678-319b-4c35-abbe-fee1955a26b5" providerId="ADAL" clId="{E275C72D-B200-49FE-B5A5-DB257426C6A6}" dt="2025-03-07T15:19:55.677" v="150" actId="1076"/>
        <pc:sldMkLst>
          <pc:docMk/>
          <pc:sldMk cId="2546417937" sldId="406"/>
        </pc:sldMkLst>
        <pc:spChg chg="del">
          <ac:chgData name="David Nehrenz" userId="491cf678-319b-4c35-abbe-fee1955a26b5" providerId="ADAL" clId="{E275C72D-B200-49FE-B5A5-DB257426C6A6}" dt="2025-03-07T15:19:02.096" v="140" actId="478"/>
          <ac:spMkLst>
            <pc:docMk/>
            <pc:sldMk cId="2546417937" sldId="406"/>
            <ac:spMk id="2" creationId="{88FB0217-162D-F11B-4292-32F5E1E1D1C1}"/>
          </ac:spMkLst>
        </pc:spChg>
        <pc:spChg chg="del">
          <ac:chgData name="David Nehrenz" userId="491cf678-319b-4c35-abbe-fee1955a26b5" providerId="ADAL" clId="{E275C72D-B200-49FE-B5A5-DB257426C6A6}" dt="2025-03-07T15:19:04.961" v="141" actId="478"/>
          <ac:spMkLst>
            <pc:docMk/>
            <pc:sldMk cId="2546417937" sldId="406"/>
            <ac:spMk id="3" creationId="{96F6F06A-F1C8-1CB6-BB3E-9C94409CACC1}"/>
          </ac:spMkLst>
        </pc:spChg>
        <pc:spChg chg="add del mod">
          <ac:chgData name="David Nehrenz" userId="491cf678-319b-4c35-abbe-fee1955a26b5" providerId="ADAL" clId="{E275C72D-B200-49FE-B5A5-DB257426C6A6}" dt="2025-03-07T15:19:11.827" v="144"/>
          <ac:spMkLst>
            <pc:docMk/>
            <pc:sldMk cId="2546417937" sldId="406"/>
            <ac:spMk id="4" creationId="{C1636199-995A-C27C-656B-DCA5FF82CDE5}"/>
          </ac:spMkLst>
        </pc:spChg>
        <pc:spChg chg="add mod">
          <ac:chgData name="David Nehrenz" userId="491cf678-319b-4c35-abbe-fee1955a26b5" providerId="ADAL" clId="{E275C72D-B200-49FE-B5A5-DB257426C6A6}" dt="2025-03-07T15:19:55.677" v="150" actId="1076"/>
          <ac:spMkLst>
            <pc:docMk/>
            <pc:sldMk cId="2546417937" sldId="406"/>
            <ac:spMk id="5" creationId="{0833AA7A-A05B-43E3-D3FF-CBED8960574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4B5D1-30D7-4E34-9058-42C3B0F767F0}" type="datetimeFigureOut">
              <a:rPr lang="en-US" smtClean="0"/>
              <a:t>3/7/2025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05ACB8-64EC-41BF-80A0-F962DEC69155}" type="slidenum">
              <a:rPr lang="en-US" smtClean="0"/>
              <a:t>‹#›</a:t>
            </a:fld>
            <a:endParaRPr lang="en-US"/>
          </a:p>
        </p:txBody>
      </p:sp>
    </p:spTree>
    <p:extLst>
      <p:ext uri="{BB962C8B-B14F-4D97-AF65-F5344CB8AC3E}">
        <p14:creationId xmlns:p14="http://schemas.microsoft.com/office/powerpoint/2010/main" val="2092528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05ACB8-64EC-41BF-80A0-F962DEC69155}" type="slidenum">
              <a:rPr lang="en-US" smtClean="0"/>
              <a:t>54</a:t>
            </a:fld>
            <a:endParaRPr lang="en-US"/>
          </a:p>
        </p:txBody>
      </p:sp>
    </p:spTree>
    <p:extLst>
      <p:ext uri="{BB962C8B-B14F-4D97-AF65-F5344CB8AC3E}">
        <p14:creationId xmlns:p14="http://schemas.microsoft.com/office/powerpoint/2010/main" val="185348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3/7/2025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430" y="179283"/>
            <a:ext cx="8405446" cy="5685692"/>
          </a:xfrm>
        </p:spPr>
        <p:txBody>
          <a:bodyPr>
            <a:normAutofit/>
          </a:bodyPr>
          <a:lstStyle/>
          <a:p>
            <a:pPr marL="0" marR="0" indent="0" algn="ctr">
              <a:lnSpc>
                <a:spcPct val="107000"/>
              </a:lnSpc>
              <a:spcBef>
                <a:spcPts val="0"/>
              </a:spcBef>
              <a:spcAft>
                <a:spcPts val="0"/>
              </a:spcAft>
              <a:buNone/>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THE BOOK OF EPHESIANS</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b="1" u="sng" kern="100" dirty="0">
                <a:effectLst/>
                <a:latin typeface="Aptos" panose="020B0004020202020204" pitchFamily="34" charset="0"/>
                <a:ea typeface="Aptos" panose="020B0004020202020204" pitchFamily="34" charset="0"/>
                <a:cs typeface="Times New Roman" panose="02020603050405020304" pitchFamily="18" charset="0"/>
              </a:rPr>
              <a:t>“We Are His Workmanship”</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Date: </a:t>
            </a:r>
            <a:r>
              <a:rPr lang="en-US" sz="3600" kern="100" dirty="0">
                <a:latin typeface="Aptos" panose="020B0004020202020204" pitchFamily="34" charset="0"/>
                <a:ea typeface="Aptos" panose="020B0004020202020204" pitchFamily="34" charset="0"/>
                <a:cs typeface="Times New Roman" panose="02020603050405020304" pitchFamily="18" charset="0"/>
              </a:rPr>
              <a:t>3</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-9-25  Lesson: </a:t>
            </a:r>
            <a:r>
              <a:rPr lang="en-US" sz="3600" kern="100" dirty="0">
                <a:latin typeface="Aptos" panose="020B0004020202020204" pitchFamily="34" charset="0"/>
                <a:ea typeface="Aptos" panose="020B0004020202020204" pitchFamily="34" charset="0"/>
                <a:cs typeface="Times New Roman" panose="02020603050405020304" pitchFamily="18" charset="0"/>
              </a:rPr>
              <a:t>41</a:t>
            </a: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Pastor David Nehrenz – </a:t>
            </a: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Trinity Lutheran Church – Norman, OK</a:t>
            </a:r>
          </a:p>
          <a:p>
            <a:endParaRPr lang="en-US" dirty="0"/>
          </a:p>
        </p:txBody>
      </p:sp>
      <p:pic>
        <p:nvPicPr>
          <p:cNvPr id="2" name="Picture 1">
            <a:extLst>
              <a:ext uri="{FF2B5EF4-FFF2-40B4-BE49-F238E27FC236}">
                <a16:creationId xmlns:a16="http://schemas.microsoft.com/office/drawing/2014/main" id="{96D27CA5-0A34-21EA-B9F6-5A20AF7653E5}"/>
              </a:ext>
            </a:extLst>
          </p:cNvPr>
          <p:cNvPicPr>
            <a:picLocks noChangeAspect="1"/>
          </p:cNvPicPr>
          <p:nvPr/>
        </p:nvPicPr>
        <p:blipFill>
          <a:blip r:embed="rId2"/>
          <a:stretch>
            <a:fillRect/>
          </a:stretch>
        </p:blipFill>
        <p:spPr>
          <a:xfrm>
            <a:off x="2832962" y="3313999"/>
            <a:ext cx="3190383" cy="31903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0244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33AA7A-A05B-43E3-D3FF-CBED89605748}"/>
              </a:ext>
            </a:extLst>
          </p:cNvPr>
          <p:cNvSpPr txBox="1"/>
          <p:nvPr/>
        </p:nvSpPr>
        <p:spPr>
          <a:xfrm>
            <a:off x="188728" y="765545"/>
            <a:ext cx="8766544" cy="5026056"/>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In traveling to Colossae, </a:t>
            </a:r>
            <a:r>
              <a:rPr kumimoji="0" lang="en-US" sz="24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Tychicus </a:t>
            </a:r>
            <a:r>
              <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accompanied Onesimus, the former slave who was returning to Philemon. No doubt</a:t>
            </a:r>
            <a:r>
              <a:rPr kumimoji="0" lang="en-US" sz="24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Tychicus,</a:t>
            </a:r>
            <a:r>
              <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as a good friend of Paul’s, emphasized the need for grace in receiving Onesimus back home (see Philemon 1:17).</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Paul intended to send either </a:t>
            </a:r>
            <a:r>
              <a:rPr kumimoji="0" lang="en-US" sz="24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Tychicus</a:t>
            </a:r>
            <a:r>
              <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or another man to Crete in order to give Titus a chance to visit Paul (Titus 3:12). Later,</a:t>
            </a:r>
            <a:r>
              <a:rPr kumimoji="0" lang="en-US" sz="24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Tychicus</a:t>
            </a:r>
            <a:r>
              <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was with Paul in Rome during the apostle’s second Roman imprisonment, and Paul sent him to Ephesus in order to free up Timothy for a visit (2 Timothy 4:12). In both Crete and Ephesus, then, </a:t>
            </a:r>
            <a:r>
              <a:rPr kumimoji="0" lang="en-US" sz="24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Tychicus </a:t>
            </a:r>
            <a:r>
              <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was an “interim pastor” of sorts, filling in for Titus and Timothy.</a:t>
            </a:r>
          </a:p>
        </p:txBody>
      </p:sp>
    </p:spTree>
    <p:extLst>
      <p:ext uri="{BB962C8B-B14F-4D97-AF65-F5344CB8AC3E}">
        <p14:creationId xmlns:p14="http://schemas.microsoft.com/office/powerpoint/2010/main" val="2546417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0363" y="276726"/>
            <a:ext cx="8415670" cy="6419834"/>
          </a:xfrm>
          <a:prstGeom prst="rect">
            <a:avLst/>
          </a:prstGeom>
          <a:noFill/>
        </p:spPr>
        <p:txBody>
          <a:bodyPr wrap="square" rtlCol="0">
            <a:spAutoFit/>
          </a:bodyPr>
          <a:lstStyle/>
          <a:p>
            <a:pPr marL="0" marR="0" algn="just">
              <a:lnSpc>
                <a:spcPct val="107000"/>
              </a:lnSpc>
              <a:spcAft>
                <a:spcPts val="80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There is an unnamed believer alluded to in 2 Corinthians 8:22, described as a “brother who has often proved to us in many ways that he is zealous, and now even more so because of his great confidence in you.” Many commentators surmise that this is a reference to </a:t>
            </a:r>
            <a:r>
              <a:rPr lang="en-US" b="1" kern="100" dirty="0">
                <a:effectLst/>
                <a:latin typeface="Aptos" panose="020B0004020202020204" pitchFamily="34" charset="0"/>
                <a:ea typeface="Aptos" panose="020B0004020202020204" pitchFamily="34" charset="0"/>
                <a:cs typeface="Times New Roman" panose="02020603050405020304" pitchFamily="18" charset="0"/>
              </a:rPr>
              <a:t>Tychicus.</a:t>
            </a:r>
            <a:r>
              <a:rPr lang="en-US" kern="100" dirty="0">
                <a:effectLst/>
                <a:latin typeface="Aptos" panose="020B0004020202020204" pitchFamily="34" charset="0"/>
                <a:ea typeface="Aptos" panose="020B0004020202020204" pitchFamily="34" charset="0"/>
                <a:cs typeface="Times New Roman" panose="02020603050405020304" pitchFamily="18" charset="0"/>
              </a:rPr>
              <a:t> The description seems to fit.</a:t>
            </a:r>
          </a:p>
          <a:p>
            <a:pPr marL="0" marR="0" algn="just">
              <a:lnSpc>
                <a:spcPct val="107000"/>
              </a:lnSpc>
              <a:spcAft>
                <a:spcPts val="80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just">
              <a:lnSpc>
                <a:spcPct val="107000"/>
              </a:lnSpc>
              <a:spcAft>
                <a:spcPts val="80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We may not know much about </a:t>
            </a:r>
            <a:r>
              <a:rPr lang="en-US" b="1" kern="100" dirty="0">
                <a:effectLst/>
                <a:latin typeface="Aptos" panose="020B0004020202020204" pitchFamily="34" charset="0"/>
                <a:ea typeface="Aptos" panose="020B0004020202020204" pitchFamily="34" charset="0"/>
                <a:cs typeface="Times New Roman" panose="02020603050405020304" pitchFamily="18" charset="0"/>
              </a:rPr>
              <a:t>Tychicus</a:t>
            </a:r>
            <a:r>
              <a:rPr lang="en-US" kern="100" dirty="0">
                <a:effectLst/>
                <a:latin typeface="Aptos" panose="020B0004020202020204" pitchFamily="34" charset="0"/>
                <a:ea typeface="Aptos" panose="020B0004020202020204" pitchFamily="34" charset="0"/>
                <a:cs typeface="Times New Roman" panose="02020603050405020304" pitchFamily="18" charset="0"/>
              </a:rPr>
              <a:t>, but what we do know is impressive and praiseworthy. </a:t>
            </a:r>
            <a:r>
              <a:rPr lang="en-US" b="1" kern="100" dirty="0">
                <a:effectLst/>
                <a:latin typeface="Aptos" panose="020B0004020202020204" pitchFamily="34" charset="0"/>
                <a:ea typeface="Aptos" panose="020B0004020202020204" pitchFamily="34" charset="0"/>
                <a:cs typeface="Times New Roman" panose="02020603050405020304" pitchFamily="18" charset="0"/>
              </a:rPr>
              <a:t>Tychicus</a:t>
            </a:r>
            <a:r>
              <a:rPr lang="en-US" kern="100" dirty="0">
                <a:effectLst/>
                <a:latin typeface="Aptos" panose="020B0004020202020204" pitchFamily="34" charset="0"/>
                <a:ea typeface="Aptos" panose="020B0004020202020204" pitchFamily="34" charset="0"/>
                <a:cs typeface="Times New Roman" panose="02020603050405020304" pitchFamily="18" charset="0"/>
              </a:rPr>
              <a:t> was a trusted messenger, faithful preacher, and loyal friend. Paul placed great confidence in him, sending him to accomplish important works. </a:t>
            </a:r>
            <a:r>
              <a:rPr lang="en-US" b="1" kern="100" dirty="0">
                <a:effectLst/>
                <a:latin typeface="Aptos" panose="020B0004020202020204" pitchFamily="34" charset="0"/>
                <a:ea typeface="Aptos" panose="020B0004020202020204" pitchFamily="34" charset="0"/>
                <a:cs typeface="Times New Roman" panose="02020603050405020304" pitchFamily="18" charset="0"/>
              </a:rPr>
              <a:t>Tychicus</a:t>
            </a:r>
            <a:r>
              <a:rPr lang="en-US" kern="100" dirty="0">
                <a:effectLst/>
                <a:latin typeface="Aptos" panose="020B0004020202020204" pitchFamily="34" charset="0"/>
                <a:ea typeface="Aptos" panose="020B0004020202020204" pitchFamily="34" charset="0"/>
                <a:cs typeface="Times New Roman" panose="02020603050405020304" pitchFamily="18" charset="0"/>
              </a:rPr>
              <a:t> obviously had the ability to minister in a variety of situations, bringing encouragement to those he served. </a:t>
            </a:r>
            <a:r>
              <a:rPr lang="en-US" b="1" kern="100" dirty="0">
                <a:effectLst/>
                <a:latin typeface="Aptos" panose="020B0004020202020204" pitchFamily="34" charset="0"/>
                <a:ea typeface="Aptos" panose="020B0004020202020204" pitchFamily="34" charset="0"/>
                <a:cs typeface="Times New Roman" panose="02020603050405020304" pitchFamily="18" charset="0"/>
              </a:rPr>
              <a:t>Tychicus </a:t>
            </a:r>
            <a:r>
              <a:rPr lang="en-US" kern="100" dirty="0">
                <a:effectLst/>
                <a:latin typeface="Aptos" panose="020B0004020202020204" pitchFamily="34" charset="0"/>
                <a:ea typeface="Aptos" panose="020B0004020202020204" pitchFamily="34" charset="0"/>
                <a:cs typeface="Times New Roman" panose="02020603050405020304" pitchFamily="18" charset="0"/>
              </a:rPr>
              <a:t>surely modeled the quality that all church elders are to possess: “He must hold firmly to the trustworthy message as it has been taught, so that he can encourage others by sound doctrine and refute those who oppose it” (Titus 1:9).</a:t>
            </a:r>
          </a:p>
          <a:p>
            <a:pPr marL="0" marR="0" algn="just">
              <a:lnSpc>
                <a:spcPct val="107000"/>
              </a:lnSpc>
              <a:spcAft>
                <a:spcPts val="800"/>
              </a:spcAft>
            </a:pPr>
            <a:r>
              <a:rPr lang="en-US"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b="1" kern="100" dirty="0">
                <a:effectLst/>
                <a:latin typeface="Aptos" panose="020B0004020202020204" pitchFamily="34" charset="0"/>
                <a:ea typeface="Aptos" panose="020B0004020202020204" pitchFamily="34" charset="0"/>
                <a:cs typeface="Times New Roman" panose="02020603050405020304" pitchFamily="18" charset="0"/>
              </a:rPr>
              <a:t>Tychicus (/</a:t>
            </a:r>
            <a:r>
              <a:rPr lang="en-US" b="1" kern="100" dirty="0">
                <a:effectLst/>
                <a:latin typeface="Arial" panose="020B0604020202020204" pitchFamily="34" charset="0"/>
                <a:ea typeface="Aptos" panose="020B0004020202020204" pitchFamily="34" charset="0"/>
                <a:cs typeface="Times New Roman" panose="02020603050405020304" pitchFamily="18" charset="0"/>
              </a:rPr>
              <a:t>ˈ</a:t>
            </a:r>
            <a:r>
              <a:rPr lang="en-US" b="1" kern="100" dirty="0" err="1">
                <a:effectLst/>
                <a:latin typeface="Aptos" panose="020B0004020202020204" pitchFamily="34" charset="0"/>
                <a:ea typeface="Aptos" panose="020B0004020202020204" pitchFamily="34" charset="0"/>
                <a:cs typeface="Times New Roman" panose="02020603050405020304" pitchFamily="18" charset="0"/>
              </a:rPr>
              <a:t>t</a:t>
            </a:r>
            <a:r>
              <a:rPr lang="en-US" b="1" kern="100" dirty="0" err="1">
                <a:effectLst/>
                <a:latin typeface="Arial" panose="020B0604020202020204" pitchFamily="34" charset="0"/>
                <a:ea typeface="Aptos" panose="020B0004020202020204" pitchFamily="34" charset="0"/>
                <a:cs typeface="Times New Roman" panose="02020603050405020304" pitchFamily="18" charset="0"/>
              </a:rPr>
              <a:t>ɪ</a:t>
            </a:r>
            <a:r>
              <a:rPr lang="en-US" b="1" kern="100" dirty="0" err="1">
                <a:effectLst/>
                <a:latin typeface="Aptos" panose="020B0004020202020204" pitchFamily="34" charset="0"/>
                <a:ea typeface="Aptos" panose="020B0004020202020204" pitchFamily="34" charset="0"/>
                <a:cs typeface="Times New Roman" panose="02020603050405020304" pitchFamily="18" charset="0"/>
              </a:rPr>
              <a:t>k</a:t>
            </a:r>
            <a:r>
              <a:rPr lang="en-US" b="1" kern="100" dirty="0" err="1">
                <a:effectLst/>
                <a:latin typeface="Arial" panose="020B0604020202020204" pitchFamily="34" charset="0"/>
                <a:ea typeface="Aptos" panose="020B0004020202020204" pitchFamily="34" charset="0"/>
                <a:cs typeface="Times New Roman" panose="02020603050405020304" pitchFamily="18" charset="0"/>
              </a:rPr>
              <a:t>ɪ</a:t>
            </a:r>
            <a:r>
              <a:rPr lang="en-US" b="1" kern="100" dirty="0" err="1">
                <a:effectLst/>
                <a:latin typeface="Aptos" panose="020B0004020202020204" pitchFamily="34" charset="0"/>
                <a:ea typeface="Aptos" panose="020B0004020202020204" pitchFamily="34" charset="0"/>
                <a:cs typeface="Times New Roman" panose="02020603050405020304" pitchFamily="18" charset="0"/>
              </a:rPr>
              <a:t>kəs</a:t>
            </a:r>
            <a:r>
              <a:rPr lang="en-US" b="1" kern="100" dirty="0">
                <a:effectLst/>
                <a:latin typeface="Aptos" panose="020B0004020202020204" pitchFamily="34" charset="0"/>
                <a:ea typeface="Aptos" panose="020B0004020202020204" pitchFamily="34" charset="0"/>
                <a:cs typeface="Times New Roman" panose="02020603050405020304" pitchFamily="18" charset="0"/>
              </a:rPr>
              <a:t>/: Greek: </a:t>
            </a:r>
            <a:r>
              <a:rPr lang="en-US" b="1" kern="100" dirty="0" err="1">
                <a:effectLst/>
                <a:latin typeface="Aptos" panose="020B0004020202020204" pitchFamily="34" charset="0"/>
                <a:ea typeface="Aptos" panose="020B0004020202020204" pitchFamily="34" charset="0"/>
                <a:cs typeface="Times New Roman" panose="02020603050405020304" pitchFamily="18" charset="0"/>
              </a:rPr>
              <a:t>Τυχικός</a:t>
            </a:r>
            <a:r>
              <a:rPr lang="en-US" b="1" kern="100" dirty="0">
                <a:effectLst/>
                <a:latin typeface="Aptos" panose="020B0004020202020204" pitchFamily="34" charset="0"/>
                <a:ea typeface="Aptos" panose="020B0004020202020204" pitchFamily="34" charset="0"/>
                <a:cs typeface="Times New Roman" panose="02020603050405020304" pitchFamily="18" charset="0"/>
              </a:rPr>
              <a:t>)</a:t>
            </a:r>
            <a:r>
              <a:rPr lang="en-US" kern="100" dirty="0">
                <a:effectLst/>
                <a:latin typeface="Aptos" panose="020B0004020202020204" pitchFamily="34" charset="0"/>
                <a:ea typeface="Aptos" panose="020B0004020202020204" pitchFamily="34" charset="0"/>
                <a:cs typeface="Times New Roman" panose="02020603050405020304" pitchFamily="18" charset="0"/>
              </a:rPr>
              <a:t> was an Asiatic Christian who, with </a:t>
            </a:r>
            <a:r>
              <a:rPr lang="en-US" kern="100" dirty="0" err="1">
                <a:effectLst/>
                <a:latin typeface="Aptos" panose="020B0004020202020204" pitchFamily="34" charset="0"/>
                <a:ea typeface="Aptos" panose="020B0004020202020204" pitchFamily="34" charset="0"/>
                <a:cs typeface="Times New Roman" panose="02020603050405020304" pitchFamily="18" charset="0"/>
              </a:rPr>
              <a:t>Trophimus</a:t>
            </a:r>
            <a:r>
              <a:rPr lang="en-US" kern="100" dirty="0">
                <a:effectLst/>
                <a:latin typeface="Aptos" panose="020B0004020202020204" pitchFamily="34" charset="0"/>
                <a:ea typeface="Aptos" panose="020B0004020202020204" pitchFamily="34" charset="0"/>
                <a:cs typeface="Times New Roman" panose="02020603050405020304" pitchFamily="18" charset="0"/>
              </a:rPr>
              <a:t>, accompanied the Apostle Paul on a part of his journey from Macedonia to Jerusalem. He is also alluded to have been with Paul in Rome, where the apostle sent him to Ephesus, probably for the purpose of building up and encouraging the church there. In the New Testament, he is mentioned five times </a:t>
            </a:r>
            <a:r>
              <a:rPr lang="en-US" b="1" kern="100" dirty="0">
                <a:effectLst/>
                <a:latin typeface="Aptos" panose="020B0004020202020204" pitchFamily="34" charset="0"/>
                <a:ea typeface="Aptos" panose="020B0004020202020204" pitchFamily="34" charset="0"/>
                <a:cs typeface="Times New Roman" panose="02020603050405020304" pitchFamily="18" charset="0"/>
              </a:rPr>
              <a:t>(Acts 20:4; Ephesians 6:21–22; Colossians 4:7; Titus 3:12; 2 Timothy 4:12)</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9897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753" y="288757"/>
            <a:ext cx="8835655" cy="6207020"/>
          </a:xfrm>
          <a:prstGeom prst="rect">
            <a:avLst/>
          </a:prstGeom>
          <a:noFill/>
        </p:spPr>
        <p:txBody>
          <a:bodyPr wrap="square" rtlCol="0">
            <a:spAutoFit/>
          </a:bodyPr>
          <a:lstStyle/>
          <a:p>
            <a:pPr marL="0" marR="0" algn="just">
              <a:lnSpc>
                <a:spcPct val="107000"/>
              </a:lnSpc>
              <a:spcAft>
                <a:spcPts val="800"/>
              </a:spcAf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Appearance in the Bible: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1.</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A</a:t>
            </a:r>
            <a:r>
              <a:rPr lang="en-US" sz="1400" b="1" kern="100" dirty="0">
                <a:effectLst/>
                <a:latin typeface="Aptos" panose="020B0004020202020204" pitchFamily="34" charset="0"/>
                <a:ea typeface="Aptos" panose="020B0004020202020204" pitchFamily="34" charset="0"/>
                <a:cs typeface="Times New Roman" panose="02020603050405020304" pitchFamily="18" charset="0"/>
              </a:rPr>
              <a:t>cts 20:4 </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states that </a:t>
            </a:r>
            <a:r>
              <a:rPr lang="en-US" sz="1400" b="1" kern="100" dirty="0">
                <a:effectLst/>
                <a:latin typeface="Aptos" panose="020B0004020202020204" pitchFamily="34" charset="0"/>
                <a:ea typeface="Aptos" panose="020B0004020202020204" pitchFamily="34" charset="0"/>
                <a:cs typeface="Times New Roman" panose="02020603050405020304" pitchFamily="18" charset="0"/>
              </a:rPr>
              <a:t>Tychicus</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was from the Roman province of Asia. The Western text indicates that he was an Ephesian. Paul ends the letter to the Ephesians, and hands it over to </a:t>
            </a:r>
            <a:r>
              <a:rPr lang="en-US" sz="1400" b="1" kern="100" dirty="0">
                <a:effectLst/>
                <a:latin typeface="Aptos" panose="020B0004020202020204" pitchFamily="34" charset="0"/>
                <a:ea typeface="Aptos" panose="020B0004020202020204" pitchFamily="34" charset="0"/>
                <a:cs typeface="Times New Roman" panose="02020603050405020304" pitchFamily="18" charset="0"/>
              </a:rPr>
              <a:t>Tychicus.</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gn="just">
              <a:lnSpc>
                <a:spcPct val="107000"/>
              </a:lnSpc>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(2) In </a:t>
            </a:r>
            <a:r>
              <a:rPr lang="en-US" sz="1400" b="1" kern="100" dirty="0">
                <a:effectLst/>
                <a:latin typeface="Aptos" panose="020B0004020202020204" pitchFamily="34" charset="0"/>
                <a:ea typeface="Aptos" panose="020B0004020202020204" pitchFamily="34" charset="0"/>
                <a:cs typeface="Times New Roman" panose="02020603050405020304" pitchFamily="18" charset="0"/>
              </a:rPr>
              <a:t>Ephesians 6:21,</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the author (Paul) calls </a:t>
            </a:r>
            <a:r>
              <a:rPr lang="en-US" sz="1400" b="1" kern="100" dirty="0">
                <a:effectLst/>
                <a:latin typeface="Aptos" panose="020B0004020202020204" pitchFamily="34" charset="0"/>
                <a:ea typeface="Aptos" panose="020B0004020202020204" pitchFamily="34" charset="0"/>
                <a:cs typeface="Times New Roman" panose="02020603050405020304" pitchFamily="18" charset="0"/>
              </a:rPr>
              <a:t>Tychicus</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a "dear brother and faithful servant in the Lord" (NIV)</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(3) while in </a:t>
            </a:r>
            <a:r>
              <a:rPr lang="en-US" sz="1400" b="1" kern="100" dirty="0">
                <a:effectLst/>
                <a:latin typeface="Aptos" panose="020B0004020202020204" pitchFamily="34" charset="0"/>
                <a:ea typeface="Aptos" panose="020B0004020202020204" pitchFamily="34" charset="0"/>
                <a:cs typeface="Times New Roman" panose="02020603050405020304" pitchFamily="18" charset="0"/>
              </a:rPr>
              <a:t>Colossians 4:7</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he says he is "a dear brother, a faithful minister and fellow servant in the Lord." In both Ephesians and Colossians, the author indicates that he is sending </a:t>
            </a:r>
            <a:r>
              <a:rPr lang="en-US" sz="1400" b="1" kern="100" dirty="0">
                <a:effectLst/>
                <a:latin typeface="Aptos" panose="020B0004020202020204" pitchFamily="34" charset="0"/>
                <a:ea typeface="Aptos" panose="020B0004020202020204" pitchFamily="34" charset="0"/>
                <a:cs typeface="Times New Roman" panose="02020603050405020304" pitchFamily="18" charset="0"/>
              </a:rPr>
              <a:t>Tychicus </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to the Christians to whom he is writing, in order to encourage them.</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(4) The passages in the Epistle to Titus </a:t>
            </a:r>
            <a:r>
              <a:rPr lang="en-US" sz="1400" b="1" kern="100" dirty="0">
                <a:effectLst/>
                <a:latin typeface="Aptos" panose="020B0004020202020204" pitchFamily="34" charset="0"/>
                <a:ea typeface="Aptos" panose="020B0004020202020204" pitchFamily="34" charset="0"/>
                <a:cs typeface="Times New Roman" panose="02020603050405020304" pitchFamily="18" charset="0"/>
              </a:rPr>
              <a:t>(Titus 3:12) </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and to Timothy show that </a:t>
            </a:r>
            <a:r>
              <a:rPr lang="en-US" sz="1400" b="1" kern="100" dirty="0">
                <a:effectLst/>
                <a:latin typeface="Aptos" panose="020B0004020202020204" pitchFamily="34" charset="0"/>
                <a:ea typeface="Aptos" panose="020B0004020202020204" pitchFamily="34" charset="0"/>
                <a:cs typeface="Times New Roman" panose="02020603050405020304" pitchFamily="18" charset="0"/>
              </a:rPr>
              <a:t>Tychicus</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was again with Paul after the appeal to the emperor had resulted in the apostle regaining his freedom. The passage in Titus evidently refers to the interval between Paul's first and second Roman imprisonments, and while he was again engaged in missionary journeys. The apostle writes to Titus, who was in Crete in charge of the churches there, that he intended to send either </a:t>
            </a:r>
            <a:r>
              <a:rPr lang="en-US" sz="1400" kern="100" dirty="0" err="1">
                <a:effectLst/>
                <a:latin typeface="Aptos" panose="020B0004020202020204" pitchFamily="34" charset="0"/>
                <a:ea typeface="Aptos" panose="020B0004020202020204" pitchFamily="34" charset="0"/>
                <a:cs typeface="Times New Roman" panose="02020603050405020304" pitchFamily="18" charset="0"/>
              </a:rPr>
              <a:t>Artemas</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or </a:t>
            </a:r>
            <a:r>
              <a:rPr lang="en-US" sz="1400" b="1" kern="100" dirty="0">
                <a:effectLst/>
                <a:latin typeface="Aptos" panose="020B0004020202020204" pitchFamily="34" charset="0"/>
                <a:ea typeface="Aptos" panose="020B0004020202020204" pitchFamily="34" charset="0"/>
                <a:cs typeface="Times New Roman" panose="02020603050405020304" pitchFamily="18" charset="0"/>
              </a:rPr>
              <a:t>Tychicus</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to him, so as to take the oversight of the work of the gospel in that island so that Titus might be free to come to be with the apostle at Nicopolis.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(5) The last passage where</a:t>
            </a:r>
            <a:r>
              <a:rPr lang="en-US" sz="1400" b="1" kern="100" dirty="0">
                <a:effectLst/>
                <a:latin typeface="Aptos" panose="020B0004020202020204" pitchFamily="34" charset="0"/>
                <a:ea typeface="Aptos" panose="020B0004020202020204" pitchFamily="34" charset="0"/>
                <a:cs typeface="Times New Roman" panose="02020603050405020304" pitchFamily="18" charset="0"/>
              </a:rPr>
              <a:t> Tychicus</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is mentioned occurs in 2 Timothy, which was written in Rome not long before Paul's execution. To the very end Paul was busy as ever in the work of the gospel; and though it would have been a comfort to him to have his friends beside him, yet the interests of the kingdom of Christ are uppermost in his thoughts, and he sends these friends to help the progress of the work. To the last, </a:t>
            </a:r>
            <a:r>
              <a:rPr lang="en-US" sz="1400" b="1" kern="100" dirty="0">
                <a:effectLst/>
                <a:latin typeface="Aptos" panose="020B0004020202020204" pitchFamily="34" charset="0"/>
                <a:ea typeface="Aptos" panose="020B0004020202020204" pitchFamily="34" charset="0"/>
                <a:cs typeface="Times New Roman" panose="02020603050405020304" pitchFamily="18" charset="0"/>
              </a:rPr>
              <a:t>Tychicus</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was serviceable as ever: "</a:t>
            </a:r>
            <a:r>
              <a:rPr lang="en-US" sz="1400" b="1" kern="100" dirty="0">
                <a:effectLst/>
                <a:latin typeface="Aptos" panose="020B0004020202020204" pitchFamily="34" charset="0"/>
                <a:ea typeface="Aptos" panose="020B0004020202020204" pitchFamily="34" charset="0"/>
                <a:cs typeface="Times New Roman" panose="02020603050405020304" pitchFamily="18" charset="0"/>
              </a:rPr>
              <a:t>Tychicus </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I sent to Ephesus</a:t>
            </a:r>
            <a:r>
              <a:rPr lang="en-US" sz="1400" b="1" kern="100" dirty="0">
                <a:effectLst/>
                <a:latin typeface="Aptos" panose="020B0004020202020204" pitchFamily="34" charset="0"/>
                <a:ea typeface="Aptos" panose="020B0004020202020204" pitchFamily="34" charset="0"/>
                <a:cs typeface="Times New Roman" panose="02020603050405020304" pitchFamily="18" charset="0"/>
              </a:rPr>
              <a:t>" (2 Timothy 4:12).</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As Timothy was in charge of the church in Ephesus (</a:t>
            </a:r>
            <a:r>
              <a:rPr lang="en-US" sz="1400" b="1" kern="100" dirty="0">
                <a:effectLst/>
                <a:latin typeface="Aptos" panose="020B0004020202020204" pitchFamily="34" charset="0"/>
                <a:ea typeface="Aptos" panose="020B0004020202020204" pitchFamily="34" charset="0"/>
                <a:cs typeface="Times New Roman" panose="02020603050405020304" pitchFamily="18" charset="0"/>
              </a:rPr>
              <a:t>1 Timothy 1:3),</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the coming of </a:t>
            </a:r>
            <a:r>
              <a:rPr lang="en-US" sz="1400" b="1" kern="100" dirty="0">
                <a:effectLst/>
                <a:latin typeface="Aptos" panose="020B0004020202020204" pitchFamily="34" charset="0"/>
                <a:ea typeface="Aptos" panose="020B0004020202020204" pitchFamily="34" charset="0"/>
                <a:cs typeface="Times New Roman" panose="02020603050405020304" pitchFamily="18" charset="0"/>
              </a:rPr>
              <a:t>Tychicus</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would set him free, so as to enable him to set off at once to rejoin Paul at Rome, as the apostle desired.</a:t>
            </a:r>
            <a:r>
              <a:rPr lang="en-US" sz="1400" b="1" kern="100" dirty="0">
                <a:effectLst/>
                <a:latin typeface="Aptos" panose="020B0004020202020204" pitchFamily="34" charset="0"/>
                <a:ea typeface="Aptos" panose="020B0004020202020204" pitchFamily="34" charset="0"/>
                <a:cs typeface="Times New Roman" panose="02020603050405020304" pitchFamily="18" charset="0"/>
              </a:rPr>
              <a:t> (2 Tim 4:9,21)</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15985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6446" y="172563"/>
            <a:ext cx="8591107" cy="6512873"/>
          </a:xfrm>
          <a:prstGeom prst="rect">
            <a:avLst/>
          </a:prstGeom>
          <a:noFill/>
        </p:spPr>
        <p:txBody>
          <a:bodyPr wrap="square" rtlCol="0">
            <a:spAutoFit/>
          </a:bodyPr>
          <a:lstStyle/>
          <a:p>
            <a:pPr marL="0" marR="0" indent="228600" algn="ctr">
              <a:lnSpc>
                <a:spcPct val="107000"/>
              </a:lnSpc>
              <a:spcAft>
                <a:spcPts val="800"/>
              </a:spcAft>
            </a:pPr>
            <a:r>
              <a:rPr lang="en-US" sz="3600" b="1" kern="0" dirty="0">
                <a:effectLst/>
                <a:latin typeface="Aptos" panose="020B0004020202020204" pitchFamily="34" charset="0"/>
                <a:ea typeface="Aptos" panose="020B0004020202020204" pitchFamily="34" charset="0"/>
                <a:cs typeface="Arial" panose="020B0604020202020204" pitchFamily="34" charset="0"/>
              </a:rPr>
              <a:t>LIFE APPLICATION</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3600" kern="0" dirty="0">
                <a:effectLst/>
                <a:latin typeface="Aptos" panose="020B0004020202020204" pitchFamily="34" charset="0"/>
                <a:ea typeface="Aptos" panose="020B0004020202020204" pitchFamily="34" charset="0"/>
                <a:cs typeface="Arial" panose="020B0604020202020204" pitchFamily="34" charset="0"/>
              </a:rPr>
              <a:t>Peace, faith, love and grace. Explain what each of these are in our daily lives.</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3600" b="1" u="sng" kern="0" dirty="0">
                <a:effectLst/>
                <a:latin typeface="Aptos" panose="020B0004020202020204" pitchFamily="34" charset="0"/>
                <a:ea typeface="Aptos" panose="020B0004020202020204" pitchFamily="34" charset="0"/>
                <a:cs typeface="Arial" panose="020B0604020202020204" pitchFamily="34" charset="0"/>
              </a:rPr>
              <a:t>NEW  BIBLE  STUDY </a:t>
            </a:r>
          </a:p>
          <a:p>
            <a:pPr marL="0" marR="0" algn="ctr">
              <a:lnSpc>
                <a:spcPct val="107000"/>
              </a:lnSpc>
              <a:spcAft>
                <a:spcPts val="800"/>
              </a:spcAft>
            </a:pPr>
            <a:r>
              <a:rPr lang="en-US" sz="3600" b="1" u="sng" kern="0" dirty="0">
                <a:effectLst/>
                <a:latin typeface="Aptos" panose="020B0004020202020204" pitchFamily="34" charset="0"/>
                <a:ea typeface="Aptos" panose="020B0004020202020204" pitchFamily="34" charset="0"/>
                <a:cs typeface="Arial" panose="020B0604020202020204" pitchFamily="34" charset="0"/>
              </a:rPr>
              <a:t> to  begin  on  March 16:</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3600" b="1" kern="0" dirty="0">
                <a:effectLst/>
                <a:latin typeface="Aptos" panose="020B0004020202020204" pitchFamily="34" charset="0"/>
                <a:ea typeface="Aptos" panose="020B0004020202020204" pitchFamily="34" charset="0"/>
                <a:cs typeface="Arial" panose="020B0604020202020204" pitchFamily="34" charset="0"/>
              </a:rPr>
              <a:t>“The Apostles, Nicene and Athanasian Creeds – The Truth about the Trinity”</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3600" kern="0" dirty="0">
                <a:effectLst/>
                <a:latin typeface="Aptos" panose="020B0004020202020204" pitchFamily="34" charset="0"/>
                <a:ea typeface="Aptos" panose="020B0004020202020204" pitchFamily="34" charset="0"/>
                <a:cs typeface="Arial" panose="020B0604020202020204" pitchFamily="34" charset="0"/>
              </a:rPr>
              <a:t>-The Ecumenical Creeds as Summaries About Who God Is,                                                               Versus False Religions and Cults-</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01459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2873" y="629151"/>
            <a:ext cx="8453320" cy="5362575"/>
          </a:xfrm>
          <a:prstGeom prst="rect">
            <a:avLst/>
          </a:prstGeom>
        </p:spPr>
      </p:pic>
    </p:spTree>
    <p:extLst>
      <p:ext uri="{BB962C8B-B14F-4D97-AF65-F5344CB8AC3E}">
        <p14:creationId xmlns:p14="http://schemas.microsoft.com/office/powerpoint/2010/main" val="3559828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010" t="7834" b="10233"/>
          <a:stretch/>
        </p:blipFill>
        <p:spPr>
          <a:xfrm>
            <a:off x="1179095" y="156411"/>
            <a:ext cx="6845968" cy="6303068"/>
          </a:xfrm>
          <a:prstGeom prst="rect">
            <a:avLst/>
          </a:prstGeom>
        </p:spPr>
      </p:pic>
    </p:spTree>
    <p:extLst>
      <p:ext uri="{BB962C8B-B14F-4D97-AF65-F5344CB8AC3E}">
        <p14:creationId xmlns:p14="http://schemas.microsoft.com/office/powerpoint/2010/main" val="3247069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hesians 1:22 23 Artwork | Bibl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803" y="278202"/>
            <a:ext cx="6315563" cy="631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783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5345" y="192505"/>
            <a:ext cx="6509086" cy="6509086"/>
          </a:xfrm>
          <a:prstGeom prst="rect">
            <a:avLst/>
          </a:prstGeom>
        </p:spPr>
      </p:pic>
    </p:spTree>
    <p:extLst>
      <p:ext uri="{BB962C8B-B14F-4D97-AF65-F5344CB8AC3E}">
        <p14:creationId xmlns:p14="http://schemas.microsoft.com/office/powerpoint/2010/main" val="2118433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373480" y="161340"/>
            <a:ext cx="6435014" cy="6426690"/>
          </a:xfrm>
          <a:prstGeom prst="rect">
            <a:avLst/>
          </a:prstGeom>
        </p:spPr>
      </p:pic>
    </p:spTree>
    <p:extLst>
      <p:ext uri="{BB962C8B-B14F-4D97-AF65-F5344CB8AC3E}">
        <p14:creationId xmlns:p14="http://schemas.microsoft.com/office/powerpoint/2010/main" val="1971412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D2D0-BEA6-B3B5-DD66-EBB33CFB73C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B2A3B58-6D13-CA35-8F9D-6B9AC8D8E258}"/>
              </a:ext>
            </a:extLst>
          </p:cNvPr>
          <p:cNvPicPr>
            <a:picLocks noGrp="1" noChangeAspect="1"/>
          </p:cNvPicPr>
          <p:nvPr>
            <p:ph idx="1"/>
          </p:nvPr>
        </p:nvPicPr>
        <p:blipFill>
          <a:blip r:embed="rId2"/>
          <a:stretch>
            <a:fillRect/>
          </a:stretch>
        </p:blipFill>
        <p:spPr>
          <a:xfrm>
            <a:off x="750925" y="1690689"/>
            <a:ext cx="7886700" cy="3105873"/>
          </a:xfrm>
          <a:prstGeom prst="rect">
            <a:avLst/>
          </a:prstGeom>
        </p:spPr>
      </p:pic>
    </p:spTree>
    <p:extLst>
      <p:ext uri="{BB962C8B-B14F-4D97-AF65-F5344CB8AC3E}">
        <p14:creationId xmlns:p14="http://schemas.microsoft.com/office/powerpoint/2010/main" val="2254259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E054AD-A501-49F5-B2F8-F09FF879DF21}"/>
              </a:ext>
            </a:extLst>
          </p:cNvPr>
          <p:cNvPicPr>
            <a:picLocks noChangeAspect="1"/>
          </p:cNvPicPr>
          <p:nvPr/>
        </p:nvPicPr>
        <p:blipFill>
          <a:blip r:embed="rId2"/>
          <a:stretch>
            <a:fillRect/>
          </a:stretch>
        </p:blipFill>
        <p:spPr>
          <a:xfrm>
            <a:off x="936262" y="978735"/>
            <a:ext cx="7415998" cy="4677785"/>
          </a:xfrm>
          <a:prstGeom prst="rect">
            <a:avLst/>
          </a:prstGeom>
        </p:spPr>
      </p:pic>
    </p:spTree>
    <p:extLst>
      <p:ext uri="{BB962C8B-B14F-4D97-AF65-F5344CB8AC3E}">
        <p14:creationId xmlns:p14="http://schemas.microsoft.com/office/powerpoint/2010/main" val="2418199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37EB9-D6EC-A7BC-FCEE-AE00B99FEB4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D97CB11-1887-F5B7-CF1C-FA279FB5176E}"/>
              </a:ext>
            </a:extLst>
          </p:cNvPr>
          <p:cNvPicPr>
            <a:picLocks noGrp="1" noChangeAspect="1"/>
          </p:cNvPicPr>
          <p:nvPr>
            <p:ph idx="1"/>
          </p:nvPr>
        </p:nvPicPr>
        <p:blipFill>
          <a:blip r:embed="rId2"/>
          <a:stretch>
            <a:fillRect/>
          </a:stretch>
        </p:blipFill>
        <p:spPr>
          <a:xfrm>
            <a:off x="298403" y="549718"/>
            <a:ext cx="8433723" cy="5622482"/>
          </a:xfrm>
          <a:prstGeom prst="rect">
            <a:avLst/>
          </a:prstGeom>
        </p:spPr>
      </p:pic>
    </p:spTree>
    <p:extLst>
      <p:ext uri="{BB962C8B-B14F-4D97-AF65-F5344CB8AC3E}">
        <p14:creationId xmlns:p14="http://schemas.microsoft.com/office/powerpoint/2010/main" val="4152372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74514-D9E8-E292-03D2-840C7626E31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0AF2E8D-7756-67DB-DE8F-21938F6E89D7}"/>
              </a:ext>
            </a:extLst>
          </p:cNvPr>
          <p:cNvPicPr>
            <a:picLocks noGrp="1" noChangeAspect="1"/>
          </p:cNvPicPr>
          <p:nvPr>
            <p:ph idx="1"/>
          </p:nvPr>
        </p:nvPicPr>
        <p:blipFill>
          <a:blip r:embed="rId2"/>
          <a:stretch>
            <a:fillRect/>
          </a:stretch>
        </p:blipFill>
        <p:spPr>
          <a:xfrm>
            <a:off x="543588" y="938937"/>
            <a:ext cx="8254119" cy="4217854"/>
          </a:xfrm>
          <a:prstGeom prst="rect">
            <a:avLst/>
          </a:prstGeom>
        </p:spPr>
      </p:pic>
    </p:spTree>
    <p:extLst>
      <p:ext uri="{BB962C8B-B14F-4D97-AF65-F5344CB8AC3E}">
        <p14:creationId xmlns:p14="http://schemas.microsoft.com/office/powerpoint/2010/main" val="3923844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https://craigladams.com/blog/wordpress/wp-content/uploads/2015/02/christ_pantocrator_mosaic_hagia_sophia_656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933" y="132347"/>
            <a:ext cx="5366920" cy="65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596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33773F-2E45-7FE2-7E5F-F6035348743A}"/>
              </a:ext>
            </a:extLst>
          </p:cNvPr>
          <p:cNvPicPr>
            <a:picLocks noChangeAspect="1"/>
          </p:cNvPicPr>
          <p:nvPr/>
        </p:nvPicPr>
        <p:blipFill>
          <a:blip r:embed="rId2"/>
          <a:stretch>
            <a:fillRect/>
          </a:stretch>
        </p:blipFill>
        <p:spPr>
          <a:xfrm>
            <a:off x="1441432" y="298432"/>
            <a:ext cx="6261135" cy="6261135"/>
          </a:xfrm>
          <a:prstGeom prst="rect">
            <a:avLst/>
          </a:prstGeom>
        </p:spPr>
      </p:pic>
      <p:sp>
        <p:nvSpPr>
          <p:cNvPr id="2" name="Title 1">
            <a:extLst>
              <a:ext uri="{FF2B5EF4-FFF2-40B4-BE49-F238E27FC236}">
                <a16:creationId xmlns:a16="http://schemas.microsoft.com/office/drawing/2014/main" id="{9197F05B-E565-BE9C-686C-B16AC762D262}"/>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152A17D3-5737-DC4A-6F1C-12B466ABDD8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50976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8C38A-1765-9AAD-A779-E69CEDC85ECF}"/>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D2D2928F-1EA6-AE67-1CC7-66948E12FD6B}"/>
              </a:ext>
            </a:extLst>
          </p:cNvPr>
          <p:cNvPicPr>
            <a:picLocks noGrp="1" noChangeAspect="1"/>
          </p:cNvPicPr>
          <p:nvPr>
            <p:ph idx="1"/>
          </p:nvPr>
        </p:nvPicPr>
        <p:blipFill>
          <a:blip r:embed="rId2"/>
          <a:stretch>
            <a:fillRect/>
          </a:stretch>
        </p:blipFill>
        <p:spPr>
          <a:xfrm>
            <a:off x="1375604" y="209476"/>
            <a:ext cx="5992757" cy="5992757"/>
          </a:xfrm>
          <a:prstGeom prst="rect">
            <a:avLst/>
          </a:prstGeom>
        </p:spPr>
      </p:pic>
    </p:spTree>
    <p:extLst>
      <p:ext uri="{BB962C8B-B14F-4D97-AF65-F5344CB8AC3E}">
        <p14:creationId xmlns:p14="http://schemas.microsoft.com/office/powerpoint/2010/main" val="4012151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4859-AD92-9ABB-6D87-0872B3A3E0A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6AE88D9-68BA-3F52-C0E2-0F9EF5A96095}"/>
              </a:ext>
            </a:extLst>
          </p:cNvPr>
          <p:cNvPicPr>
            <a:picLocks noGrp="1" noChangeAspect="1"/>
          </p:cNvPicPr>
          <p:nvPr>
            <p:ph idx="1"/>
          </p:nvPr>
        </p:nvPicPr>
        <p:blipFill rotWithShape="1">
          <a:blip r:embed="rId2"/>
          <a:srcRect l="16785" r="16485"/>
          <a:stretch/>
        </p:blipFill>
        <p:spPr>
          <a:xfrm>
            <a:off x="1259958" y="177577"/>
            <a:ext cx="6123838" cy="6127529"/>
          </a:xfrm>
          <a:prstGeom prst="rect">
            <a:avLst/>
          </a:prstGeom>
        </p:spPr>
      </p:pic>
    </p:spTree>
    <p:extLst>
      <p:ext uri="{BB962C8B-B14F-4D97-AF65-F5344CB8AC3E}">
        <p14:creationId xmlns:p14="http://schemas.microsoft.com/office/powerpoint/2010/main" val="1952219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3B30F-89F6-A83E-B264-D38941B8E15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8FE9504-E55D-E4F4-86C8-BB7E4818804F}"/>
              </a:ext>
            </a:extLst>
          </p:cNvPr>
          <p:cNvPicPr>
            <a:picLocks noGrp="1" noChangeAspect="1"/>
          </p:cNvPicPr>
          <p:nvPr>
            <p:ph idx="1"/>
          </p:nvPr>
        </p:nvPicPr>
        <p:blipFill>
          <a:blip r:embed="rId2"/>
          <a:stretch>
            <a:fillRect/>
          </a:stretch>
        </p:blipFill>
        <p:spPr>
          <a:xfrm>
            <a:off x="340043" y="241574"/>
            <a:ext cx="8335067" cy="6251300"/>
          </a:xfrm>
          <a:prstGeom prst="rect">
            <a:avLst/>
          </a:prstGeom>
        </p:spPr>
      </p:pic>
    </p:spTree>
    <p:extLst>
      <p:ext uri="{BB962C8B-B14F-4D97-AF65-F5344CB8AC3E}">
        <p14:creationId xmlns:p14="http://schemas.microsoft.com/office/powerpoint/2010/main" val="49092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93D1C-00A8-4501-46C0-3023115D589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FDEC3AD-D4E5-5E25-A588-EC308394DD02}"/>
              </a:ext>
            </a:extLst>
          </p:cNvPr>
          <p:cNvPicPr>
            <a:picLocks noGrp="1" noChangeAspect="1"/>
          </p:cNvPicPr>
          <p:nvPr>
            <p:ph idx="1"/>
          </p:nvPr>
        </p:nvPicPr>
        <p:blipFill>
          <a:blip r:embed="rId2"/>
          <a:stretch>
            <a:fillRect/>
          </a:stretch>
        </p:blipFill>
        <p:spPr>
          <a:xfrm>
            <a:off x="1545725" y="225423"/>
            <a:ext cx="6228539" cy="6228539"/>
          </a:xfrm>
          <a:prstGeom prst="rect">
            <a:avLst/>
          </a:prstGeom>
        </p:spPr>
      </p:pic>
    </p:spTree>
    <p:extLst>
      <p:ext uri="{BB962C8B-B14F-4D97-AF65-F5344CB8AC3E}">
        <p14:creationId xmlns:p14="http://schemas.microsoft.com/office/powerpoint/2010/main" val="210657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39146" y="453249"/>
            <a:ext cx="8065707" cy="6047756"/>
          </a:xfrm>
          <a:prstGeom prst="rect">
            <a:avLst/>
          </a:prstGeom>
        </p:spPr>
      </p:pic>
    </p:spTree>
    <p:extLst>
      <p:ext uri="{BB962C8B-B14F-4D97-AF65-F5344CB8AC3E}">
        <p14:creationId xmlns:p14="http://schemas.microsoft.com/office/powerpoint/2010/main" val="1761897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41491" y="165265"/>
            <a:ext cx="4326961" cy="6486115"/>
          </a:xfrm>
          <a:prstGeom prst="rect">
            <a:avLst/>
          </a:prstGeom>
        </p:spPr>
      </p:pic>
    </p:spTree>
    <p:extLst>
      <p:ext uri="{BB962C8B-B14F-4D97-AF65-F5344CB8AC3E}">
        <p14:creationId xmlns:p14="http://schemas.microsoft.com/office/powerpoint/2010/main" val="3871079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A43B03-5E80-7EC4-4D91-90906271B563}"/>
              </a:ext>
            </a:extLst>
          </p:cNvPr>
          <p:cNvPicPr>
            <a:picLocks noChangeAspect="1"/>
          </p:cNvPicPr>
          <p:nvPr/>
        </p:nvPicPr>
        <p:blipFill>
          <a:blip r:embed="rId2"/>
          <a:stretch>
            <a:fillRect/>
          </a:stretch>
        </p:blipFill>
        <p:spPr>
          <a:xfrm>
            <a:off x="485347" y="211844"/>
            <a:ext cx="5483938" cy="3083592"/>
          </a:xfrm>
          <a:prstGeom prst="rect">
            <a:avLst/>
          </a:prstGeom>
        </p:spPr>
      </p:pic>
      <p:pic>
        <p:nvPicPr>
          <p:cNvPr id="2052" name="Picture 4" descr="ancient ephesus map">
            <a:extLst>
              <a:ext uri="{FF2B5EF4-FFF2-40B4-BE49-F238E27FC236}">
                <a16:creationId xmlns:a16="http://schemas.microsoft.com/office/drawing/2014/main" id="{BCCB24F5-5CFC-F699-8762-613A6E098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25" y="3200030"/>
            <a:ext cx="4671276" cy="32418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phesus">
            <a:extLst>
              <a:ext uri="{FF2B5EF4-FFF2-40B4-BE49-F238E27FC236}">
                <a16:creationId xmlns:a16="http://schemas.microsoft.com/office/drawing/2014/main" id="{F7752060-D025-537D-0499-0F8FDE6FE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727" y="247362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066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679C-3DD0-7280-B9E4-5CF249DC95E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411773E-A5AE-2C00-6D2D-67A684401BDC}"/>
              </a:ext>
            </a:extLst>
          </p:cNvPr>
          <p:cNvPicPr>
            <a:picLocks noGrp="1" noChangeAspect="1"/>
          </p:cNvPicPr>
          <p:nvPr>
            <p:ph idx="1"/>
          </p:nvPr>
        </p:nvPicPr>
        <p:blipFill>
          <a:blip r:embed="rId2"/>
          <a:stretch>
            <a:fillRect/>
          </a:stretch>
        </p:blipFill>
        <p:spPr>
          <a:xfrm>
            <a:off x="628650" y="278588"/>
            <a:ext cx="7766000" cy="5824500"/>
          </a:xfrm>
          <a:prstGeom prst="rect">
            <a:avLst/>
          </a:prstGeom>
        </p:spPr>
      </p:pic>
    </p:spTree>
    <p:extLst>
      <p:ext uri="{BB962C8B-B14F-4D97-AF65-F5344CB8AC3E}">
        <p14:creationId xmlns:p14="http://schemas.microsoft.com/office/powerpoint/2010/main" val="2886371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6200D-5E54-6EFE-2CC8-5D87AE19F43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314BB33-2EFB-2512-DEC8-B0B8D9F81817}"/>
              </a:ext>
            </a:extLst>
          </p:cNvPr>
          <p:cNvPicPr>
            <a:picLocks noGrp="1" noChangeAspect="1"/>
          </p:cNvPicPr>
          <p:nvPr>
            <p:ph idx="1"/>
          </p:nvPr>
        </p:nvPicPr>
        <p:blipFill>
          <a:blip r:embed="rId2"/>
          <a:stretch>
            <a:fillRect/>
          </a:stretch>
        </p:blipFill>
        <p:spPr>
          <a:xfrm>
            <a:off x="1646735" y="466134"/>
            <a:ext cx="5679097" cy="5679097"/>
          </a:xfrm>
          <a:prstGeom prst="rect">
            <a:avLst/>
          </a:prstGeom>
        </p:spPr>
      </p:pic>
    </p:spTree>
    <p:extLst>
      <p:ext uri="{BB962C8B-B14F-4D97-AF65-F5344CB8AC3E}">
        <p14:creationId xmlns:p14="http://schemas.microsoft.com/office/powerpoint/2010/main" val="370824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64B58-8E5E-D904-68A8-FF7342586EA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9930A8E-3528-5FEE-CECB-F4A5D3E08288}"/>
              </a:ext>
            </a:extLst>
          </p:cNvPr>
          <p:cNvPicPr>
            <a:picLocks noGrp="1" noChangeAspect="1"/>
          </p:cNvPicPr>
          <p:nvPr>
            <p:ph idx="1"/>
          </p:nvPr>
        </p:nvPicPr>
        <p:blipFill>
          <a:blip r:embed="rId2"/>
          <a:stretch>
            <a:fillRect/>
          </a:stretch>
        </p:blipFill>
        <p:spPr>
          <a:xfrm>
            <a:off x="628650" y="874011"/>
            <a:ext cx="7735712" cy="4351338"/>
          </a:xfrm>
          <a:prstGeom prst="rect">
            <a:avLst/>
          </a:prstGeom>
        </p:spPr>
      </p:pic>
    </p:spTree>
    <p:extLst>
      <p:ext uri="{BB962C8B-B14F-4D97-AF65-F5344CB8AC3E}">
        <p14:creationId xmlns:p14="http://schemas.microsoft.com/office/powerpoint/2010/main" val="4155989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6666"/>
          <a:stretch/>
        </p:blipFill>
        <p:spPr>
          <a:xfrm>
            <a:off x="425895" y="365126"/>
            <a:ext cx="8295708" cy="5807074"/>
          </a:xfrm>
          <a:prstGeom prst="rect">
            <a:avLst/>
          </a:prstGeom>
        </p:spPr>
      </p:pic>
    </p:spTree>
    <p:extLst>
      <p:ext uri="{BB962C8B-B14F-4D97-AF65-F5344CB8AC3E}">
        <p14:creationId xmlns:p14="http://schemas.microsoft.com/office/powerpoint/2010/main" val="3911618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3294" y="300626"/>
            <a:ext cx="8277727" cy="6208295"/>
          </a:xfrm>
          <a:prstGeom prst="rect">
            <a:avLst/>
          </a:prstGeom>
        </p:spPr>
      </p:pic>
    </p:spTree>
    <p:extLst>
      <p:ext uri="{BB962C8B-B14F-4D97-AF65-F5344CB8AC3E}">
        <p14:creationId xmlns:p14="http://schemas.microsoft.com/office/powerpoint/2010/main" val="2786565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973"/>
          <a:stretch/>
        </p:blipFill>
        <p:spPr>
          <a:xfrm>
            <a:off x="359945" y="459456"/>
            <a:ext cx="8186120" cy="5772902"/>
          </a:xfrm>
          <a:prstGeom prst="rect">
            <a:avLst/>
          </a:prstGeom>
        </p:spPr>
      </p:pic>
    </p:spTree>
    <p:extLst>
      <p:ext uri="{BB962C8B-B14F-4D97-AF65-F5344CB8AC3E}">
        <p14:creationId xmlns:p14="http://schemas.microsoft.com/office/powerpoint/2010/main" val="1653001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526"/>
          <a:stretch/>
        </p:blipFill>
        <p:spPr>
          <a:xfrm>
            <a:off x="1238249" y="856497"/>
            <a:ext cx="6667500" cy="4774281"/>
          </a:xfrm>
          <a:prstGeom prst="rect">
            <a:avLst/>
          </a:prstGeom>
        </p:spPr>
      </p:pic>
    </p:spTree>
    <p:extLst>
      <p:ext uri="{BB962C8B-B14F-4D97-AF65-F5344CB8AC3E}">
        <p14:creationId xmlns:p14="http://schemas.microsoft.com/office/powerpoint/2010/main" val="2234205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EE003E1-555B-A301-8691-A916B2639202}"/>
              </a:ext>
            </a:extLst>
          </p:cNvPr>
          <p:cNvPicPr>
            <a:picLocks noGrp="1" noChangeAspect="1"/>
          </p:cNvPicPr>
          <p:nvPr>
            <p:ph idx="1"/>
          </p:nvPr>
        </p:nvPicPr>
        <p:blipFill>
          <a:blip r:embed="rId2"/>
          <a:stretch>
            <a:fillRect/>
          </a:stretch>
        </p:blipFill>
        <p:spPr>
          <a:xfrm>
            <a:off x="1368998" y="140937"/>
            <a:ext cx="6406004" cy="6406004"/>
          </a:xfrm>
          <a:prstGeom prst="rect">
            <a:avLst/>
          </a:prstGeom>
        </p:spPr>
      </p:pic>
    </p:spTree>
    <p:extLst>
      <p:ext uri="{BB962C8B-B14F-4D97-AF65-F5344CB8AC3E}">
        <p14:creationId xmlns:p14="http://schemas.microsoft.com/office/powerpoint/2010/main" val="1043711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7BE5-FFFF-D9B6-7691-80C202B4199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DF2271E-29CA-206F-845F-F12BC42F7EEB}"/>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08D0403E-C2AE-09FC-877C-1FD83C59D510}"/>
              </a:ext>
            </a:extLst>
          </p:cNvPr>
          <p:cNvPicPr>
            <a:picLocks noChangeAspect="1"/>
          </p:cNvPicPr>
          <p:nvPr/>
        </p:nvPicPr>
        <p:blipFill>
          <a:blip r:embed="rId2"/>
          <a:stretch>
            <a:fillRect/>
          </a:stretch>
        </p:blipFill>
        <p:spPr>
          <a:xfrm>
            <a:off x="667173" y="408170"/>
            <a:ext cx="7809653" cy="6041660"/>
          </a:xfrm>
          <a:prstGeom prst="rect">
            <a:avLst/>
          </a:prstGeom>
        </p:spPr>
      </p:pic>
    </p:spTree>
    <p:extLst>
      <p:ext uri="{BB962C8B-B14F-4D97-AF65-F5344CB8AC3E}">
        <p14:creationId xmlns:p14="http://schemas.microsoft.com/office/powerpoint/2010/main" val="1575790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04310" y="216569"/>
            <a:ext cx="4051621" cy="6275721"/>
          </a:xfrm>
          <a:prstGeom prst="rect">
            <a:avLst/>
          </a:prstGeom>
        </p:spPr>
      </p:pic>
    </p:spTree>
    <p:extLst>
      <p:ext uri="{BB962C8B-B14F-4D97-AF65-F5344CB8AC3E}">
        <p14:creationId xmlns:p14="http://schemas.microsoft.com/office/powerpoint/2010/main" val="1026549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488AF5-2AD1-8F3C-132E-FB89131E9974}"/>
              </a:ext>
            </a:extLst>
          </p:cNvPr>
          <p:cNvPicPr>
            <a:picLocks noChangeAspect="1"/>
          </p:cNvPicPr>
          <p:nvPr/>
        </p:nvPicPr>
        <p:blipFill>
          <a:blip r:embed="rId2"/>
          <a:stretch>
            <a:fillRect/>
          </a:stretch>
        </p:blipFill>
        <p:spPr>
          <a:xfrm>
            <a:off x="701079" y="662611"/>
            <a:ext cx="7665775" cy="5629029"/>
          </a:xfrm>
          <a:prstGeom prst="rect">
            <a:avLst/>
          </a:prstGeom>
        </p:spPr>
      </p:pic>
    </p:spTree>
    <p:extLst>
      <p:ext uri="{BB962C8B-B14F-4D97-AF65-F5344CB8AC3E}">
        <p14:creationId xmlns:p14="http://schemas.microsoft.com/office/powerpoint/2010/main" val="937124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B9F88A-5E48-DDD5-DDBB-5B7BC50AB83B}"/>
              </a:ext>
            </a:extLst>
          </p:cNvPr>
          <p:cNvPicPr>
            <a:picLocks noChangeAspect="1"/>
          </p:cNvPicPr>
          <p:nvPr/>
        </p:nvPicPr>
        <p:blipFill>
          <a:blip r:embed="rId2"/>
          <a:stretch>
            <a:fillRect/>
          </a:stretch>
        </p:blipFill>
        <p:spPr>
          <a:xfrm>
            <a:off x="541646" y="1004776"/>
            <a:ext cx="8283377" cy="4734269"/>
          </a:xfrm>
          <a:prstGeom prst="rect">
            <a:avLst/>
          </a:prstGeom>
        </p:spPr>
      </p:pic>
    </p:spTree>
    <p:extLst>
      <p:ext uri="{BB962C8B-B14F-4D97-AF65-F5344CB8AC3E}">
        <p14:creationId xmlns:p14="http://schemas.microsoft.com/office/powerpoint/2010/main" val="2491203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8F0240-9072-E9D2-27C0-7CCF5DC81282}"/>
              </a:ext>
            </a:extLst>
          </p:cNvPr>
          <p:cNvPicPr>
            <a:picLocks noChangeAspect="1"/>
          </p:cNvPicPr>
          <p:nvPr/>
        </p:nvPicPr>
        <p:blipFill>
          <a:blip r:embed="rId2"/>
          <a:srcRect b="27373"/>
          <a:stretch/>
        </p:blipFill>
        <p:spPr>
          <a:xfrm>
            <a:off x="2540519" y="356190"/>
            <a:ext cx="3780536" cy="5944166"/>
          </a:xfrm>
          <a:prstGeom prst="rect">
            <a:avLst/>
          </a:prstGeom>
        </p:spPr>
      </p:pic>
    </p:spTree>
    <p:extLst>
      <p:ext uri="{BB962C8B-B14F-4D97-AF65-F5344CB8AC3E}">
        <p14:creationId xmlns:p14="http://schemas.microsoft.com/office/powerpoint/2010/main" val="1759534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74B6C3-9AB9-AFB2-0643-255331EC3650}"/>
              </a:ext>
            </a:extLst>
          </p:cNvPr>
          <p:cNvPicPr>
            <a:picLocks noChangeAspect="1"/>
          </p:cNvPicPr>
          <p:nvPr/>
        </p:nvPicPr>
        <p:blipFill>
          <a:blip r:embed="rId2"/>
          <a:stretch>
            <a:fillRect/>
          </a:stretch>
        </p:blipFill>
        <p:spPr>
          <a:xfrm>
            <a:off x="285750" y="214312"/>
            <a:ext cx="8572500" cy="6429375"/>
          </a:xfrm>
          <a:prstGeom prst="rect">
            <a:avLst/>
          </a:prstGeom>
        </p:spPr>
      </p:pic>
    </p:spTree>
    <p:extLst>
      <p:ext uri="{BB962C8B-B14F-4D97-AF65-F5344CB8AC3E}">
        <p14:creationId xmlns:p14="http://schemas.microsoft.com/office/powerpoint/2010/main" val="680597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5497" y="637423"/>
            <a:ext cx="8129386" cy="5233988"/>
          </a:xfrm>
          <a:prstGeom prst="rect">
            <a:avLst/>
          </a:prstGeom>
        </p:spPr>
      </p:pic>
    </p:spTree>
    <p:extLst>
      <p:ext uri="{BB962C8B-B14F-4D97-AF65-F5344CB8AC3E}">
        <p14:creationId xmlns:p14="http://schemas.microsoft.com/office/powerpoint/2010/main" val="1451654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95208F-0AB0-5739-9C4F-8FD6FCDA361B}"/>
              </a:ext>
            </a:extLst>
          </p:cNvPr>
          <p:cNvPicPr>
            <a:picLocks noChangeAspect="1"/>
          </p:cNvPicPr>
          <p:nvPr/>
        </p:nvPicPr>
        <p:blipFill>
          <a:blip r:embed="rId2"/>
          <a:stretch>
            <a:fillRect/>
          </a:stretch>
        </p:blipFill>
        <p:spPr>
          <a:xfrm>
            <a:off x="942310" y="523322"/>
            <a:ext cx="7021476" cy="5266107"/>
          </a:xfrm>
          <a:prstGeom prst="rect">
            <a:avLst/>
          </a:prstGeom>
        </p:spPr>
      </p:pic>
    </p:spTree>
    <p:extLst>
      <p:ext uri="{BB962C8B-B14F-4D97-AF65-F5344CB8AC3E}">
        <p14:creationId xmlns:p14="http://schemas.microsoft.com/office/powerpoint/2010/main" val="2692945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61651E-9DF3-25CC-8547-AF7EBD51BB16}"/>
              </a:ext>
            </a:extLst>
          </p:cNvPr>
          <p:cNvPicPr>
            <a:picLocks noChangeAspect="1"/>
          </p:cNvPicPr>
          <p:nvPr/>
        </p:nvPicPr>
        <p:blipFill>
          <a:blip r:embed="rId2"/>
          <a:srcRect l="17719" t="11025" r="18557" b="25057"/>
          <a:stretch/>
        </p:blipFill>
        <p:spPr>
          <a:xfrm>
            <a:off x="669850" y="930349"/>
            <a:ext cx="8207069" cy="4630478"/>
          </a:xfrm>
          <a:prstGeom prst="rect">
            <a:avLst/>
          </a:prstGeom>
        </p:spPr>
      </p:pic>
    </p:spTree>
    <p:extLst>
      <p:ext uri="{BB962C8B-B14F-4D97-AF65-F5344CB8AC3E}">
        <p14:creationId xmlns:p14="http://schemas.microsoft.com/office/powerpoint/2010/main" val="1876333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DD6773-7810-6B32-7C12-0FD51A8A71A7}"/>
              </a:ext>
            </a:extLst>
          </p:cNvPr>
          <p:cNvPicPr>
            <a:picLocks noChangeAspect="1"/>
          </p:cNvPicPr>
          <p:nvPr/>
        </p:nvPicPr>
        <p:blipFill>
          <a:blip r:embed="rId2"/>
          <a:srcRect l="22255" r="22012" b="13273"/>
          <a:stretch/>
        </p:blipFill>
        <p:spPr>
          <a:xfrm>
            <a:off x="1127051" y="575266"/>
            <a:ext cx="6640985" cy="5814902"/>
          </a:xfrm>
          <a:prstGeom prst="rect">
            <a:avLst/>
          </a:prstGeom>
        </p:spPr>
      </p:pic>
    </p:spTree>
    <p:extLst>
      <p:ext uri="{BB962C8B-B14F-4D97-AF65-F5344CB8AC3E}">
        <p14:creationId xmlns:p14="http://schemas.microsoft.com/office/powerpoint/2010/main" val="1339908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74C517-4C6C-81ED-77C8-9E733CEC6FA4}"/>
              </a:ext>
            </a:extLst>
          </p:cNvPr>
          <p:cNvPicPr>
            <a:picLocks noChangeAspect="1"/>
          </p:cNvPicPr>
          <p:nvPr/>
        </p:nvPicPr>
        <p:blipFill>
          <a:blip r:embed="rId2"/>
          <a:stretch>
            <a:fillRect/>
          </a:stretch>
        </p:blipFill>
        <p:spPr>
          <a:xfrm>
            <a:off x="318976" y="991870"/>
            <a:ext cx="8506047" cy="4464844"/>
          </a:xfrm>
          <a:prstGeom prst="rect">
            <a:avLst/>
          </a:prstGeom>
        </p:spPr>
      </p:pic>
    </p:spTree>
    <p:extLst>
      <p:ext uri="{BB962C8B-B14F-4D97-AF65-F5344CB8AC3E}">
        <p14:creationId xmlns:p14="http://schemas.microsoft.com/office/powerpoint/2010/main" val="3779391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56610" y="166477"/>
            <a:ext cx="5498432" cy="6532030"/>
          </a:xfrm>
          <a:prstGeom prst="rect">
            <a:avLst/>
          </a:prstGeom>
        </p:spPr>
      </p:pic>
    </p:spTree>
    <p:extLst>
      <p:ext uri="{BB962C8B-B14F-4D97-AF65-F5344CB8AC3E}">
        <p14:creationId xmlns:p14="http://schemas.microsoft.com/office/powerpoint/2010/main" val="4412331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7934" y="868529"/>
            <a:ext cx="6667500" cy="5000625"/>
          </a:xfrm>
          <a:prstGeom prst="rect">
            <a:avLst/>
          </a:prstGeom>
        </p:spPr>
      </p:pic>
    </p:spTree>
    <p:extLst>
      <p:ext uri="{BB962C8B-B14F-4D97-AF65-F5344CB8AC3E}">
        <p14:creationId xmlns:p14="http://schemas.microsoft.com/office/powerpoint/2010/main" val="3979874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27C088-F5B1-F4CC-96AE-FFC6299E5B81}"/>
              </a:ext>
            </a:extLst>
          </p:cNvPr>
          <p:cNvPicPr>
            <a:picLocks noChangeAspect="1"/>
          </p:cNvPicPr>
          <p:nvPr/>
        </p:nvPicPr>
        <p:blipFill>
          <a:blip r:embed="rId2"/>
          <a:stretch>
            <a:fillRect/>
          </a:stretch>
        </p:blipFill>
        <p:spPr>
          <a:xfrm>
            <a:off x="532116" y="312579"/>
            <a:ext cx="8017552" cy="5389577"/>
          </a:xfrm>
          <a:prstGeom prst="rect">
            <a:avLst/>
          </a:prstGeom>
        </p:spPr>
      </p:pic>
    </p:spTree>
    <p:extLst>
      <p:ext uri="{BB962C8B-B14F-4D97-AF65-F5344CB8AC3E}">
        <p14:creationId xmlns:p14="http://schemas.microsoft.com/office/powerpoint/2010/main" val="30554280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155" y="1187116"/>
            <a:ext cx="8191500" cy="3810000"/>
          </a:xfrm>
          <a:prstGeom prst="rect">
            <a:avLst/>
          </a:prstGeom>
        </p:spPr>
      </p:pic>
    </p:spTree>
    <p:extLst>
      <p:ext uri="{BB962C8B-B14F-4D97-AF65-F5344CB8AC3E}">
        <p14:creationId xmlns:p14="http://schemas.microsoft.com/office/powerpoint/2010/main" val="3291515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CBEC4D-6580-575E-9FBA-82004FE21403}"/>
              </a:ext>
            </a:extLst>
          </p:cNvPr>
          <p:cNvPicPr>
            <a:picLocks noChangeAspect="1"/>
          </p:cNvPicPr>
          <p:nvPr/>
        </p:nvPicPr>
        <p:blipFill>
          <a:blip r:embed="rId2"/>
          <a:stretch>
            <a:fillRect/>
          </a:stretch>
        </p:blipFill>
        <p:spPr>
          <a:xfrm>
            <a:off x="1098476" y="207333"/>
            <a:ext cx="6739433" cy="6145619"/>
          </a:xfrm>
          <a:prstGeom prst="rect">
            <a:avLst/>
          </a:prstGeom>
        </p:spPr>
      </p:pic>
    </p:spTree>
    <p:extLst>
      <p:ext uri="{BB962C8B-B14F-4D97-AF65-F5344CB8AC3E}">
        <p14:creationId xmlns:p14="http://schemas.microsoft.com/office/powerpoint/2010/main" val="38584138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D6F3AA-C16B-67A3-11E0-8241E17FA0CD}"/>
              </a:ext>
            </a:extLst>
          </p:cNvPr>
          <p:cNvPicPr>
            <a:picLocks noChangeAspect="1"/>
          </p:cNvPicPr>
          <p:nvPr/>
        </p:nvPicPr>
        <p:blipFill>
          <a:blip r:embed="rId2"/>
          <a:stretch>
            <a:fillRect/>
          </a:stretch>
        </p:blipFill>
        <p:spPr>
          <a:xfrm>
            <a:off x="435736" y="284273"/>
            <a:ext cx="8127017" cy="6095263"/>
          </a:xfrm>
          <a:prstGeom prst="rect">
            <a:avLst/>
          </a:prstGeom>
        </p:spPr>
      </p:pic>
    </p:spTree>
    <p:extLst>
      <p:ext uri="{BB962C8B-B14F-4D97-AF65-F5344CB8AC3E}">
        <p14:creationId xmlns:p14="http://schemas.microsoft.com/office/powerpoint/2010/main" val="30671917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C90CD9-DFE7-61DA-80D5-23F204786A74}"/>
              </a:ext>
            </a:extLst>
          </p:cNvPr>
          <p:cNvPicPr>
            <a:picLocks noChangeAspect="1"/>
          </p:cNvPicPr>
          <p:nvPr/>
        </p:nvPicPr>
        <p:blipFill>
          <a:blip r:embed="rId2"/>
          <a:srcRect l="27915" t="2637" r="23248" b="2133"/>
          <a:stretch/>
        </p:blipFill>
        <p:spPr>
          <a:xfrm>
            <a:off x="2060058" y="159488"/>
            <a:ext cx="5023884" cy="6367550"/>
          </a:xfrm>
          <a:prstGeom prst="rect">
            <a:avLst/>
          </a:prstGeom>
        </p:spPr>
      </p:pic>
    </p:spTree>
    <p:extLst>
      <p:ext uri="{BB962C8B-B14F-4D97-AF65-F5344CB8AC3E}">
        <p14:creationId xmlns:p14="http://schemas.microsoft.com/office/powerpoint/2010/main" val="25142752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41993D-B585-9D2C-8D04-1407E5E0AFFB}"/>
              </a:ext>
            </a:extLst>
          </p:cNvPr>
          <p:cNvPicPr>
            <a:picLocks noChangeAspect="1"/>
          </p:cNvPicPr>
          <p:nvPr/>
        </p:nvPicPr>
        <p:blipFill>
          <a:blip r:embed="rId3"/>
          <a:stretch>
            <a:fillRect/>
          </a:stretch>
        </p:blipFill>
        <p:spPr>
          <a:xfrm>
            <a:off x="2233981" y="328915"/>
            <a:ext cx="4676037" cy="6200169"/>
          </a:xfrm>
          <a:prstGeom prst="rect">
            <a:avLst/>
          </a:prstGeom>
        </p:spPr>
      </p:pic>
    </p:spTree>
    <p:extLst>
      <p:ext uri="{BB962C8B-B14F-4D97-AF65-F5344CB8AC3E}">
        <p14:creationId xmlns:p14="http://schemas.microsoft.com/office/powerpoint/2010/main" val="28195401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58676" y="204536"/>
            <a:ext cx="3870197" cy="6515351"/>
          </a:xfrm>
          <a:prstGeom prst="rect">
            <a:avLst/>
          </a:prstGeom>
        </p:spPr>
      </p:pic>
    </p:spTree>
    <p:extLst>
      <p:ext uri="{BB962C8B-B14F-4D97-AF65-F5344CB8AC3E}">
        <p14:creationId xmlns:p14="http://schemas.microsoft.com/office/powerpoint/2010/main" val="28797206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9E5006-C692-9386-6E8A-D8CAE0B729E7}"/>
              </a:ext>
            </a:extLst>
          </p:cNvPr>
          <p:cNvPicPr>
            <a:picLocks noChangeAspect="1"/>
          </p:cNvPicPr>
          <p:nvPr/>
        </p:nvPicPr>
        <p:blipFill>
          <a:blip r:embed="rId2"/>
          <a:stretch>
            <a:fillRect/>
          </a:stretch>
        </p:blipFill>
        <p:spPr>
          <a:xfrm>
            <a:off x="686389" y="799347"/>
            <a:ext cx="7675529" cy="5121084"/>
          </a:xfrm>
          <a:prstGeom prst="rect">
            <a:avLst/>
          </a:prstGeom>
        </p:spPr>
      </p:pic>
    </p:spTree>
    <p:extLst>
      <p:ext uri="{BB962C8B-B14F-4D97-AF65-F5344CB8AC3E}">
        <p14:creationId xmlns:p14="http://schemas.microsoft.com/office/powerpoint/2010/main" val="760243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1E2659-E8C2-EF70-C36B-73746CBA8AA1}"/>
              </a:ext>
            </a:extLst>
          </p:cNvPr>
          <p:cNvPicPr>
            <a:picLocks noChangeAspect="1"/>
          </p:cNvPicPr>
          <p:nvPr/>
        </p:nvPicPr>
        <p:blipFill>
          <a:blip r:embed="rId2"/>
          <a:stretch>
            <a:fillRect/>
          </a:stretch>
        </p:blipFill>
        <p:spPr>
          <a:xfrm>
            <a:off x="1196228" y="1026745"/>
            <a:ext cx="6409524" cy="4828571"/>
          </a:xfrm>
          <a:prstGeom prst="rect">
            <a:avLst/>
          </a:prstGeom>
        </p:spPr>
      </p:pic>
    </p:spTree>
    <p:extLst>
      <p:ext uri="{BB962C8B-B14F-4D97-AF65-F5344CB8AC3E}">
        <p14:creationId xmlns:p14="http://schemas.microsoft.com/office/powerpoint/2010/main" val="2196103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663" y="300789"/>
            <a:ext cx="8482263" cy="6090129"/>
          </a:xfrm>
          <a:prstGeom prst="rect">
            <a:avLst/>
          </a:prstGeom>
          <a:noFill/>
        </p:spPr>
        <p:txBody>
          <a:bodyPr wrap="square" rtlCol="0">
            <a:spAutoFit/>
          </a:bodyPr>
          <a:lstStyle/>
          <a:p>
            <a:pPr marL="0" marR="0" algn="ctr">
              <a:lnSpc>
                <a:spcPct val="107000"/>
              </a:lnSpc>
              <a:spcAft>
                <a:spcPts val="800"/>
              </a:spcAft>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THE TEXT  (Ephesians 6:21-24)</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ctr">
              <a:lnSpc>
                <a:spcPct val="107000"/>
              </a:lnSpc>
              <a:spcAft>
                <a:spcPts val="800"/>
              </a:spcAft>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(21) So that you also may know how I am and what I am doing, </a:t>
            </a:r>
            <a:r>
              <a:rPr lang="en-US" sz="3200" u="sng" kern="100" dirty="0">
                <a:effectLst/>
                <a:latin typeface="Aptos" panose="020B0004020202020204" pitchFamily="34" charset="0"/>
                <a:ea typeface="Aptos" panose="020B0004020202020204" pitchFamily="34" charset="0"/>
                <a:cs typeface="Times New Roman" panose="02020603050405020304" pitchFamily="18" charset="0"/>
              </a:rPr>
              <a:t> </a:t>
            </a:r>
            <a:r>
              <a:rPr lang="en-US" sz="3200" b="1" u="sng" kern="100" dirty="0">
                <a:effectLst/>
                <a:latin typeface="Aptos" panose="020B0004020202020204" pitchFamily="34" charset="0"/>
                <a:ea typeface="Aptos" panose="020B0004020202020204" pitchFamily="34" charset="0"/>
                <a:cs typeface="Times New Roman" panose="02020603050405020304" pitchFamily="18" charset="0"/>
              </a:rPr>
              <a:t>Tychicus the beloved brother and faithful minister </a:t>
            </a:r>
            <a:r>
              <a:rPr lang="en-US" sz="3200" b="1" kern="100" dirty="0">
                <a:effectLst/>
                <a:latin typeface="Aptos" panose="020B0004020202020204" pitchFamily="34" charset="0"/>
                <a:ea typeface="Aptos" panose="020B0004020202020204" pitchFamily="34" charset="0"/>
                <a:cs typeface="Times New Roman" panose="02020603050405020304" pitchFamily="18" charset="0"/>
              </a:rPr>
              <a:t>in the Lord </a:t>
            </a:r>
            <a:r>
              <a:rPr lang="en-US" sz="3200" kern="100" dirty="0">
                <a:effectLst/>
                <a:latin typeface="Aptos" panose="020B0004020202020204" pitchFamily="34" charset="0"/>
                <a:ea typeface="Aptos" panose="020B0004020202020204" pitchFamily="34" charset="0"/>
                <a:cs typeface="Times New Roman" panose="02020603050405020304" pitchFamily="18" charset="0"/>
              </a:rPr>
              <a:t>will tell you everything.  (22</a:t>
            </a:r>
            <a:r>
              <a:rPr lang="en-US" sz="3200" u="sng" kern="100" dirty="0">
                <a:effectLst/>
                <a:latin typeface="Aptos" panose="020B0004020202020204" pitchFamily="34" charset="0"/>
                <a:ea typeface="Aptos" panose="020B0004020202020204" pitchFamily="34" charset="0"/>
                <a:cs typeface="Times New Roman" panose="02020603050405020304" pitchFamily="18" charset="0"/>
              </a:rPr>
              <a:t>)</a:t>
            </a:r>
            <a:r>
              <a:rPr lang="en-US" sz="3200" b="1" u="sng" kern="100" dirty="0">
                <a:effectLst/>
                <a:latin typeface="Aptos" panose="020B0004020202020204" pitchFamily="34" charset="0"/>
                <a:ea typeface="Aptos" panose="020B0004020202020204" pitchFamily="34" charset="0"/>
                <a:cs typeface="Times New Roman" panose="02020603050405020304" pitchFamily="18" charset="0"/>
              </a:rPr>
              <a:t> I have sent him to you</a:t>
            </a:r>
            <a:r>
              <a:rPr lang="en-US" sz="32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3200" kern="100" dirty="0">
                <a:effectLst/>
                <a:latin typeface="Aptos" panose="020B0004020202020204" pitchFamily="34" charset="0"/>
                <a:ea typeface="Aptos" panose="020B0004020202020204" pitchFamily="34" charset="0"/>
                <a:cs typeface="Times New Roman" panose="02020603050405020304" pitchFamily="18" charset="0"/>
              </a:rPr>
              <a:t>for this very purpose, that you may know how we are, and that he may encourage your hearts. </a:t>
            </a:r>
          </a:p>
          <a:p>
            <a:pPr marL="0" marR="0" algn="ctr">
              <a:lnSpc>
                <a:spcPct val="107000"/>
              </a:lnSpc>
              <a:spcAft>
                <a:spcPts val="800"/>
              </a:spcAft>
            </a:pPr>
            <a:r>
              <a:rPr lang="en-US" sz="3200" kern="100" dirty="0">
                <a:latin typeface="Aptos"/>
                <a:ea typeface="Aptos"/>
                <a:cs typeface="Times New Roman" panose="02020603050405020304" pitchFamily="18" charset="0"/>
              </a:rPr>
              <a:t> </a:t>
            </a:r>
            <a:r>
              <a:rPr lang="en-US" sz="3200" b="1" kern="100" dirty="0">
                <a:effectLst/>
                <a:latin typeface="Aptos" panose="020B0004020202020204" pitchFamily="34" charset="0"/>
                <a:ea typeface="Aptos" panose="020B0004020202020204" pitchFamily="34" charset="0"/>
                <a:cs typeface="Times New Roman" panose="02020603050405020304" pitchFamily="18" charset="0"/>
              </a:rPr>
              <a:t>(Ac 20:4;    Col 1:1;  2:2;  4:7-14;                                             2 Tim 4:12;  Titus 3:12)</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pPr>
            <a:endParaRPr lang="en-US" sz="2000" kern="100" dirty="0">
              <a:latin typeface="Aptos"/>
              <a:ea typeface="Aptos"/>
              <a:cs typeface="Times New Roman" panose="02020603050405020304" pitchFamily="18" charset="0"/>
            </a:endParaRPr>
          </a:p>
        </p:txBody>
      </p:sp>
    </p:spTree>
    <p:extLst>
      <p:ext uri="{BB962C8B-B14F-4D97-AF65-F5344CB8AC3E}">
        <p14:creationId xmlns:p14="http://schemas.microsoft.com/office/powerpoint/2010/main" val="2620804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379" y="493296"/>
            <a:ext cx="8783053" cy="5509713"/>
          </a:xfrm>
          <a:prstGeom prst="rect">
            <a:avLst/>
          </a:prstGeom>
          <a:noFill/>
        </p:spPr>
        <p:txBody>
          <a:bodyPr wrap="square" rtlCol="0">
            <a:spAutoFit/>
          </a:bodyPr>
          <a:lstStyle/>
          <a:p>
            <a:pPr marL="0" marR="0" algn="ctr">
              <a:lnSpc>
                <a:spcPct val="107000"/>
              </a:lnSpc>
              <a:spcAft>
                <a:spcPts val="800"/>
              </a:spcAft>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23) Peace be to the brothers,                                           and love with faith,                                                                                                                                from </a:t>
            </a:r>
            <a:r>
              <a:rPr lang="en-US" sz="3600" b="1" kern="100" dirty="0">
                <a:effectLst/>
                <a:latin typeface="Aptos" panose="020B0004020202020204" pitchFamily="34" charset="0"/>
                <a:ea typeface="Aptos" panose="020B0004020202020204" pitchFamily="34" charset="0"/>
                <a:cs typeface="Times New Roman" panose="02020603050405020304" pitchFamily="18" charset="0"/>
              </a:rPr>
              <a:t>God the Father                                                         and the Lord Jesus Christ.                                                                                                                                                                          (</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24) Grace be with all who love </a:t>
            </a:r>
            <a:r>
              <a:rPr lang="en-US" sz="3600" b="1" kern="100" dirty="0">
                <a:effectLst/>
                <a:latin typeface="Aptos" panose="020B0004020202020204" pitchFamily="34" charset="0"/>
                <a:ea typeface="Aptos" panose="020B0004020202020204" pitchFamily="34" charset="0"/>
                <a:cs typeface="Times New Roman" panose="02020603050405020304" pitchFamily="18" charset="0"/>
              </a:rPr>
              <a:t>our Lord Jesus Christ</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 with love incorruptible. </a:t>
            </a:r>
          </a:p>
          <a:p>
            <a:pPr marL="0" marR="0" algn="ctr">
              <a:lnSpc>
                <a:spcPct val="107000"/>
              </a:lnSpc>
              <a:spcAft>
                <a:spcPts val="800"/>
              </a:spcAft>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(Ex 20:6;    1 Cor 8:3;  15:42-53;  16:22;                       2 Cor 13:13;    Gal 5:6;  6:16;                                                                                 1 Th 5:8;    2 Th 3:16;   1 Pet 1:4;  5:14)</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94653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805" y="158938"/>
            <a:ext cx="8777176" cy="6265113"/>
          </a:xfrm>
          <a:prstGeom prst="rect">
            <a:avLst/>
          </a:prstGeom>
          <a:noFill/>
        </p:spPr>
        <p:txBody>
          <a:bodyPr wrap="square" rtlCol="0">
            <a:spAutoFit/>
          </a:bodyPr>
          <a:lstStyle/>
          <a:p>
            <a:pPr marL="0" marR="0" algn="ctr">
              <a:lnSpc>
                <a:spcPct val="107000"/>
              </a:lnSpc>
              <a:spcAft>
                <a:spcPts val="800"/>
              </a:spcAft>
            </a:pPr>
            <a:r>
              <a:rPr lang="en-US" b="1" kern="100" dirty="0">
                <a:effectLst/>
                <a:latin typeface="Aptos" panose="020B0004020202020204" pitchFamily="34" charset="0"/>
                <a:ea typeface="Aptos" panose="020B0004020202020204" pitchFamily="34" charset="0"/>
                <a:cs typeface="Times New Roman" panose="02020603050405020304" pitchFamily="18" charset="0"/>
              </a:rPr>
              <a:t>STUDY HELPS  </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Aft>
                <a:spcPts val="800"/>
              </a:spcAft>
            </a:pPr>
            <a:r>
              <a:rPr lang="en-US" b="1" kern="100" dirty="0">
                <a:effectLst/>
                <a:latin typeface="Aptos" panose="020B0004020202020204" pitchFamily="34" charset="0"/>
                <a:ea typeface="Aptos" panose="020B0004020202020204" pitchFamily="34" charset="0"/>
                <a:cs typeface="Times New Roman" panose="02020603050405020304" pitchFamily="18" charset="0"/>
              </a:rPr>
              <a:t>Tychicus</a:t>
            </a:r>
            <a:r>
              <a:rPr lang="en-US" kern="100" dirty="0">
                <a:effectLst/>
                <a:latin typeface="Aptos" panose="020B0004020202020204" pitchFamily="34" charset="0"/>
                <a:ea typeface="Aptos" panose="020B0004020202020204" pitchFamily="34" charset="0"/>
                <a:cs typeface="Times New Roman" panose="02020603050405020304" pitchFamily="18" charset="0"/>
              </a:rPr>
              <a:t> is one of those Bible characters who probably doesn’t receive the recognition due them. True, </a:t>
            </a:r>
            <a:r>
              <a:rPr lang="en-US" b="1" kern="100" dirty="0">
                <a:effectLst/>
                <a:latin typeface="Aptos" panose="020B0004020202020204" pitchFamily="34" charset="0"/>
                <a:ea typeface="Aptos" panose="020B0004020202020204" pitchFamily="34" charset="0"/>
                <a:cs typeface="Times New Roman" panose="02020603050405020304" pitchFamily="18" charset="0"/>
              </a:rPr>
              <a:t>Tychicus </a:t>
            </a:r>
            <a:r>
              <a:rPr lang="en-US" kern="100" dirty="0">
                <a:effectLst/>
                <a:latin typeface="Aptos" panose="020B0004020202020204" pitchFamily="34" charset="0"/>
                <a:ea typeface="Aptos" panose="020B0004020202020204" pitchFamily="34" charset="0"/>
                <a:cs typeface="Times New Roman" panose="02020603050405020304" pitchFamily="18" charset="0"/>
              </a:rPr>
              <a:t>is only mentioned five times in the New Testament, but the ministry he provided was noteworthy.</a:t>
            </a:r>
          </a:p>
          <a:p>
            <a:pPr marL="0" marR="0" algn="just">
              <a:lnSpc>
                <a:spcPct val="107000"/>
              </a:lnSpc>
              <a:spcAft>
                <a:spcPts val="80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just">
              <a:lnSpc>
                <a:spcPct val="107000"/>
              </a:lnSpc>
              <a:spcAft>
                <a:spcPts val="80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We first meet </a:t>
            </a:r>
            <a:r>
              <a:rPr lang="en-US" b="1" kern="100" dirty="0">
                <a:effectLst/>
                <a:latin typeface="Aptos" panose="020B0004020202020204" pitchFamily="34" charset="0"/>
                <a:ea typeface="Aptos" panose="020B0004020202020204" pitchFamily="34" charset="0"/>
                <a:cs typeface="Times New Roman" panose="02020603050405020304" pitchFamily="18" charset="0"/>
              </a:rPr>
              <a:t>Tychicus </a:t>
            </a:r>
            <a:r>
              <a:rPr lang="en-US" kern="100" dirty="0">
                <a:effectLst/>
                <a:latin typeface="Aptos" panose="020B0004020202020204" pitchFamily="34" charset="0"/>
                <a:ea typeface="Aptos" panose="020B0004020202020204" pitchFamily="34" charset="0"/>
                <a:cs typeface="Times New Roman" panose="02020603050405020304" pitchFamily="18" charset="0"/>
              </a:rPr>
              <a:t>in Acts 20:4, during Paul’s third missionary journey. He is mentioned as one of Paul’s companions on the way from Corinth to Jerusalem to deliver a gift to the church there (see Romans 15:25–26). We learn that</a:t>
            </a:r>
            <a:r>
              <a:rPr lang="en-US" b="1" kern="100" dirty="0">
                <a:effectLst/>
                <a:latin typeface="Aptos" panose="020B0004020202020204" pitchFamily="34" charset="0"/>
                <a:ea typeface="Aptos" panose="020B0004020202020204" pitchFamily="34" charset="0"/>
                <a:cs typeface="Times New Roman" panose="02020603050405020304" pitchFamily="18" charset="0"/>
              </a:rPr>
              <a:t> Tychicus</a:t>
            </a:r>
            <a:r>
              <a:rPr lang="en-US" kern="100" dirty="0">
                <a:effectLst/>
                <a:latin typeface="Aptos" panose="020B0004020202020204" pitchFamily="34" charset="0"/>
                <a:ea typeface="Aptos" panose="020B0004020202020204" pitchFamily="34" charset="0"/>
                <a:cs typeface="Times New Roman" panose="02020603050405020304" pitchFamily="18" charset="0"/>
              </a:rPr>
              <a:t> was a native of Asia, or what we would call Asia Minor today.</a:t>
            </a:r>
          </a:p>
          <a:p>
            <a:pPr marL="0" marR="0" algn="just">
              <a:lnSpc>
                <a:spcPct val="107000"/>
              </a:lnSpc>
              <a:spcAft>
                <a:spcPts val="80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just">
              <a:lnSpc>
                <a:spcPct val="107000"/>
              </a:lnSpc>
              <a:spcAft>
                <a:spcPts val="800"/>
              </a:spcAft>
            </a:pPr>
            <a:r>
              <a:rPr lang="en-US" b="1" kern="100" dirty="0">
                <a:effectLst/>
                <a:latin typeface="Aptos" panose="020B0004020202020204" pitchFamily="34" charset="0"/>
                <a:ea typeface="Aptos" panose="020B0004020202020204" pitchFamily="34" charset="0"/>
                <a:cs typeface="Times New Roman" panose="02020603050405020304" pitchFamily="18" charset="0"/>
              </a:rPr>
              <a:t>Tychicus</a:t>
            </a:r>
            <a:r>
              <a:rPr lang="en-US" kern="100" dirty="0">
                <a:effectLst/>
                <a:latin typeface="Aptos" panose="020B0004020202020204" pitchFamily="34" charset="0"/>
                <a:ea typeface="Aptos" panose="020B0004020202020204" pitchFamily="34" charset="0"/>
                <a:cs typeface="Times New Roman" panose="02020603050405020304" pitchFamily="18" charset="0"/>
              </a:rPr>
              <a:t> is called a “dear brother” of Paul’s and a “faithful servant” of the Lord’s (Ephesians 6:21). In Colossians 4:7,</a:t>
            </a:r>
            <a:r>
              <a:rPr lang="en-US" b="1" kern="100" dirty="0">
                <a:effectLst/>
                <a:latin typeface="Aptos" panose="020B0004020202020204" pitchFamily="34" charset="0"/>
                <a:ea typeface="Aptos" panose="020B0004020202020204" pitchFamily="34" charset="0"/>
                <a:cs typeface="Times New Roman" panose="02020603050405020304" pitchFamily="18" charset="0"/>
              </a:rPr>
              <a:t> Tychicus </a:t>
            </a:r>
            <a:r>
              <a:rPr lang="en-US" kern="100" dirty="0">
                <a:effectLst/>
                <a:latin typeface="Aptos" panose="020B0004020202020204" pitchFamily="34" charset="0"/>
                <a:ea typeface="Aptos" panose="020B0004020202020204" pitchFamily="34" charset="0"/>
                <a:cs typeface="Times New Roman" panose="02020603050405020304" pitchFamily="18" charset="0"/>
              </a:rPr>
              <a:t>is a “faithful minister and fellow servant” who was with Paul during his first Roman imprisonment. He was entrusted to deliver Paul’s epistles to the Ephesians and Colossians and to bring news of the apostle to those congregations: </a:t>
            </a:r>
            <a:r>
              <a:rPr lang="en-US" b="1" kern="100" dirty="0">
                <a:effectLst/>
                <a:latin typeface="Aptos" panose="020B0004020202020204" pitchFamily="34" charset="0"/>
                <a:ea typeface="Aptos" panose="020B0004020202020204" pitchFamily="34" charset="0"/>
                <a:cs typeface="Times New Roman" panose="02020603050405020304" pitchFamily="18" charset="0"/>
              </a:rPr>
              <a:t>“Tychicus</a:t>
            </a:r>
            <a:r>
              <a:rPr lang="en-US" kern="100" dirty="0">
                <a:effectLst/>
                <a:latin typeface="Aptos" panose="020B0004020202020204" pitchFamily="34" charset="0"/>
                <a:ea typeface="Aptos" panose="020B0004020202020204" pitchFamily="34" charset="0"/>
                <a:cs typeface="Times New Roman" panose="02020603050405020304" pitchFamily="18" charset="0"/>
              </a:rPr>
              <a:t> will tell you all the news about me. . . . I am sending him to you for the express purpose that you may know about our circumstances and that he may encourage your hearts” (Colossians 4:7–8). Encouragement is also mentioned as part of</a:t>
            </a:r>
            <a:r>
              <a:rPr lang="en-US" b="1" kern="100" dirty="0">
                <a:effectLst/>
                <a:latin typeface="Aptos" panose="020B0004020202020204" pitchFamily="34" charset="0"/>
                <a:ea typeface="Aptos" panose="020B0004020202020204" pitchFamily="34" charset="0"/>
                <a:cs typeface="Times New Roman" panose="02020603050405020304" pitchFamily="18" charset="0"/>
              </a:rPr>
              <a:t> Tychicus’s </a:t>
            </a:r>
            <a:r>
              <a:rPr lang="en-US" kern="100" dirty="0">
                <a:effectLst/>
                <a:latin typeface="Aptos" panose="020B0004020202020204" pitchFamily="34" charset="0"/>
                <a:ea typeface="Aptos" panose="020B0004020202020204" pitchFamily="34" charset="0"/>
                <a:cs typeface="Times New Roman" panose="02020603050405020304" pitchFamily="18" charset="0"/>
              </a:rPr>
              <a:t>ministry in Ephesians 6:22.</a:t>
            </a:r>
          </a:p>
          <a:p>
            <a:pPr marL="0" marR="0" algn="just">
              <a:lnSpc>
                <a:spcPct val="107000"/>
              </a:lnSpc>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747217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13F273D688D644A8DFEEC1331A500D" ma:contentTypeVersion="14" ma:contentTypeDescription="Create a new document." ma:contentTypeScope="" ma:versionID="e3670773108b02e6dbd0c6a242a6a984">
  <xsd:schema xmlns:xsd="http://www.w3.org/2001/XMLSchema" xmlns:xs="http://www.w3.org/2001/XMLSchema" xmlns:p="http://schemas.microsoft.com/office/2006/metadata/properties" xmlns:ns3="1cab3fb3-5c0c-48ac-bcd1-1a6ef77007e7" targetNamespace="http://schemas.microsoft.com/office/2006/metadata/properties" ma:root="true" ma:fieldsID="f0c6efcee87595f0d6d354eab79b8f2b" ns3:_="">
    <xsd:import namespace="1cab3fb3-5c0c-48ac-bcd1-1a6ef77007e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LengthInSeconds" minOccurs="0"/>
                <xsd:element ref="ns3:MediaServiceLocation"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ab3fb3-5c0c-48ac-bcd1-1a6ef7700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5A0BD0-C146-45D8-AA17-A70969CC8F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ab3fb3-5c0c-48ac-bcd1-1a6ef77007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CA98CC-6CB1-4513-BE84-A40FCFBA4157}">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1cab3fb3-5c0c-48ac-bcd1-1a6ef77007e7"/>
    <ds:schemaRef ds:uri="http://www.w3.org/XML/1998/namespace"/>
  </ds:schemaRefs>
</ds:datastoreItem>
</file>

<file path=customXml/itemProps3.xml><?xml version="1.0" encoding="utf-8"?>
<ds:datastoreItem xmlns:ds="http://schemas.openxmlformats.org/officeDocument/2006/customXml" ds:itemID="{01E79545-1BE1-4DDC-B6CB-B0EA302E8C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866</TotalTime>
  <Words>1299</Words>
  <Application>Microsoft Office PowerPoint</Application>
  <PresentationFormat>On-screen Show (4:3)</PresentationFormat>
  <Paragraphs>42</Paragraphs>
  <Slides>56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149</cp:revision>
  <cp:lastPrinted>2024-09-13T19:43:02Z</cp:lastPrinted>
  <dcterms:created xsi:type="dcterms:W3CDTF">2016-02-18T03:34:46Z</dcterms:created>
  <dcterms:modified xsi:type="dcterms:W3CDTF">2025-03-07T15:23:35Z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0x0101001513F273D688D644A8DFEEC1331A500D</vt:lpwstr>
  </property>
</Properties>
</file>