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sldIdLst>
    <p:sldId id="274" r:id="rId5"/>
    <p:sldId id="394" r:id="rId6"/>
    <p:sldId id="293" r:id="rId7"/>
    <p:sldId id="261" r:id="rId8"/>
    <p:sldId id="263" r:id="rId9"/>
    <p:sldId id="270" r:id="rId10"/>
    <p:sldId id="388" r:id="rId11"/>
    <p:sldId id="389" r:id="rId12"/>
    <p:sldId id="391" r:id="rId13"/>
    <p:sldId id="390" r:id="rId14"/>
    <p:sldId id="395" r:id="rId15"/>
    <p:sldId id="396" r:id="rId16"/>
    <p:sldId id="397" r:id="rId17"/>
    <p:sldId id="300" r:id="rId18"/>
    <p:sldId id="302" r:id="rId19"/>
    <p:sldId id="304" r:id="rId20"/>
    <p:sldId id="310" r:id="rId21"/>
    <p:sldId id="311" r:id="rId22"/>
    <p:sldId id="312" r:id="rId23"/>
    <p:sldId id="314" r:id="rId24"/>
    <p:sldId id="316" r:id="rId25"/>
    <p:sldId id="317" r:id="rId26"/>
    <p:sldId id="318" r:id="rId27"/>
    <p:sldId id="320" r:id="rId28"/>
    <p:sldId id="321" r:id="rId29"/>
    <p:sldId id="322" r:id="rId30"/>
    <p:sldId id="325" r:id="rId31"/>
    <p:sldId id="326" r:id="rId32"/>
    <p:sldId id="330" r:id="rId33"/>
    <p:sldId id="331" r:id="rId34"/>
    <p:sldId id="333" r:id="rId35"/>
    <p:sldId id="337" r:id="rId36"/>
    <p:sldId id="342" r:id="rId37"/>
    <p:sldId id="344" r:id="rId38"/>
    <p:sldId id="345" r:id="rId39"/>
    <p:sldId id="348" r:id="rId40"/>
    <p:sldId id="349" r:id="rId41"/>
    <p:sldId id="354" r:id="rId42"/>
    <p:sldId id="359" r:id="rId43"/>
    <p:sldId id="361" r:id="rId44"/>
    <p:sldId id="362" r:id="rId45"/>
    <p:sldId id="365" r:id="rId46"/>
    <p:sldId id="370" r:id="rId47"/>
    <p:sldId id="372" r:id="rId48"/>
    <p:sldId id="377" r:id="rId49"/>
    <p:sldId id="378" r:id="rId50"/>
    <p:sldId id="379" r:id="rId51"/>
    <p:sldId id="383" r:id="rId52"/>
    <p:sldId id="384" r:id="rId53"/>
    <p:sldId id="386" r:id="rId54"/>
    <p:sldId id="392" r:id="rId55"/>
    <p:sldId id="393" r:id="rId56"/>
    <p:sldId id="402" r:id="rId57"/>
    <p:sldId id="403" r:id="rId58"/>
    <p:sldId id="404"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2558" autoAdjust="0"/>
  </p:normalViewPr>
  <p:slideViewPr>
    <p:cSldViewPr snapToGrid="0">
      <p:cViewPr varScale="1">
        <p:scale>
          <a:sx n="60" d="100"/>
          <a:sy n="60" d="100"/>
        </p:scale>
        <p:origin x="1524" y="60"/>
      </p:cViewPr>
      <p:guideLst/>
    </p:cSldViewPr>
  </p:slideViewPr>
  <p:notesTextViewPr>
    <p:cViewPr>
      <p:scale>
        <a:sx n="1" d="1"/>
        <a:sy n="1" d="1"/>
      </p:scale>
      <p:origin x="0" y="0"/>
    </p:cViewPr>
  </p:notesTextViewPr>
  <p:sorterViewPr>
    <p:cViewPr>
      <p:scale>
        <a:sx n="100" d="100"/>
        <a:sy n="100" d="100"/>
      </p:scale>
      <p:origin x="0" y="-8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55AEC254-A9E3-4650-A12B-2778882D6E6D}"/>
    <pc:docChg chg="modSld">
      <pc:chgData name="David Nehrenz" userId="491cf678-319b-4c35-abbe-fee1955a26b5" providerId="ADAL" clId="{55AEC254-A9E3-4650-A12B-2778882D6E6D}" dt="2025-03-06T15:23:02.323" v="49" actId="20577"/>
      <pc:docMkLst>
        <pc:docMk/>
      </pc:docMkLst>
      <pc:sldChg chg="modSp mod">
        <pc:chgData name="David Nehrenz" userId="491cf678-319b-4c35-abbe-fee1955a26b5" providerId="ADAL" clId="{55AEC254-A9E3-4650-A12B-2778882D6E6D}" dt="2025-03-06T15:20:52.128" v="6" actId="20577"/>
        <pc:sldMkLst>
          <pc:docMk/>
          <pc:sldMk cId="3694653970" sldId="389"/>
        </pc:sldMkLst>
        <pc:spChg chg="mod">
          <ac:chgData name="David Nehrenz" userId="491cf678-319b-4c35-abbe-fee1955a26b5" providerId="ADAL" clId="{55AEC254-A9E3-4650-A12B-2778882D6E6D}" dt="2025-03-06T15:20:52.128" v="6" actId="20577"/>
          <ac:spMkLst>
            <pc:docMk/>
            <pc:sldMk cId="3694653970" sldId="389"/>
            <ac:spMk id="2" creationId="{00000000-0000-0000-0000-000000000000}"/>
          </ac:spMkLst>
        </pc:spChg>
      </pc:sldChg>
      <pc:sldChg chg="modSp mod">
        <pc:chgData name="David Nehrenz" userId="491cf678-319b-4c35-abbe-fee1955a26b5" providerId="ADAL" clId="{55AEC254-A9E3-4650-A12B-2778882D6E6D}" dt="2025-03-06T15:23:02.323" v="49" actId="20577"/>
        <pc:sldMkLst>
          <pc:docMk/>
          <pc:sldMk cId="379897093" sldId="390"/>
        </pc:sldMkLst>
        <pc:spChg chg="mod">
          <ac:chgData name="David Nehrenz" userId="491cf678-319b-4c35-abbe-fee1955a26b5" providerId="ADAL" clId="{55AEC254-A9E3-4650-A12B-2778882D6E6D}" dt="2025-03-06T15:23:02.323" v="49" actId="20577"/>
          <ac:spMkLst>
            <pc:docMk/>
            <pc:sldMk cId="379897093" sldId="390"/>
            <ac:spMk id="3" creationId="{00000000-0000-0000-0000-000000000000}"/>
          </ac:spMkLst>
        </pc:spChg>
      </pc:sldChg>
      <pc:sldChg chg="modSp mod">
        <pc:chgData name="David Nehrenz" userId="491cf678-319b-4c35-abbe-fee1955a26b5" providerId="ADAL" clId="{55AEC254-A9E3-4650-A12B-2778882D6E6D}" dt="2025-03-06T15:21:48.490" v="31" actId="20577"/>
        <pc:sldMkLst>
          <pc:docMk/>
          <pc:sldMk cId="3074721769" sldId="391"/>
        </pc:sldMkLst>
        <pc:spChg chg="mod">
          <ac:chgData name="David Nehrenz" userId="491cf678-319b-4c35-abbe-fee1955a26b5" providerId="ADAL" clId="{55AEC254-A9E3-4650-A12B-2778882D6E6D}" dt="2025-03-06T15:21:48.490" v="31" actId="20577"/>
          <ac:spMkLst>
            <pc:docMk/>
            <pc:sldMk cId="3074721769" sldId="391"/>
            <ac:spMk id="2" creationId="{00000000-0000-0000-0000-000000000000}"/>
          </ac:spMkLst>
        </pc:spChg>
      </pc:sldChg>
    </pc:docChg>
  </pc:docChgLst>
  <pc:docChgLst>
    <pc:chgData name="David Nehrenz" userId="491cf678-319b-4c35-abbe-fee1955a26b5" providerId="ADAL" clId="{D45074AE-3B2C-44C4-A8CA-52DF2084189B}"/>
    <pc:docChg chg="custSel addSld delSld modSld">
      <pc:chgData name="David Nehrenz" userId="491cf678-319b-4c35-abbe-fee1955a26b5" providerId="ADAL" clId="{D45074AE-3B2C-44C4-A8CA-52DF2084189B}" dt="2025-02-21T14:57:54.876" v="68" actId="113"/>
      <pc:docMkLst>
        <pc:docMk/>
      </pc:docMkLst>
      <pc:sldChg chg="modSp mod">
        <pc:chgData name="David Nehrenz" userId="491cf678-319b-4c35-abbe-fee1955a26b5" providerId="ADAL" clId="{D45074AE-3B2C-44C4-A8CA-52DF2084189B}" dt="2025-02-21T14:54:58.393" v="5" actId="20577"/>
        <pc:sldMkLst>
          <pc:docMk/>
          <pc:sldMk cId="3002449140" sldId="274"/>
        </pc:sldMkLst>
        <pc:spChg chg="mod">
          <ac:chgData name="David Nehrenz" userId="491cf678-319b-4c35-abbe-fee1955a26b5" providerId="ADAL" clId="{D45074AE-3B2C-44C4-A8CA-52DF2084189B}" dt="2025-02-21T14:54:58.393" v="5" actId="20577"/>
          <ac:spMkLst>
            <pc:docMk/>
            <pc:sldMk cId="3002449140" sldId="274"/>
            <ac:spMk id="3" creationId="{00000000-0000-0000-0000-000000000000}"/>
          </ac:spMkLst>
        </pc:spChg>
      </pc:sldChg>
      <pc:sldChg chg="modSp del mod">
        <pc:chgData name="David Nehrenz" userId="491cf678-319b-4c35-abbe-fee1955a26b5" providerId="ADAL" clId="{D45074AE-3B2C-44C4-A8CA-52DF2084189B}" dt="2025-02-21T14:56:07.851" v="13" actId="47"/>
        <pc:sldMkLst>
          <pc:docMk/>
          <pc:sldMk cId="432375930" sldId="376"/>
        </pc:sldMkLst>
      </pc:sldChg>
      <pc:sldChg chg="del">
        <pc:chgData name="David Nehrenz" userId="491cf678-319b-4c35-abbe-fee1955a26b5" providerId="ADAL" clId="{D45074AE-3B2C-44C4-A8CA-52DF2084189B}" dt="2025-02-21T14:56:10.003" v="14" actId="47"/>
        <pc:sldMkLst>
          <pc:docMk/>
          <pc:sldMk cId="2809162629" sldId="385"/>
        </pc:sldMkLst>
      </pc:sldChg>
      <pc:sldChg chg="del">
        <pc:chgData name="David Nehrenz" userId="491cf678-319b-4c35-abbe-fee1955a26b5" providerId="ADAL" clId="{D45074AE-3B2C-44C4-A8CA-52DF2084189B}" dt="2025-02-21T14:56:11.971" v="15" actId="47"/>
        <pc:sldMkLst>
          <pc:docMk/>
          <pc:sldMk cId="2955683528" sldId="387"/>
        </pc:sldMkLst>
      </pc:sldChg>
      <pc:sldChg chg="modSp mod">
        <pc:chgData name="David Nehrenz" userId="491cf678-319b-4c35-abbe-fee1955a26b5" providerId="ADAL" clId="{D45074AE-3B2C-44C4-A8CA-52DF2084189B}" dt="2025-02-21T14:56:51.017" v="67" actId="14100"/>
        <pc:sldMkLst>
          <pc:docMk/>
          <pc:sldMk cId="2620804241" sldId="388"/>
        </pc:sldMkLst>
      </pc:sldChg>
      <pc:sldChg chg="addSp delSp modSp mod">
        <pc:chgData name="David Nehrenz" userId="491cf678-319b-4c35-abbe-fee1955a26b5" providerId="ADAL" clId="{D45074AE-3B2C-44C4-A8CA-52DF2084189B}" dt="2025-02-21T14:55:46.297" v="11" actId="1076"/>
        <pc:sldMkLst>
          <pc:docMk/>
          <pc:sldMk cId="2418199977" sldId="394"/>
        </pc:sldMkLst>
      </pc:sldChg>
      <pc:sldChg chg="modSp mod">
        <pc:chgData name="David Nehrenz" userId="491cf678-319b-4c35-abbe-fee1955a26b5" providerId="ADAL" clId="{D45074AE-3B2C-44C4-A8CA-52DF2084189B}" dt="2025-02-21T14:57:54.876" v="68" actId="113"/>
        <pc:sldMkLst>
          <pc:docMk/>
          <pc:sldMk cId="3732916857" sldId="401"/>
        </pc:sldMkLst>
      </pc:sldChg>
      <pc:sldChg chg="addSp new">
        <pc:chgData name="David Nehrenz" userId="491cf678-319b-4c35-abbe-fee1955a26b5" providerId="ADAL" clId="{D45074AE-3B2C-44C4-A8CA-52DF2084189B}" dt="2025-02-21T14:55:21.599" v="8"/>
        <pc:sldMkLst>
          <pc:docMk/>
          <pc:sldMk cId="2819540161" sldId="403"/>
        </pc:sldMkLst>
        <pc:picChg chg="add">
          <ac:chgData name="David Nehrenz" userId="491cf678-319b-4c35-abbe-fee1955a26b5" providerId="ADAL" clId="{D45074AE-3B2C-44C4-A8CA-52DF2084189B}" dt="2025-02-21T14:55:21.599" v="8"/>
          <ac:picMkLst>
            <pc:docMk/>
            <pc:sldMk cId="2819540161" sldId="403"/>
            <ac:picMk id="2" creationId="{1841993D-B585-9D2C-8D04-1407E5E0AF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4B5D1-30D7-4E34-9058-42C3B0F767F0}" type="datetimeFigureOut">
              <a:rPr lang="en-US" smtClean="0"/>
              <a:t>3/6/2025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5ACB8-64EC-41BF-80A0-F962DEC69155}" type="slidenum">
              <a:rPr lang="en-US" smtClean="0"/>
              <a:t>‹#›</a:t>
            </a:fld>
            <a:endParaRPr lang="en-US"/>
          </a:p>
        </p:txBody>
      </p:sp>
    </p:spTree>
    <p:extLst>
      <p:ext uri="{BB962C8B-B14F-4D97-AF65-F5344CB8AC3E}">
        <p14:creationId xmlns:p14="http://schemas.microsoft.com/office/powerpoint/2010/main" val="2092528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05ACB8-64EC-41BF-80A0-F962DEC69155}" type="slidenum">
              <a:rPr lang="en-US" smtClean="0"/>
              <a:t>54</a:t>
            </a:fld>
            <a:endParaRPr lang="en-US"/>
          </a:p>
        </p:txBody>
      </p:sp>
    </p:spTree>
    <p:extLst>
      <p:ext uri="{BB962C8B-B14F-4D97-AF65-F5344CB8AC3E}">
        <p14:creationId xmlns:p14="http://schemas.microsoft.com/office/powerpoint/2010/main" val="185348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0288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46338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975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2C184F-C869-4B57-99AC-AEEA9A0E823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475070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2C184F-C869-4B57-99AC-AEEA9A0E8232}" type="datetimeFigureOut">
              <a:rPr lang="en-US" smtClean="0"/>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973218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2C184F-C869-4B57-99AC-AEEA9A0E823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818752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2C184F-C869-4B57-99AC-AEEA9A0E8232}" type="datetimeFigureOut">
              <a:rPr lang="en-US" smtClean="0"/>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3306876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2C184F-C869-4B57-99AC-AEEA9A0E8232}" type="datetimeFigureOut">
              <a:rPr lang="en-US" smtClean="0"/>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95183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2C184F-C869-4B57-99AC-AEEA9A0E8232}" type="datetimeFigureOut">
              <a:rPr lang="en-US" smtClean="0"/>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347233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103155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2C184F-C869-4B57-99AC-AEEA9A0E8232}" type="datetimeFigureOut">
              <a:rPr lang="en-US" smtClean="0"/>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BCB04-6855-493D-859B-3099503131F3}" type="slidenum">
              <a:rPr lang="en-US" smtClean="0"/>
              <a:t>‹#›</a:t>
            </a:fld>
            <a:endParaRPr lang="en-US"/>
          </a:p>
        </p:txBody>
      </p:sp>
    </p:spTree>
    <p:extLst>
      <p:ext uri="{BB962C8B-B14F-4D97-AF65-F5344CB8AC3E}">
        <p14:creationId xmlns:p14="http://schemas.microsoft.com/office/powerpoint/2010/main" val="241225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C184F-C869-4B57-99AC-AEEA9A0E8232}" type="datetimeFigureOut">
              <a:rPr lang="en-US" smtClean="0"/>
              <a:t>3/6/2025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BCB04-6855-493D-859B-3099503131F3}" type="slidenum">
              <a:rPr lang="en-US" smtClean="0"/>
              <a:t>‹#›</a:t>
            </a:fld>
            <a:endParaRPr lang="en-US"/>
          </a:p>
        </p:txBody>
      </p:sp>
    </p:spTree>
    <p:extLst>
      <p:ext uri="{BB962C8B-B14F-4D97-AF65-F5344CB8AC3E}">
        <p14:creationId xmlns:p14="http://schemas.microsoft.com/office/powerpoint/2010/main" val="1219965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430" y="179283"/>
            <a:ext cx="8405446" cy="5685692"/>
          </a:xfrm>
        </p:spPr>
        <p:txBody>
          <a:bodyPr>
            <a:normAutofit/>
          </a:bodyPr>
          <a:lstStyle/>
          <a:p>
            <a:pPr marL="0" marR="0" indent="0" algn="ctr">
              <a:lnSpc>
                <a:spcPct val="107000"/>
              </a:lnSpc>
              <a:spcBef>
                <a:spcPts val="0"/>
              </a:spcBef>
              <a:spcAft>
                <a:spcPts val="0"/>
              </a:spcAft>
              <a:buNone/>
            </a:pPr>
            <a:r>
              <a:rPr lang="en-US" sz="3600" b="1" kern="100" dirty="0">
                <a:effectLst/>
                <a:latin typeface="Aptos" panose="020B0004020202020204" pitchFamily="34" charset="0"/>
                <a:ea typeface="Aptos" panose="020B0004020202020204" pitchFamily="34" charset="0"/>
                <a:cs typeface="Times New Roman" panose="02020603050405020304" pitchFamily="18" charset="0"/>
              </a:rPr>
              <a:t>THE BOOK OF EPHESIANS</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b="1" u="sng" kern="100" dirty="0">
                <a:effectLst/>
                <a:latin typeface="Aptos" panose="020B0004020202020204" pitchFamily="34" charset="0"/>
                <a:ea typeface="Aptos" panose="020B0004020202020204" pitchFamily="34" charset="0"/>
                <a:cs typeface="Times New Roman" panose="02020603050405020304" pitchFamily="18" charset="0"/>
              </a:rPr>
              <a:t>“We Are His Workmanship”</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Date: </a:t>
            </a:r>
            <a:r>
              <a:rPr lang="en-US" sz="3600" kern="100" dirty="0">
                <a:latin typeface="Aptos" panose="020B0004020202020204" pitchFamily="34" charset="0"/>
                <a:ea typeface="Aptos" panose="020B0004020202020204" pitchFamily="34" charset="0"/>
                <a:cs typeface="Times New Roman" panose="02020603050405020304" pitchFamily="18" charset="0"/>
              </a:rPr>
              <a:t>3</a:t>
            </a:r>
            <a:r>
              <a:rPr lang="en-US" sz="3600" kern="100" dirty="0">
                <a:effectLst/>
                <a:latin typeface="Aptos" panose="020B0004020202020204" pitchFamily="34" charset="0"/>
                <a:ea typeface="Aptos" panose="020B0004020202020204" pitchFamily="34" charset="0"/>
                <a:cs typeface="Times New Roman" panose="02020603050405020304" pitchFamily="18" charset="0"/>
              </a:rPr>
              <a:t>-2-25  Lesson: </a:t>
            </a:r>
            <a:r>
              <a:rPr lang="en-US" sz="3600" kern="100" dirty="0">
                <a:latin typeface="Aptos" panose="020B0004020202020204" pitchFamily="34" charset="0"/>
                <a:ea typeface="Aptos" panose="020B0004020202020204" pitchFamily="34" charset="0"/>
                <a:cs typeface="Times New Roman" panose="02020603050405020304" pitchFamily="18" charset="0"/>
              </a:rPr>
              <a:t>40</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Pastor David Nehrenz – </a:t>
            </a:r>
          </a:p>
          <a:p>
            <a:pPr marL="0" marR="0" indent="0" algn="ctr">
              <a:lnSpc>
                <a:spcPct val="107000"/>
              </a:lnSpc>
              <a:spcBef>
                <a:spcPts val="0"/>
              </a:spcBef>
              <a:spcAft>
                <a:spcPts val="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Trinity Lutheran Church – Norman, OK</a:t>
            </a:r>
          </a:p>
          <a:p>
            <a:endParaRPr lang="en-US" dirty="0"/>
          </a:p>
        </p:txBody>
      </p:sp>
      <p:pic>
        <p:nvPicPr>
          <p:cNvPr id="2" name="Picture 1">
            <a:extLst>
              <a:ext uri="{FF2B5EF4-FFF2-40B4-BE49-F238E27FC236}">
                <a16:creationId xmlns:a16="http://schemas.microsoft.com/office/drawing/2014/main" id="{96D27CA5-0A34-21EA-B9F6-5A20AF7653E5}"/>
              </a:ext>
            </a:extLst>
          </p:cNvPr>
          <p:cNvPicPr>
            <a:picLocks noChangeAspect="1"/>
          </p:cNvPicPr>
          <p:nvPr/>
        </p:nvPicPr>
        <p:blipFill>
          <a:blip r:embed="rId2"/>
          <a:stretch>
            <a:fillRect/>
          </a:stretch>
        </p:blipFill>
        <p:spPr>
          <a:xfrm>
            <a:off x="2832962" y="3313999"/>
            <a:ext cx="3190383" cy="31903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0244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011" y="276726"/>
            <a:ext cx="8386010" cy="5977149"/>
          </a:xfrm>
          <a:prstGeom prst="rect">
            <a:avLst/>
          </a:prstGeom>
          <a:noFill/>
        </p:spPr>
        <p:txBody>
          <a:bodyPr wrap="square" rtlCol="0">
            <a:spAutoFit/>
          </a:bodyPr>
          <a:lstStyle/>
          <a:p>
            <a:pPr algn="ctr">
              <a:lnSpc>
                <a:spcPct val="107000"/>
              </a:lnSpc>
            </a:pPr>
            <a:r>
              <a:rPr lang="en-US" sz="3600" kern="100" dirty="0">
                <a:latin typeface="Aptos"/>
                <a:ea typeface="Aptos"/>
                <a:cs typeface="Times New Roman" panose="02020603050405020304" pitchFamily="18" charset="0"/>
              </a:rPr>
              <a:t>(23) Peace be to the brothers, and love with faith, from </a:t>
            </a:r>
            <a:r>
              <a:rPr lang="en-US" sz="3600" b="1" kern="100" dirty="0">
                <a:latin typeface="Aptos"/>
                <a:ea typeface="Aptos"/>
                <a:cs typeface="Times New Roman" panose="02020603050405020304" pitchFamily="18" charset="0"/>
              </a:rPr>
              <a:t>God the Father and the Lord Jesus Christ.</a:t>
            </a:r>
            <a:r>
              <a:rPr lang="en-US" sz="3600" kern="100" dirty="0">
                <a:latin typeface="Aptos"/>
                <a:ea typeface="Aptos"/>
                <a:cs typeface="Times New Roman" panose="02020603050405020304" pitchFamily="18" charset="0"/>
              </a:rPr>
              <a:t> (24) Grace be with all who love </a:t>
            </a:r>
            <a:r>
              <a:rPr lang="en-US" sz="3600" b="1" kern="100" dirty="0">
                <a:latin typeface="Aptos"/>
                <a:ea typeface="Aptos"/>
                <a:cs typeface="Times New Roman" panose="02020603050405020304" pitchFamily="18" charset="0"/>
              </a:rPr>
              <a:t>our Lord Jesus Christ</a:t>
            </a:r>
            <a:r>
              <a:rPr lang="en-US" sz="3600" kern="100" dirty="0">
                <a:latin typeface="Aptos"/>
                <a:ea typeface="Aptos"/>
                <a:cs typeface="Times New Roman" panose="02020603050405020304" pitchFamily="18" charset="0"/>
              </a:rPr>
              <a:t> with love incorruptible.</a:t>
            </a:r>
          </a:p>
          <a:p>
            <a:pPr algn="ctr">
              <a:lnSpc>
                <a:spcPct val="107000"/>
              </a:lnSpc>
            </a:pPr>
            <a:r>
              <a:rPr lang="en-US" sz="3600" kern="100" dirty="0">
                <a:latin typeface="Aptos"/>
                <a:ea typeface="Aptos"/>
                <a:cs typeface="Times New Roman" panose="02020603050405020304" pitchFamily="18" charset="0"/>
              </a:rPr>
              <a:t> </a:t>
            </a:r>
          </a:p>
          <a:p>
            <a:pPr algn="ctr">
              <a:lnSpc>
                <a:spcPct val="107000"/>
              </a:lnSpc>
            </a:pPr>
            <a:r>
              <a:rPr lang="en-US" sz="3600" b="1" kern="100" dirty="0">
                <a:latin typeface="Aptos"/>
                <a:ea typeface="Aptos"/>
                <a:cs typeface="Times New Roman" panose="02020603050405020304" pitchFamily="18" charset="0"/>
              </a:rPr>
              <a:t>(Ex 20:6;   1 Cor 8:3;  15:42-53;  16:22;  2 Cor 13:13;    Gal 5:6;  6:16;                                            1 Th 5:8;    2 Th 3:16;                                                           1 Pet 1:4;  5:14)</a:t>
            </a:r>
            <a:endParaRPr lang="en-US" sz="3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79897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5010" y="288757"/>
            <a:ext cx="8542421" cy="6019597"/>
          </a:xfrm>
          <a:prstGeom prst="rect">
            <a:avLst/>
          </a:prstGeom>
          <a:noFill/>
        </p:spPr>
        <p:txBody>
          <a:bodyPr wrap="square" rtlCol="0">
            <a:spAutoFit/>
          </a:bodyPr>
          <a:lstStyle/>
          <a:p>
            <a:pPr algn="ctr">
              <a:lnSpc>
                <a:spcPct val="107000"/>
              </a:lnSpc>
            </a:pPr>
            <a:r>
              <a:rPr lang="en-US" b="1" kern="100" dirty="0">
                <a:latin typeface="Aptos"/>
                <a:ea typeface="Aptos"/>
                <a:cs typeface="Times New Roman" panose="02020603050405020304" pitchFamily="18" charset="0"/>
              </a:rPr>
              <a:t>STUDY HELPS  </a:t>
            </a:r>
            <a:endParaRPr lang="en-US" sz="1400" kern="100" dirty="0">
              <a:latin typeface="Aptos"/>
              <a:ea typeface="Aptos"/>
              <a:cs typeface="Times New Roman" panose="02020603050405020304" pitchFamily="18" charset="0"/>
            </a:endParaRPr>
          </a:p>
          <a:p>
            <a:pPr>
              <a:lnSpc>
                <a:spcPct val="107000"/>
              </a:lnSpc>
            </a:pPr>
            <a:r>
              <a:rPr lang="en-US" kern="100" dirty="0">
                <a:latin typeface="Aptos"/>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algn="just">
              <a:lnSpc>
                <a:spcPct val="107000"/>
              </a:lnSpc>
            </a:pPr>
            <a:r>
              <a:rPr lang="en-US" b="1" kern="100" dirty="0">
                <a:latin typeface="Aptos"/>
                <a:ea typeface="Aptos"/>
                <a:cs typeface="Times New Roman" panose="02020603050405020304" pitchFamily="18" charset="0"/>
              </a:rPr>
              <a:t>Tychicus</a:t>
            </a:r>
            <a:r>
              <a:rPr lang="en-US" kern="100" dirty="0">
                <a:latin typeface="Aptos"/>
                <a:ea typeface="Aptos"/>
                <a:cs typeface="Times New Roman" panose="02020603050405020304" pitchFamily="18" charset="0"/>
              </a:rPr>
              <a:t> is one of those Bible characters who probably doesn’t receive the recognition due them. True,</a:t>
            </a:r>
            <a:r>
              <a:rPr lang="en-US" b="1" kern="100" dirty="0">
                <a:latin typeface="Aptos"/>
                <a:ea typeface="Aptos"/>
                <a:cs typeface="Times New Roman" panose="02020603050405020304" pitchFamily="18" charset="0"/>
              </a:rPr>
              <a:t> Tychicus</a:t>
            </a:r>
            <a:r>
              <a:rPr lang="en-US" kern="100" dirty="0">
                <a:latin typeface="Aptos"/>
                <a:ea typeface="Aptos"/>
                <a:cs typeface="Times New Roman" panose="02020603050405020304" pitchFamily="18" charset="0"/>
              </a:rPr>
              <a:t> is only mentioned five times in the New Testament, but the ministry he provided was noteworthy.</a:t>
            </a:r>
            <a:endParaRPr lang="en-US" sz="1400" kern="100" dirty="0">
              <a:latin typeface="Aptos"/>
              <a:ea typeface="Aptos"/>
              <a:cs typeface="Times New Roman" panose="02020603050405020304" pitchFamily="18" charset="0"/>
            </a:endParaRPr>
          </a:p>
          <a:p>
            <a:pPr algn="just">
              <a:lnSpc>
                <a:spcPct val="107000"/>
              </a:lnSpc>
            </a:pPr>
            <a:r>
              <a:rPr lang="en-US" kern="100" dirty="0">
                <a:latin typeface="Aptos"/>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algn="just">
              <a:lnSpc>
                <a:spcPct val="107000"/>
              </a:lnSpc>
            </a:pPr>
            <a:r>
              <a:rPr lang="en-US" kern="100" dirty="0">
                <a:latin typeface="Aptos"/>
                <a:ea typeface="Aptos"/>
                <a:cs typeface="Times New Roman" panose="02020603050405020304" pitchFamily="18" charset="0"/>
              </a:rPr>
              <a:t>We first meet </a:t>
            </a:r>
            <a:r>
              <a:rPr lang="en-US" b="1" kern="100" dirty="0">
                <a:latin typeface="Aptos"/>
                <a:ea typeface="Aptos"/>
                <a:cs typeface="Times New Roman" panose="02020603050405020304" pitchFamily="18" charset="0"/>
              </a:rPr>
              <a:t>Tychicus</a:t>
            </a:r>
            <a:r>
              <a:rPr lang="en-US" kern="100" dirty="0">
                <a:latin typeface="Aptos"/>
                <a:ea typeface="Aptos"/>
                <a:cs typeface="Times New Roman" panose="02020603050405020304" pitchFamily="18" charset="0"/>
              </a:rPr>
              <a:t> in </a:t>
            </a:r>
            <a:r>
              <a:rPr lang="en-US" b="1" kern="100" dirty="0">
                <a:latin typeface="Aptos"/>
                <a:ea typeface="Aptos"/>
                <a:cs typeface="Times New Roman" panose="02020603050405020304" pitchFamily="18" charset="0"/>
              </a:rPr>
              <a:t>Acts 20:4,</a:t>
            </a:r>
            <a:r>
              <a:rPr lang="en-US" kern="100" dirty="0">
                <a:latin typeface="Aptos"/>
                <a:ea typeface="Aptos"/>
                <a:cs typeface="Times New Roman" panose="02020603050405020304" pitchFamily="18" charset="0"/>
              </a:rPr>
              <a:t> during Paul’s third missionary journey. He is mentioned as one of Paul’s companions on the way from Corinth to Jerusalem to deliver a gift to the church there </a:t>
            </a:r>
            <a:r>
              <a:rPr lang="en-US" b="1" kern="100" dirty="0">
                <a:latin typeface="Aptos"/>
                <a:ea typeface="Aptos"/>
                <a:cs typeface="Times New Roman" panose="02020603050405020304" pitchFamily="18" charset="0"/>
              </a:rPr>
              <a:t>(see Romans 15:25–26).</a:t>
            </a:r>
            <a:r>
              <a:rPr lang="en-US" kern="100" dirty="0">
                <a:latin typeface="Aptos"/>
                <a:ea typeface="Aptos"/>
                <a:cs typeface="Times New Roman" panose="02020603050405020304" pitchFamily="18" charset="0"/>
              </a:rPr>
              <a:t> We learn that </a:t>
            </a:r>
            <a:r>
              <a:rPr lang="en-US" b="1" kern="100" dirty="0">
                <a:latin typeface="Aptos"/>
                <a:ea typeface="Aptos"/>
                <a:cs typeface="Times New Roman" panose="02020603050405020304" pitchFamily="18" charset="0"/>
              </a:rPr>
              <a:t>Tychicus </a:t>
            </a:r>
            <a:r>
              <a:rPr lang="en-US" kern="100" dirty="0">
                <a:latin typeface="Aptos"/>
                <a:ea typeface="Aptos"/>
                <a:cs typeface="Times New Roman" panose="02020603050405020304" pitchFamily="18" charset="0"/>
              </a:rPr>
              <a:t>was a native of Asia, or what we would call Asia Minor today.</a:t>
            </a:r>
            <a:endParaRPr lang="en-US" sz="1400" kern="100" dirty="0">
              <a:latin typeface="Aptos"/>
              <a:ea typeface="Aptos"/>
              <a:cs typeface="Times New Roman" panose="02020603050405020304" pitchFamily="18" charset="0"/>
            </a:endParaRPr>
          </a:p>
          <a:p>
            <a:pPr algn="just">
              <a:lnSpc>
                <a:spcPct val="107000"/>
              </a:lnSpc>
            </a:pPr>
            <a:r>
              <a:rPr lang="en-US" kern="100" dirty="0">
                <a:latin typeface="Aptos"/>
                <a:ea typeface="Aptos"/>
                <a:cs typeface="Times New Roman" panose="02020603050405020304" pitchFamily="18" charset="0"/>
              </a:rPr>
              <a:t> </a:t>
            </a:r>
            <a:endParaRPr lang="en-US" sz="1400" kern="100" dirty="0">
              <a:latin typeface="Aptos"/>
              <a:ea typeface="Aptos"/>
              <a:cs typeface="Times New Roman" panose="02020603050405020304" pitchFamily="18" charset="0"/>
            </a:endParaRPr>
          </a:p>
          <a:p>
            <a:pPr algn="just">
              <a:lnSpc>
                <a:spcPct val="107000"/>
              </a:lnSpc>
            </a:pPr>
            <a:r>
              <a:rPr lang="en-US" b="1" kern="100" dirty="0">
                <a:latin typeface="Aptos"/>
                <a:ea typeface="Aptos"/>
                <a:cs typeface="Times New Roman" panose="02020603050405020304" pitchFamily="18" charset="0"/>
              </a:rPr>
              <a:t>Tychicus </a:t>
            </a:r>
            <a:r>
              <a:rPr lang="en-US" kern="100" dirty="0">
                <a:latin typeface="Aptos"/>
                <a:ea typeface="Aptos"/>
                <a:cs typeface="Times New Roman" panose="02020603050405020304" pitchFamily="18" charset="0"/>
              </a:rPr>
              <a:t>is called a “dear brother” of Paul’s and a “faithful servant” of the Lord’s </a:t>
            </a:r>
            <a:r>
              <a:rPr lang="en-US" b="1" kern="100" dirty="0">
                <a:latin typeface="Aptos"/>
                <a:ea typeface="Aptos"/>
                <a:cs typeface="Times New Roman" panose="02020603050405020304" pitchFamily="18" charset="0"/>
              </a:rPr>
              <a:t>(Ephesians 6:21). </a:t>
            </a:r>
            <a:r>
              <a:rPr lang="en-US" kern="100" dirty="0">
                <a:latin typeface="Aptos"/>
                <a:ea typeface="Aptos"/>
                <a:cs typeface="Times New Roman" panose="02020603050405020304" pitchFamily="18" charset="0"/>
              </a:rPr>
              <a:t>In </a:t>
            </a:r>
            <a:r>
              <a:rPr lang="en-US" b="1" kern="100" dirty="0">
                <a:latin typeface="Aptos"/>
                <a:ea typeface="Aptos"/>
                <a:cs typeface="Times New Roman" panose="02020603050405020304" pitchFamily="18" charset="0"/>
              </a:rPr>
              <a:t>Colossians 4:7, Tychicus</a:t>
            </a:r>
            <a:r>
              <a:rPr lang="en-US" kern="100" dirty="0">
                <a:latin typeface="Aptos"/>
                <a:ea typeface="Aptos"/>
                <a:cs typeface="Times New Roman" panose="02020603050405020304" pitchFamily="18" charset="0"/>
              </a:rPr>
              <a:t> is a “faithful minister and fellow servant” who was with Paul during his first Roman imprisonment. He was entrusted to deliver Paul’s epistles to the Ephesians and Colossians and to bring news of the apostle to those congregations: </a:t>
            </a:r>
            <a:r>
              <a:rPr lang="en-US" b="1" kern="100" dirty="0">
                <a:latin typeface="Aptos"/>
                <a:ea typeface="Aptos"/>
                <a:cs typeface="Times New Roman" panose="02020603050405020304" pitchFamily="18" charset="0"/>
              </a:rPr>
              <a:t>“Tychicus</a:t>
            </a:r>
            <a:r>
              <a:rPr lang="en-US" kern="100" dirty="0">
                <a:latin typeface="Aptos"/>
                <a:ea typeface="Aptos"/>
                <a:cs typeface="Times New Roman" panose="02020603050405020304" pitchFamily="18" charset="0"/>
              </a:rPr>
              <a:t> will tell you all the news about me. . . . I am sending him to you for the express purpose that you may know about our circumstances and that he may encourage your hearts” </a:t>
            </a:r>
            <a:r>
              <a:rPr lang="en-US" b="1" kern="100" dirty="0">
                <a:latin typeface="Aptos"/>
                <a:ea typeface="Aptos"/>
                <a:cs typeface="Times New Roman" panose="02020603050405020304" pitchFamily="18" charset="0"/>
              </a:rPr>
              <a:t>(Colossians 4:7–8).</a:t>
            </a:r>
            <a:r>
              <a:rPr lang="en-US" kern="100" dirty="0">
                <a:latin typeface="Aptos"/>
                <a:ea typeface="Aptos"/>
                <a:cs typeface="Times New Roman" panose="02020603050405020304" pitchFamily="18" charset="0"/>
              </a:rPr>
              <a:t> Encouragement is also mentioned as part of </a:t>
            </a:r>
            <a:r>
              <a:rPr lang="en-US" b="1" kern="100" dirty="0">
                <a:latin typeface="Aptos"/>
                <a:ea typeface="Aptos"/>
                <a:cs typeface="Times New Roman" panose="02020603050405020304" pitchFamily="18" charset="0"/>
              </a:rPr>
              <a:t>Tychicus’s</a:t>
            </a:r>
            <a:r>
              <a:rPr lang="en-US" kern="100" dirty="0">
                <a:latin typeface="Aptos"/>
                <a:ea typeface="Aptos"/>
                <a:cs typeface="Times New Roman" panose="02020603050405020304" pitchFamily="18" charset="0"/>
              </a:rPr>
              <a:t> ministry in </a:t>
            </a:r>
            <a:r>
              <a:rPr lang="en-US" b="1" kern="100" dirty="0">
                <a:latin typeface="Aptos"/>
                <a:ea typeface="Aptos"/>
                <a:cs typeface="Times New Roman" panose="02020603050405020304" pitchFamily="18" charset="0"/>
              </a:rPr>
              <a:t>Ephesians 6:22.</a:t>
            </a:r>
            <a:endParaRPr lang="en-US" sz="14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1415985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2347" y="469231"/>
            <a:ext cx="8807116" cy="5869492"/>
          </a:xfrm>
          <a:prstGeom prst="rect">
            <a:avLst/>
          </a:prstGeom>
          <a:noFill/>
        </p:spPr>
        <p:txBody>
          <a:bodyPr wrap="square" rtlCol="0">
            <a:spAutoFit/>
          </a:bodyPr>
          <a:lstStyle/>
          <a:p>
            <a:pPr algn="just">
              <a:lnSpc>
                <a:spcPct val="107000"/>
              </a:lnSpc>
            </a:pPr>
            <a:r>
              <a:rPr lang="en-US" sz="1600" kern="100" dirty="0">
                <a:latin typeface="Aptos"/>
                <a:ea typeface="Aptos"/>
                <a:cs typeface="Times New Roman" panose="02020603050405020304" pitchFamily="18" charset="0"/>
              </a:rPr>
              <a:t>In traveling to Colossae, </a:t>
            </a:r>
            <a:r>
              <a:rPr lang="en-US" sz="1600" b="1" kern="100" dirty="0" err="1">
                <a:latin typeface="Aptos"/>
                <a:ea typeface="Aptos"/>
                <a:cs typeface="Times New Roman" panose="02020603050405020304" pitchFamily="18" charset="0"/>
              </a:rPr>
              <a:t>Tychicus</a:t>
            </a:r>
            <a:r>
              <a:rPr lang="en-US" sz="1600" kern="100" dirty="0">
                <a:latin typeface="Aptos"/>
                <a:ea typeface="Aptos"/>
                <a:cs typeface="Times New Roman" panose="02020603050405020304" pitchFamily="18" charset="0"/>
              </a:rPr>
              <a:t> accompanied </a:t>
            </a:r>
            <a:r>
              <a:rPr lang="en-US" sz="1600" kern="100" dirty="0" err="1">
                <a:latin typeface="Aptos"/>
                <a:ea typeface="Aptos"/>
                <a:cs typeface="Times New Roman" panose="02020603050405020304" pitchFamily="18" charset="0"/>
              </a:rPr>
              <a:t>Onesimus</a:t>
            </a:r>
            <a:r>
              <a:rPr lang="en-US" sz="1600" kern="100" dirty="0">
                <a:latin typeface="Aptos"/>
                <a:ea typeface="Aptos"/>
                <a:cs typeface="Times New Roman" panose="02020603050405020304" pitchFamily="18" charset="0"/>
              </a:rPr>
              <a:t>, the former slave who was returning to Philemon. No doubt, </a:t>
            </a:r>
            <a:r>
              <a:rPr lang="en-US" sz="1600" b="1" kern="100" dirty="0" err="1">
                <a:latin typeface="Aptos"/>
                <a:ea typeface="Aptos"/>
                <a:cs typeface="Times New Roman" panose="02020603050405020304" pitchFamily="18" charset="0"/>
              </a:rPr>
              <a:t>Tychicus</a:t>
            </a:r>
            <a:r>
              <a:rPr lang="en-US" sz="1600" b="1" kern="100" dirty="0">
                <a:latin typeface="Aptos"/>
                <a:ea typeface="Aptos"/>
                <a:cs typeface="Times New Roman" panose="02020603050405020304" pitchFamily="18" charset="0"/>
              </a:rPr>
              <a:t>,</a:t>
            </a:r>
            <a:r>
              <a:rPr lang="en-US" sz="1600" kern="100" dirty="0">
                <a:latin typeface="Aptos"/>
                <a:ea typeface="Aptos"/>
                <a:cs typeface="Times New Roman" panose="02020603050405020304" pitchFamily="18" charset="0"/>
              </a:rPr>
              <a:t> as a good friend of Paul’s, emphasized the need for grace in receiving </a:t>
            </a:r>
            <a:r>
              <a:rPr lang="en-US" sz="1600" kern="100" dirty="0" err="1">
                <a:latin typeface="Aptos"/>
                <a:ea typeface="Aptos"/>
                <a:cs typeface="Times New Roman" panose="02020603050405020304" pitchFamily="18" charset="0"/>
              </a:rPr>
              <a:t>Onesimus</a:t>
            </a:r>
            <a:r>
              <a:rPr lang="en-US" sz="1600" kern="100" dirty="0">
                <a:latin typeface="Aptos"/>
                <a:ea typeface="Aptos"/>
                <a:cs typeface="Times New Roman" panose="02020603050405020304" pitchFamily="18" charset="0"/>
              </a:rPr>
              <a:t> back home</a:t>
            </a:r>
            <a:r>
              <a:rPr lang="en-US" sz="1600" b="1" kern="100" dirty="0">
                <a:latin typeface="Aptos"/>
                <a:ea typeface="Aptos"/>
                <a:cs typeface="Times New Roman" panose="02020603050405020304" pitchFamily="18" charset="0"/>
              </a:rPr>
              <a:t> (see Philemon 1:17).</a:t>
            </a:r>
            <a:endParaRPr lang="en-US" sz="1600" kern="100" dirty="0">
              <a:latin typeface="Aptos"/>
              <a:ea typeface="Aptos"/>
              <a:cs typeface="Times New Roman" panose="02020603050405020304" pitchFamily="18" charset="0"/>
            </a:endParaRPr>
          </a:p>
          <a:p>
            <a:pPr algn="just">
              <a:lnSpc>
                <a:spcPct val="107000"/>
              </a:lnSpc>
            </a:pPr>
            <a:r>
              <a:rPr lang="en-US" sz="1600" kern="100" dirty="0">
                <a:latin typeface="Aptos"/>
                <a:ea typeface="Aptos"/>
                <a:cs typeface="Times New Roman" panose="02020603050405020304" pitchFamily="18" charset="0"/>
              </a:rPr>
              <a:t> </a:t>
            </a:r>
          </a:p>
          <a:p>
            <a:pPr algn="just">
              <a:lnSpc>
                <a:spcPct val="107000"/>
              </a:lnSpc>
            </a:pPr>
            <a:r>
              <a:rPr lang="en-US" sz="1600" kern="100" dirty="0">
                <a:latin typeface="Aptos"/>
                <a:ea typeface="Aptos"/>
                <a:cs typeface="Times New Roman" panose="02020603050405020304" pitchFamily="18" charset="0"/>
              </a:rPr>
              <a:t>Paul intended to send either</a:t>
            </a:r>
            <a:r>
              <a:rPr lang="en-US" sz="1600" b="1" kern="100" dirty="0">
                <a:latin typeface="Aptos"/>
                <a:ea typeface="Aptos"/>
                <a:cs typeface="Times New Roman" panose="02020603050405020304" pitchFamily="18" charset="0"/>
              </a:rPr>
              <a:t> </a:t>
            </a:r>
            <a:r>
              <a:rPr lang="en-US" sz="1600" b="1" kern="100" dirty="0" err="1">
                <a:latin typeface="Aptos"/>
                <a:ea typeface="Aptos"/>
                <a:cs typeface="Times New Roman" panose="02020603050405020304" pitchFamily="18" charset="0"/>
              </a:rPr>
              <a:t>Tychicus</a:t>
            </a:r>
            <a:r>
              <a:rPr lang="en-US" sz="1600" kern="100" dirty="0">
                <a:latin typeface="Aptos"/>
                <a:ea typeface="Aptos"/>
                <a:cs typeface="Times New Roman" panose="02020603050405020304" pitchFamily="18" charset="0"/>
              </a:rPr>
              <a:t> or another man to Crete in order to give Titus a chance to visit Paul </a:t>
            </a:r>
            <a:r>
              <a:rPr lang="en-US" sz="1600" b="1" kern="100" dirty="0">
                <a:latin typeface="Aptos"/>
                <a:ea typeface="Aptos"/>
                <a:cs typeface="Times New Roman" panose="02020603050405020304" pitchFamily="18" charset="0"/>
              </a:rPr>
              <a:t>(Titus 3:12). </a:t>
            </a:r>
            <a:r>
              <a:rPr lang="en-US" sz="1600" kern="100" dirty="0">
                <a:latin typeface="Aptos"/>
                <a:ea typeface="Aptos"/>
                <a:cs typeface="Times New Roman" panose="02020603050405020304" pitchFamily="18" charset="0"/>
              </a:rPr>
              <a:t>Later, </a:t>
            </a:r>
            <a:r>
              <a:rPr lang="en-US" sz="1600" b="1" kern="100" dirty="0" err="1">
                <a:latin typeface="Aptos"/>
                <a:ea typeface="Aptos"/>
                <a:cs typeface="Times New Roman" panose="02020603050405020304" pitchFamily="18" charset="0"/>
              </a:rPr>
              <a:t>Tychicus</a:t>
            </a:r>
            <a:r>
              <a:rPr lang="en-US" sz="1600" kern="100" dirty="0">
                <a:latin typeface="Aptos"/>
                <a:ea typeface="Aptos"/>
                <a:cs typeface="Times New Roman" panose="02020603050405020304" pitchFamily="18" charset="0"/>
              </a:rPr>
              <a:t> was with Paul in Rome during the apostle’s second Roman imprisonment, and Paul sent him to Ephesus in order to free up Timothy for a visit                   </a:t>
            </a:r>
            <a:r>
              <a:rPr lang="en-US" sz="1600" b="1" kern="100" dirty="0">
                <a:latin typeface="Aptos"/>
                <a:ea typeface="Aptos"/>
                <a:cs typeface="Times New Roman" panose="02020603050405020304" pitchFamily="18" charset="0"/>
              </a:rPr>
              <a:t>(2 Timothy 4:12).</a:t>
            </a:r>
            <a:r>
              <a:rPr lang="en-US" sz="1600" kern="100" dirty="0">
                <a:latin typeface="Aptos"/>
                <a:ea typeface="Aptos"/>
                <a:cs typeface="Times New Roman" panose="02020603050405020304" pitchFamily="18" charset="0"/>
              </a:rPr>
              <a:t> In both Crete and Ephesus, then, </a:t>
            </a:r>
            <a:r>
              <a:rPr lang="en-US" sz="1600" b="1" kern="100" dirty="0" err="1">
                <a:latin typeface="Aptos"/>
                <a:ea typeface="Aptos"/>
                <a:cs typeface="Times New Roman" panose="02020603050405020304" pitchFamily="18" charset="0"/>
              </a:rPr>
              <a:t>Tychicus</a:t>
            </a:r>
            <a:r>
              <a:rPr lang="en-US" sz="1600" b="1" kern="100" dirty="0">
                <a:latin typeface="Aptos"/>
                <a:ea typeface="Aptos"/>
                <a:cs typeface="Times New Roman" panose="02020603050405020304" pitchFamily="18" charset="0"/>
              </a:rPr>
              <a:t> </a:t>
            </a:r>
            <a:r>
              <a:rPr lang="en-US" sz="1600" kern="100" dirty="0">
                <a:latin typeface="Aptos"/>
                <a:ea typeface="Aptos"/>
                <a:cs typeface="Times New Roman" panose="02020603050405020304" pitchFamily="18" charset="0"/>
              </a:rPr>
              <a:t>was an “interim pastor” of sorts, filling in for Titus and Timothy.</a:t>
            </a:r>
          </a:p>
          <a:p>
            <a:pPr algn="just">
              <a:lnSpc>
                <a:spcPct val="107000"/>
              </a:lnSpc>
            </a:pPr>
            <a:r>
              <a:rPr lang="en-US" sz="1600" kern="100" dirty="0">
                <a:latin typeface="Aptos"/>
                <a:ea typeface="Aptos"/>
                <a:cs typeface="Times New Roman" panose="02020603050405020304" pitchFamily="18" charset="0"/>
              </a:rPr>
              <a:t> </a:t>
            </a:r>
          </a:p>
          <a:p>
            <a:pPr algn="just">
              <a:lnSpc>
                <a:spcPct val="107000"/>
              </a:lnSpc>
            </a:pPr>
            <a:r>
              <a:rPr lang="en-US" sz="1600" kern="100" dirty="0">
                <a:latin typeface="Aptos"/>
                <a:ea typeface="Aptos"/>
                <a:cs typeface="Times New Roman" panose="02020603050405020304" pitchFamily="18" charset="0"/>
              </a:rPr>
              <a:t>There is an unnamed believer alluded to in </a:t>
            </a:r>
            <a:r>
              <a:rPr lang="en-US" sz="1600" b="1" kern="100" dirty="0">
                <a:latin typeface="Aptos"/>
                <a:ea typeface="Aptos"/>
                <a:cs typeface="Times New Roman" panose="02020603050405020304" pitchFamily="18" charset="0"/>
              </a:rPr>
              <a:t>2 Corinthians 8:22,</a:t>
            </a:r>
            <a:r>
              <a:rPr lang="en-US" sz="1600" kern="100" dirty="0">
                <a:latin typeface="Aptos"/>
                <a:ea typeface="Aptos"/>
                <a:cs typeface="Times New Roman" panose="02020603050405020304" pitchFamily="18" charset="0"/>
              </a:rPr>
              <a:t> described as a “brother who has often proved to us in many ways that he is zealous, and now even more so because of his great confidence in you.” Many commentators surmise that this is a reference to </a:t>
            </a:r>
            <a:r>
              <a:rPr lang="en-US" sz="1600" b="1" kern="100" dirty="0" err="1">
                <a:latin typeface="Aptos"/>
                <a:ea typeface="Aptos"/>
                <a:cs typeface="Times New Roman" panose="02020603050405020304" pitchFamily="18" charset="0"/>
              </a:rPr>
              <a:t>Tychicus</a:t>
            </a:r>
            <a:r>
              <a:rPr lang="en-US" sz="1600" b="1" kern="100" dirty="0">
                <a:latin typeface="Aptos"/>
                <a:ea typeface="Aptos"/>
                <a:cs typeface="Times New Roman" panose="02020603050405020304" pitchFamily="18" charset="0"/>
              </a:rPr>
              <a:t>.</a:t>
            </a:r>
            <a:r>
              <a:rPr lang="en-US" sz="1600" kern="100" dirty="0">
                <a:latin typeface="Aptos"/>
                <a:ea typeface="Aptos"/>
                <a:cs typeface="Times New Roman" panose="02020603050405020304" pitchFamily="18" charset="0"/>
              </a:rPr>
              <a:t> The description seems to fit.</a:t>
            </a:r>
          </a:p>
          <a:p>
            <a:pPr algn="just">
              <a:lnSpc>
                <a:spcPct val="107000"/>
              </a:lnSpc>
            </a:pPr>
            <a:r>
              <a:rPr lang="en-US" sz="1600" kern="100" dirty="0">
                <a:latin typeface="Aptos"/>
                <a:ea typeface="Aptos"/>
                <a:cs typeface="Times New Roman" panose="02020603050405020304" pitchFamily="18" charset="0"/>
              </a:rPr>
              <a:t> </a:t>
            </a:r>
          </a:p>
          <a:p>
            <a:pPr algn="just">
              <a:lnSpc>
                <a:spcPct val="107000"/>
              </a:lnSpc>
            </a:pPr>
            <a:r>
              <a:rPr lang="en-US" sz="1600" kern="100" dirty="0">
                <a:latin typeface="Aptos"/>
                <a:ea typeface="Aptos"/>
                <a:cs typeface="Times New Roman" panose="02020603050405020304" pitchFamily="18" charset="0"/>
              </a:rPr>
              <a:t>We may not know much about </a:t>
            </a:r>
            <a:r>
              <a:rPr lang="en-US" sz="1600" b="1" kern="100" dirty="0" err="1">
                <a:latin typeface="Aptos"/>
                <a:ea typeface="Aptos"/>
                <a:cs typeface="Times New Roman" panose="02020603050405020304" pitchFamily="18" charset="0"/>
              </a:rPr>
              <a:t>Tychicus</a:t>
            </a:r>
            <a:r>
              <a:rPr lang="en-US" sz="1600" b="1" kern="100" dirty="0">
                <a:latin typeface="Aptos"/>
                <a:ea typeface="Aptos"/>
                <a:cs typeface="Times New Roman" panose="02020603050405020304" pitchFamily="18" charset="0"/>
              </a:rPr>
              <a:t>,</a:t>
            </a:r>
            <a:r>
              <a:rPr lang="en-US" sz="1600" kern="100" dirty="0">
                <a:latin typeface="Aptos"/>
                <a:ea typeface="Aptos"/>
                <a:cs typeface="Times New Roman" panose="02020603050405020304" pitchFamily="18" charset="0"/>
              </a:rPr>
              <a:t> but what we do know is impressive and praiseworthy.</a:t>
            </a:r>
            <a:r>
              <a:rPr lang="en-US" sz="1600" b="1" kern="100" dirty="0">
                <a:latin typeface="Aptos"/>
                <a:ea typeface="Aptos"/>
                <a:cs typeface="Times New Roman" panose="02020603050405020304" pitchFamily="18" charset="0"/>
              </a:rPr>
              <a:t> </a:t>
            </a:r>
            <a:r>
              <a:rPr lang="en-US" sz="1600" b="1" kern="100" dirty="0" err="1">
                <a:latin typeface="Aptos"/>
                <a:ea typeface="Aptos"/>
                <a:cs typeface="Times New Roman" panose="02020603050405020304" pitchFamily="18" charset="0"/>
              </a:rPr>
              <a:t>Tychicus</a:t>
            </a:r>
            <a:r>
              <a:rPr lang="en-US" sz="1600" kern="100" dirty="0">
                <a:latin typeface="Aptos"/>
                <a:ea typeface="Aptos"/>
                <a:cs typeface="Times New Roman" panose="02020603050405020304" pitchFamily="18" charset="0"/>
              </a:rPr>
              <a:t> was a trusted messenger, faithful preacher, and loyal friend. Paul placed great confidence in him, sending him to accomplish important works. </a:t>
            </a:r>
            <a:r>
              <a:rPr lang="en-US" sz="1600" b="1" kern="100" dirty="0" err="1">
                <a:latin typeface="Aptos"/>
                <a:ea typeface="Aptos"/>
                <a:cs typeface="Times New Roman" panose="02020603050405020304" pitchFamily="18" charset="0"/>
              </a:rPr>
              <a:t>Tychicus</a:t>
            </a:r>
            <a:r>
              <a:rPr lang="en-US" sz="1600" b="1" kern="100" dirty="0">
                <a:latin typeface="Aptos"/>
                <a:ea typeface="Aptos"/>
                <a:cs typeface="Times New Roman" panose="02020603050405020304" pitchFamily="18" charset="0"/>
              </a:rPr>
              <a:t> </a:t>
            </a:r>
            <a:r>
              <a:rPr lang="en-US" sz="1600" kern="100" dirty="0">
                <a:latin typeface="Aptos"/>
                <a:ea typeface="Aptos"/>
                <a:cs typeface="Times New Roman" panose="02020603050405020304" pitchFamily="18" charset="0"/>
              </a:rPr>
              <a:t>obviously had the ability to minister in a variety of situations, bringing encouragement to those he served.</a:t>
            </a:r>
            <a:r>
              <a:rPr lang="en-US" sz="1600" b="1" kern="100" dirty="0">
                <a:latin typeface="Aptos"/>
                <a:ea typeface="Aptos"/>
                <a:cs typeface="Times New Roman" panose="02020603050405020304" pitchFamily="18" charset="0"/>
              </a:rPr>
              <a:t> </a:t>
            </a:r>
            <a:r>
              <a:rPr lang="en-US" sz="1600" b="1" kern="100" dirty="0" err="1">
                <a:latin typeface="Aptos"/>
                <a:ea typeface="Aptos"/>
                <a:cs typeface="Times New Roman" panose="02020603050405020304" pitchFamily="18" charset="0"/>
              </a:rPr>
              <a:t>Tychicus</a:t>
            </a:r>
            <a:r>
              <a:rPr lang="en-US" sz="1600" kern="100" dirty="0">
                <a:latin typeface="Aptos"/>
                <a:ea typeface="Aptos"/>
                <a:cs typeface="Times New Roman" panose="02020603050405020304" pitchFamily="18" charset="0"/>
              </a:rPr>
              <a:t> surely modeled the quality that all church elders are to possess: “He must hold firmly to the trustworthy message as it has been taught, so that he can encourage others by sound doctrine and refute those who oppose it” </a:t>
            </a:r>
            <a:r>
              <a:rPr lang="en-US" sz="1600" b="1" kern="100" dirty="0">
                <a:latin typeface="Aptos"/>
                <a:ea typeface="Aptos"/>
                <a:cs typeface="Times New Roman" panose="02020603050405020304" pitchFamily="18" charset="0"/>
              </a:rPr>
              <a:t>(Titus 1:9).</a:t>
            </a:r>
            <a:endParaRPr lang="en-US" sz="16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87066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884" y="216569"/>
            <a:ext cx="8313821" cy="6020110"/>
          </a:xfrm>
          <a:prstGeom prst="rect">
            <a:avLst/>
          </a:prstGeom>
          <a:noFill/>
        </p:spPr>
        <p:txBody>
          <a:bodyPr wrap="square" rtlCol="0">
            <a:spAutoFit/>
          </a:bodyPr>
          <a:lstStyle/>
          <a:p>
            <a:pPr indent="228600" algn="ctr">
              <a:lnSpc>
                <a:spcPct val="107000"/>
              </a:lnSpc>
            </a:pPr>
            <a:r>
              <a:rPr lang="en-US" sz="4000" b="1" kern="0" dirty="0">
                <a:latin typeface="Aptos"/>
                <a:ea typeface="Aptos"/>
                <a:cs typeface="Arial" panose="020B0604020202020204" pitchFamily="34" charset="0"/>
              </a:rPr>
              <a:t>LIFE APPLICATION</a:t>
            </a:r>
            <a:endParaRPr lang="en-US" sz="4000" kern="100" dirty="0">
              <a:latin typeface="Aptos"/>
              <a:ea typeface="Aptos"/>
              <a:cs typeface="Times New Roman" panose="02020603050405020304" pitchFamily="18" charset="0"/>
            </a:endParaRPr>
          </a:p>
          <a:p>
            <a:pPr algn="ctr">
              <a:lnSpc>
                <a:spcPct val="107000"/>
              </a:lnSpc>
            </a:pPr>
            <a:r>
              <a:rPr lang="en-US" sz="4000" kern="100" dirty="0">
                <a:latin typeface="Aptos"/>
                <a:ea typeface="Aptos"/>
                <a:cs typeface="Times New Roman" panose="02020603050405020304" pitchFamily="18" charset="0"/>
              </a:rPr>
              <a:t>“Praying at all times </a:t>
            </a:r>
            <a:r>
              <a:rPr lang="en-US" sz="4000" b="1" kern="100" dirty="0">
                <a:latin typeface="Aptos"/>
                <a:ea typeface="Aptos"/>
                <a:cs typeface="Times New Roman" panose="02020603050405020304" pitchFamily="18" charset="0"/>
              </a:rPr>
              <a:t>in the Spirit</a:t>
            </a:r>
            <a:r>
              <a:rPr lang="en-US" sz="4000" kern="100" dirty="0">
                <a:latin typeface="Aptos"/>
                <a:ea typeface="Aptos"/>
                <a:cs typeface="Times New Roman" panose="02020603050405020304" pitchFamily="18" charset="0"/>
              </a:rPr>
              <a:t>, with </a:t>
            </a:r>
            <a:r>
              <a:rPr lang="en-US" sz="4000" b="1" kern="100" dirty="0">
                <a:latin typeface="Aptos"/>
                <a:ea typeface="Aptos"/>
                <a:cs typeface="Times New Roman" panose="02020603050405020304" pitchFamily="18" charset="0"/>
              </a:rPr>
              <a:t>all prayer and supplication.</a:t>
            </a:r>
            <a:endParaRPr lang="en-US" sz="4000" kern="100" dirty="0">
              <a:latin typeface="Aptos"/>
              <a:ea typeface="Aptos"/>
              <a:cs typeface="Times New Roman" panose="02020603050405020304" pitchFamily="18" charset="0"/>
            </a:endParaRPr>
          </a:p>
          <a:p>
            <a:pPr algn="ctr">
              <a:lnSpc>
                <a:spcPct val="107000"/>
              </a:lnSpc>
            </a:pPr>
            <a:r>
              <a:rPr lang="en-US" sz="4000" kern="100" dirty="0">
                <a:latin typeface="Aptos"/>
                <a:ea typeface="Aptos"/>
                <a:cs typeface="Times New Roman" panose="02020603050405020304" pitchFamily="18" charset="0"/>
              </a:rPr>
              <a:t>To that end keep alert with </a:t>
            </a:r>
            <a:r>
              <a:rPr lang="en-US" sz="4000" b="1" kern="100" dirty="0">
                <a:latin typeface="Aptos"/>
                <a:ea typeface="Aptos"/>
                <a:cs typeface="Times New Roman" panose="02020603050405020304" pitchFamily="18" charset="0"/>
              </a:rPr>
              <a:t>all perseverance, making supplication</a:t>
            </a:r>
            <a:r>
              <a:rPr lang="en-US" sz="4000" kern="100" dirty="0">
                <a:latin typeface="Aptos"/>
                <a:ea typeface="Aptos"/>
                <a:cs typeface="Times New Roman" panose="02020603050405020304" pitchFamily="18" charset="0"/>
              </a:rPr>
              <a:t> for all the saints.”</a:t>
            </a:r>
          </a:p>
          <a:p>
            <a:pPr algn="ctr">
              <a:lnSpc>
                <a:spcPct val="107000"/>
              </a:lnSpc>
            </a:pPr>
            <a:endParaRPr lang="en-US" sz="4000" kern="100" dirty="0">
              <a:latin typeface="Aptos"/>
              <a:ea typeface="Aptos"/>
              <a:cs typeface="Times New Roman" panose="02020603050405020304" pitchFamily="18" charset="0"/>
            </a:endParaRPr>
          </a:p>
          <a:p>
            <a:pPr algn="ctr">
              <a:lnSpc>
                <a:spcPct val="107000"/>
              </a:lnSpc>
            </a:pPr>
            <a:r>
              <a:rPr lang="en-US" sz="4000" b="1" kern="100" dirty="0">
                <a:latin typeface="Aptos"/>
                <a:ea typeface="Aptos"/>
                <a:cs typeface="Times New Roman" panose="02020603050405020304" pitchFamily="18" charset="0"/>
              </a:rPr>
              <a:t>Explain the importance of daily prayers and perseverance. </a:t>
            </a:r>
            <a:endParaRPr lang="en-US" sz="40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901459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2873" y="629151"/>
            <a:ext cx="8453320" cy="5362575"/>
          </a:xfrm>
          <a:prstGeom prst="rect">
            <a:avLst/>
          </a:prstGeom>
        </p:spPr>
      </p:pic>
    </p:spTree>
    <p:extLst>
      <p:ext uri="{BB962C8B-B14F-4D97-AF65-F5344CB8AC3E}">
        <p14:creationId xmlns:p14="http://schemas.microsoft.com/office/powerpoint/2010/main" val="355982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010" t="7834" b="10233"/>
          <a:stretch/>
        </p:blipFill>
        <p:spPr>
          <a:xfrm>
            <a:off x="1179095" y="156411"/>
            <a:ext cx="6845968" cy="6303068"/>
          </a:xfrm>
          <a:prstGeom prst="rect">
            <a:avLst/>
          </a:prstGeom>
        </p:spPr>
      </p:pic>
    </p:spTree>
    <p:extLst>
      <p:ext uri="{BB962C8B-B14F-4D97-AF65-F5344CB8AC3E}">
        <p14:creationId xmlns:p14="http://schemas.microsoft.com/office/powerpoint/2010/main" val="3247069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phesians 1:22 23 Artwork | Bib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03" y="278202"/>
            <a:ext cx="6315563" cy="631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783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5345" y="192505"/>
            <a:ext cx="6509086" cy="6509086"/>
          </a:xfrm>
          <a:prstGeom prst="rect">
            <a:avLst/>
          </a:prstGeom>
        </p:spPr>
      </p:pic>
    </p:spTree>
    <p:extLst>
      <p:ext uri="{BB962C8B-B14F-4D97-AF65-F5344CB8AC3E}">
        <p14:creationId xmlns:p14="http://schemas.microsoft.com/office/powerpoint/2010/main" val="2118433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373480" y="161340"/>
            <a:ext cx="6435014" cy="6426690"/>
          </a:xfrm>
          <a:prstGeom prst="rect">
            <a:avLst/>
          </a:prstGeom>
        </p:spPr>
      </p:pic>
    </p:spTree>
    <p:extLst>
      <p:ext uri="{BB962C8B-B14F-4D97-AF65-F5344CB8AC3E}">
        <p14:creationId xmlns:p14="http://schemas.microsoft.com/office/powerpoint/2010/main" val="1971412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3D2D0-BEA6-B3B5-DD66-EBB33CFB73C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B2A3B58-6D13-CA35-8F9D-6B9AC8D8E258}"/>
              </a:ext>
            </a:extLst>
          </p:cNvPr>
          <p:cNvPicPr>
            <a:picLocks noGrp="1" noChangeAspect="1"/>
          </p:cNvPicPr>
          <p:nvPr>
            <p:ph idx="1"/>
          </p:nvPr>
        </p:nvPicPr>
        <p:blipFill>
          <a:blip r:embed="rId2"/>
          <a:stretch>
            <a:fillRect/>
          </a:stretch>
        </p:blipFill>
        <p:spPr>
          <a:xfrm>
            <a:off x="750925" y="1690689"/>
            <a:ext cx="7886700" cy="3105873"/>
          </a:xfrm>
          <a:prstGeom prst="rect">
            <a:avLst/>
          </a:prstGeom>
        </p:spPr>
      </p:pic>
    </p:spTree>
    <p:extLst>
      <p:ext uri="{BB962C8B-B14F-4D97-AF65-F5344CB8AC3E}">
        <p14:creationId xmlns:p14="http://schemas.microsoft.com/office/powerpoint/2010/main" val="225425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9678" y="701591"/>
            <a:ext cx="7677489" cy="5121693"/>
          </a:xfrm>
          <a:prstGeom prst="rect">
            <a:avLst/>
          </a:prstGeom>
        </p:spPr>
      </p:pic>
    </p:spTree>
    <p:extLst>
      <p:ext uri="{BB962C8B-B14F-4D97-AF65-F5344CB8AC3E}">
        <p14:creationId xmlns:p14="http://schemas.microsoft.com/office/powerpoint/2010/main" val="2418199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7EB9-D6EC-A7BC-FCEE-AE00B99FEB4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D97CB11-1887-F5B7-CF1C-FA279FB5176E}"/>
              </a:ext>
            </a:extLst>
          </p:cNvPr>
          <p:cNvPicPr>
            <a:picLocks noGrp="1" noChangeAspect="1"/>
          </p:cNvPicPr>
          <p:nvPr>
            <p:ph idx="1"/>
          </p:nvPr>
        </p:nvPicPr>
        <p:blipFill>
          <a:blip r:embed="rId2"/>
          <a:stretch>
            <a:fillRect/>
          </a:stretch>
        </p:blipFill>
        <p:spPr>
          <a:xfrm>
            <a:off x="298403" y="549718"/>
            <a:ext cx="8433723" cy="5622482"/>
          </a:xfrm>
          <a:prstGeom prst="rect">
            <a:avLst/>
          </a:prstGeom>
        </p:spPr>
      </p:pic>
    </p:spTree>
    <p:extLst>
      <p:ext uri="{BB962C8B-B14F-4D97-AF65-F5344CB8AC3E}">
        <p14:creationId xmlns:p14="http://schemas.microsoft.com/office/powerpoint/2010/main" val="41523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4514-D9E8-E292-03D2-840C7626E3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AF2E8D-7756-67DB-DE8F-21938F6E89D7}"/>
              </a:ext>
            </a:extLst>
          </p:cNvPr>
          <p:cNvPicPr>
            <a:picLocks noGrp="1" noChangeAspect="1"/>
          </p:cNvPicPr>
          <p:nvPr>
            <p:ph idx="1"/>
          </p:nvPr>
        </p:nvPicPr>
        <p:blipFill>
          <a:blip r:embed="rId2"/>
          <a:stretch>
            <a:fillRect/>
          </a:stretch>
        </p:blipFill>
        <p:spPr>
          <a:xfrm>
            <a:off x="543588" y="938937"/>
            <a:ext cx="8254119" cy="4217854"/>
          </a:xfrm>
          <a:prstGeom prst="rect">
            <a:avLst/>
          </a:prstGeom>
        </p:spPr>
      </p:pic>
    </p:spTree>
    <p:extLst>
      <p:ext uri="{BB962C8B-B14F-4D97-AF65-F5344CB8AC3E}">
        <p14:creationId xmlns:p14="http://schemas.microsoft.com/office/powerpoint/2010/main" val="392384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https://craigladams.com/blog/wordpress/wp-content/uploads/2015/02/christ_pantocrator_mosaic_hagia_sophia_656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5933" y="132347"/>
            <a:ext cx="5366920" cy="65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596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33773F-2E45-7FE2-7E5F-F6035348743A}"/>
              </a:ext>
            </a:extLst>
          </p:cNvPr>
          <p:cNvPicPr>
            <a:picLocks noChangeAspect="1"/>
          </p:cNvPicPr>
          <p:nvPr/>
        </p:nvPicPr>
        <p:blipFill>
          <a:blip r:embed="rId2"/>
          <a:stretch>
            <a:fillRect/>
          </a:stretch>
        </p:blipFill>
        <p:spPr>
          <a:xfrm>
            <a:off x="1441432" y="298432"/>
            <a:ext cx="6261135" cy="6261135"/>
          </a:xfrm>
          <a:prstGeom prst="rect">
            <a:avLst/>
          </a:prstGeom>
        </p:spPr>
      </p:pic>
      <p:sp>
        <p:nvSpPr>
          <p:cNvPr id="2" name="Title 1">
            <a:extLst>
              <a:ext uri="{FF2B5EF4-FFF2-40B4-BE49-F238E27FC236}">
                <a16:creationId xmlns:a16="http://schemas.microsoft.com/office/drawing/2014/main" id="{9197F05B-E565-BE9C-686C-B16AC762D26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152A17D3-5737-DC4A-6F1C-12B466ABDD8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50976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C38A-1765-9AAD-A779-E69CEDC85EC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D2D2928F-1EA6-AE67-1CC7-66948E12FD6B}"/>
              </a:ext>
            </a:extLst>
          </p:cNvPr>
          <p:cNvPicPr>
            <a:picLocks noGrp="1" noChangeAspect="1"/>
          </p:cNvPicPr>
          <p:nvPr>
            <p:ph idx="1"/>
          </p:nvPr>
        </p:nvPicPr>
        <p:blipFill>
          <a:blip r:embed="rId2"/>
          <a:stretch>
            <a:fillRect/>
          </a:stretch>
        </p:blipFill>
        <p:spPr>
          <a:xfrm>
            <a:off x="1375604" y="209476"/>
            <a:ext cx="5992757" cy="5992757"/>
          </a:xfrm>
          <a:prstGeom prst="rect">
            <a:avLst/>
          </a:prstGeom>
        </p:spPr>
      </p:pic>
    </p:spTree>
    <p:extLst>
      <p:ext uri="{BB962C8B-B14F-4D97-AF65-F5344CB8AC3E}">
        <p14:creationId xmlns:p14="http://schemas.microsoft.com/office/powerpoint/2010/main" val="401215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59-AD92-9ABB-6D87-0872B3A3E0A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6AE88D9-68BA-3F52-C0E2-0F9EF5A96095}"/>
              </a:ext>
            </a:extLst>
          </p:cNvPr>
          <p:cNvPicPr>
            <a:picLocks noGrp="1" noChangeAspect="1"/>
          </p:cNvPicPr>
          <p:nvPr>
            <p:ph idx="1"/>
          </p:nvPr>
        </p:nvPicPr>
        <p:blipFill rotWithShape="1">
          <a:blip r:embed="rId2"/>
          <a:srcRect l="16785" r="16485"/>
          <a:stretch/>
        </p:blipFill>
        <p:spPr>
          <a:xfrm>
            <a:off x="1259958" y="177577"/>
            <a:ext cx="6123838" cy="6127529"/>
          </a:xfrm>
          <a:prstGeom prst="rect">
            <a:avLst/>
          </a:prstGeom>
        </p:spPr>
      </p:pic>
    </p:spTree>
    <p:extLst>
      <p:ext uri="{BB962C8B-B14F-4D97-AF65-F5344CB8AC3E}">
        <p14:creationId xmlns:p14="http://schemas.microsoft.com/office/powerpoint/2010/main" val="1952219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3B30F-89F6-A83E-B264-D38941B8E15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FE9504-E55D-E4F4-86C8-BB7E4818804F}"/>
              </a:ext>
            </a:extLst>
          </p:cNvPr>
          <p:cNvPicPr>
            <a:picLocks noGrp="1" noChangeAspect="1"/>
          </p:cNvPicPr>
          <p:nvPr>
            <p:ph idx="1"/>
          </p:nvPr>
        </p:nvPicPr>
        <p:blipFill>
          <a:blip r:embed="rId2"/>
          <a:stretch>
            <a:fillRect/>
          </a:stretch>
        </p:blipFill>
        <p:spPr>
          <a:xfrm>
            <a:off x="340043" y="241574"/>
            <a:ext cx="8335067" cy="6251300"/>
          </a:xfrm>
          <a:prstGeom prst="rect">
            <a:avLst/>
          </a:prstGeom>
        </p:spPr>
      </p:pic>
    </p:spTree>
    <p:extLst>
      <p:ext uri="{BB962C8B-B14F-4D97-AF65-F5344CB8AC3E}">
        <p14:creationId xmlns:p14="http://schemas.microsoft.com/office/powerpoint/2010/main" val="49092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93D1C-00A8-4501-46C0-3023115D589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DEC3AD-D4E5-5E25-A588-EC308394DD02}"/>
              </a:ext>
            </a:extLst>
          </p:cNvPr>
          <p:cNvPicPr>
            <a:picLocks noGrp="1" noChangeAspect="1"/>
          </p:cNvPicPr>
          <p:nvPr>
            <p:ph idx="1"/>
          </p:nvPr>
        </p:nvPicPr>
        <p:blipFill>
          <a:blip r:embed="rId2"/>
          <a:stretch>
            <a:fillRect/>
          </a:stretch>
        </p:blipFill>
        <p:spPr>
          <a:xfrm>
            <a:off x="1545725" y="225423"/>
            <a:ext cx="6228539" cy="6228539"/>
          </a:xfrm>
          <a:prstGeom prst="rect">
            <a:avLst/>
          </a:prstGeom>
        </p:spPr>
      </p:pic>
    </p:spTree>
    <p:extLst>
      <p:ext uri="{BB962C8B-B14F-4D97-AF65-F5344CB8AC3E}">
        <p14:creationId xmlns:p14="http://schemas.microsoft.com/office/powerpoint/2010/main" val="210657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9146" y="453249"/>
            <a:ext cx="8065707" cy="6047756"/>
          </a:xfrm>
          <a:prstGeom prst="rect">
            <a:avLst/>
          </a:prstGeom>
        </p:spPr>
      </p:pic>
    </p:spTree>
    <p:extLst>
      <p:ext uri="{BB962C8B-B14F-4D97-AF65-F5344CB8AC3E}">
        <p14:creationId xmlns:p14="http://schemas.microsoft.com/office/powerpoint/2010/main" val="176189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41491" y="165265"/>
            <a:ext cx="4326961" cy="6486115"/>
          </a:xfrm>
          <a:prstGeom prst="rect">
            <a:avLst/>
          </a:prstGeom>
        </p:spPr>
      </p:pic>
    </p:spTree>
    <p:extLst>
      <p:ext uri="{BB962C8B-B14F-4D97-AF65-F5344CB8AC3E}">
        <p14:creationId xmlns:p14="http://schemas.microsoft.com/office/powerpoint/2010/main" val="387107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A43B03-5E80-7EC4-4D91-90906271B563}"/>
              </a:ext>
            </a:extLst>
          </p:cNvPr>
          <p:cNvPicPr>
            <a:picLocks noChangeAspect="1"/>
          </p:cNvPicPr>
          <p:nvPr/>
        </p:nvPicPr>
        <p:blipFill>
          <a:blip r:embed="rId2"/>
          <a:stretch>
            <a:fillRect/>
          </a:stretch>
        </p:blipFill>
        <p:spPr>
          <a:xfrm>
            <a:off x="485347" y="211844"/>
            <a:ext cx="5483938" cy="3083592"/>
          </a:xfrm>
          <a:prstGeom prst="rect">
            <a:avLst/>
          </a:prstGeom>
        </p:spPr>
      </p:pic>
      <p:pic>
        <p:nvPicPr>
          <p:cNvPr id="2052" name="Picture 4" descr="ancient ephesus map">
            <a:extLst>
              <a:ext uri="{FF2B5EF4-FFF2-40B4-BE49-F238E27FC236}">
                <a16:creationId xmlns:a16="http://schemas.microsoft.com/office/drawing/2014/main" id="{BCCB24F5-5CFC-F699-8762-613A6E098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25" y="3200030"/>
            <a:ext cx="4671276" cy="32418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phesus">
            <a:extLst>
              <a:ext uri="{FF2B5EF4-FFF2-40B4-BE49-F238E27FC236}">
                <a16:creationId xmlns:a16="http://schemas.microsoft.com/office/drawing/2014/main" id="{F7752060-D025-537D-0499-0F8FDE6FE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727" y="2473622"/>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066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79C-3DD0-7280-B9E4-5CF249DC95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411773E-A5AE-2C00-6D2D-67A684401BDC}"/>
              </a:ext>
            </a:extLst>
          </p:cNvPr>
          <p:cNvPicPr>
            <a:picLocks noGrp="1" noChangeAspect="1"/>
          </p:cNvPicPr>
          <p:nvPr>
            <p:ph idx="1"/>
          </p:nvPr>
        </p:nvPicPr>
        <p:blipFill>
          <a:blip r:embed="rId2"/>
          <a:stretch>
            <a:fillRect/>
          </a:stretch>
        </p:blipFill>
        <p:spPr>
          <a:xfrm>
            <a:off x="628650" y="278588"/>
            <a:ext cx="7766000" cy="5824500"/>
          </a:xfrm>
          <a:prstGeom prst="rect">
            <a:avLst/>
          </a:prstGeom>
        </p:spPr>
      </p:pic>
    </p:spTree>
    <p:extLst>
      <p:ext uri="{BB962C8B-B14F-4D97-AF65-F5344CB8AC3E}">
        <p14:creationId xmlns:p14="http://schemas.microsoft.com/office/powerpoint/2010/main" val="2886371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200D-5E54-6EFE-2CC8-5D87AE19F4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F314BB33-2EFB-2512-DEC8-B0B8D9F81817}"/>
              </a:ext>
            </a:extLst>
          </p:cNvPr>
          <p:cNvPicPr>
            <a:picLocks noGrp="1" noChangeAspect="1"/>
          </p:cNvPicPr>
          <p:nvPr>
            <p:ph idx="1"/>
          </p:nvPr>
        </p:nvPicPr>
        <p:blipFill>
          <a:blip r:embed="rId2"/>
          <a:stretch>
            <a:fillRect/>
          </a:stretch>
        </p:blipFill>
        <p:spPr>
          <a:xfrm>
            <a:off x="1646735" y="466134"/>
            <a:ext cx="5679097" cy="5679097"/>
          </a:xfrm>
          <a:prstGeom prst="rect">
            <a:avLst/>
          </a:prstGeom>
        </p:spPr>
      </p:pic>
    </p:spTree>
    <p:extLst>
      <p:ext uri="{BB962C8B-B14F-4D97-AF65-F5344CB8AC3E}">
        <p14:creationId xmlns:p14="http://schemas.microsoft.com/office/powerpoint/2010/main" val="370824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4B58-8E5E-D904-68A8-FF7342586EA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9930A8E-3528-5FEE-CECB-F4A5D3E08288}"/>
              </a:ext>
            </a:extLst>
          </p:cNvPr>
          <p:cNvPicPr>
            <a:picLocks noGrp="1" noChangeAspect="1"/>
          </p:cNvPicPr>
          <p:nvPr>
            <p:ph idx="1"/>
          </p:nvPr>
        </p:nvPicPr>
        <p:blipFill>
          <a:blip r:embed="rId2"/>
          <a:stretch>
            <a:fillRect/>
          </a:stretch>
        </p:blipFill>
        <p:spPr>
          <a:xfrm>
            <a:off x="628650" y="874011"/>
            <a:ext cx="7735712" cy="4351338"/>
          </a:xfrm>
          <a:prstGeom prst="rect">
            <a:avLst/>
          </a:prstGeom>
        </p:spPr>
      </p:pic>
    </p:spTree>
    <p:extLst>
      <p:ext uri="{BB962C8B-B14F-4D97-AF65-F5344CB8AC3E}">
        <p14:creationId xmlns:p14="http://schemas.microsoft.com/office/powerpoint/2010/main" val="415598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666"/>
          <a:stretch/>
        </p:blipFill>
        <p:spPr>
          <a:xfrm>
            <a:off x="425895" y="365126"/>
            <a:ext cx="8295708" cy="5807074"/>
          </a:xfrm>
          <a:prstGeom prst="rect">
            <a:avLst/>
          </a:prstGeom>
        </p:spPr>
      </p:pic>
    </p:spTree>
    <p:extLst>
      <p:ext uri="{BB962C8B-B14F-4D97-AF65-F5344CB8AC3E}">
        <p14:creationId xmlns:p14="http://schemas.microsoft.com/office/powerpoint/2010/main" val="391161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3294" y="300626"/>
            <a:ext cx="8277727" cy="6208295"/>
          </a:xfrm>
          <a:prstGeom prst="rect">
            <a:avLst/>
          </a:prstGeom>
        </p:spPr>
      </p:pic>
    </p:spTree>
    <p:extLst>
      <p:ext uri="{BB962C8B-B14F-4D97-AF65-F5344CB8AC3E}">
        <p14:creationId xmlns:p14="http://schemas.microsoft.com/office/powerpoint/2010/main" val="2786565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973"/>
          <a:stretch/>
        </p:blipFill>
        <p:spPr>
          <a:xfrm>
            <a:off x="359945" y="459456"/>
            <a:ext cx="8186120" cy="5772902"/>
          </a:xfrm>
          <a:prstGeom prst="rect">
            <a:avLst/>
          </a:prstGeom>
        </p:spPr>
      </p:pic>
    </p:spTree>
    <p:extLst>
      <p:ext uri="{BB962C8B-B14F-4D97-AF65-F5344CB8AC3E}">
        <p14:creationId xmlns:p14="http://schemas.microsoft.com/office/powerpoint/2010/main" val="1653001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4526"/>
          <a:stretch/>
        </p:blipFill>
        <p:spPr>
          <a:xfrm>
            <a:off x="1238249" y="856497"/>
            <a:ext cx="6667500" cy="4774281"/>
          </a:xfrm>
          <a:prstGeom prst="rect">
            <a:avLst/>
          </a:prstGeom>
        </p:spPr>
      </p:pic>
    </p:spTree>
    <p:extLst>
      <p:ext uri="{BB962C8B-B14F-4D97-AF65-F5344CB8AC3E}">
        <p14:creationId xmlns:p14="http://schemas.microsoft.com/office/powerpoint/2010/main" val="2234205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E003E1-555B-A301-8691-A916B2639202}"/>
              </a:ext>
            </a:extLst>
          </p:cNvPr>
          <p:cNvPicPr>
            <a:picLocks noGrp="1" noChangeAspect="1"/>
          </p:cNvPicPr>
          <p:nvPr>
            <p:ph idx="1"/>
          </p:nvPr>
        </p:nvPicPr>
        <p:blipFill>
          <a:blip r:embed="rId2"/>
          <a:stretch>
            <a:fillRect/>
          </a:stretch>
        </p:blipFill>
        <p:spPr>
          <a:xfrm>
            <a:off x="1368998" y="140937"/>
            <a:ext cx="6406004" cy="6406004"/>
          </a:xfrm>
          <a:prstGeom prst="rect">
            <a:avLst/>
          </a:prstGeom>
        </p:spPr>
      </p:pic>
    </p:spTree>
    <p:extLst>
      <p:ext uri="{BB962C8B-B14F-4D97-AF65-F5344CB8AC3E}">
        <p14:creationId xmlns:p14="http://schemas.microsoft.com/office/powerpoint/2010/main" val="10437116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A7BE5-FFFF-D9B6-7691-80C202B4199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DF2271E-29CA-206F-845F-F12BC42F7EEB}"/>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8D0403E-C2AE-09FC-877C-1FD83C59D510}"/>
              </a:ext>
            </a:extLst>
          </p:cNvPr>
          <p:cNvPicPr>
            <a:picLocks noChangeAspect="1"/>
          </p:cNvPicPr>
          <p:nvPr/>
        </p:nvPicPr>
        <p:blipFill>
          <a:blip r:embed="rId2"/>
          <a:stretch>
            <a:fillRect/>
          </a:stretch>
        </p:blipFill>
        <p:spPr>
          <a:xfrm>
            <a:off x="667173" y="408170"/>
            <a:ext cx="7809653" cy="6041660"/>
          </a:xfrm>
          <a:prstGeom prst="rect">
            <a:avLst/>
          </a:prstGeom>
        </p:spPr>
      </p:pic>
    </p:spTree>
    <p:extLst>
      <p:ext uri="{BB962C8B-B14F-4D97-AF65-F5344CB8AC3E}">
        <p14:creationId xmlns:p14="http://schemas.microsoft.com/office/powerpoint/2010/main" val="1575790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04310" y="216569"/>
            <a:ext cx="4051621" cy="6275721"/>
          </a:xfrm>
          <a:prstGeom prst="rect">
            <a:avLst/>
          </a:prstGeom>
        </p:spPr>
      </p:pic>
    </p:spTree>
    <p:extLst>
      <p:ext uri="{BB962C8B-B14F-4D97-AF65-F5344CB8AC3E}">
        <p14:creationId xmlns:p14="http://schemas.microsoft.com/office/powerpoint/2010/main" val="102654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488AF5-2AD1-8F3C-132E-FB89131E9974}"/>
              </a:ext>
            </a:extLst>
          </p:cNvPr>
          <p:cNvPicPr>
            <a:picLocks noChangeAspect="1"/>
          </p:cNvPicPr>
          <p:nvPr/>
        </p:nvPicPr>
        <p:blipFill>
          <a:blip r:embed="rId2"/>
          <a:stretch>
            <a:fillRect/>
          </a:stretch>
        </p:blipFill>
        <p:spPr>
          <a:xfrm>
            <a:off x="701079" y="662611"/>
            <a:ext cx="7665775" cy="5629029"/>
          </a:xfrm>
          <a:prstGeom prst="rect">
            <a:avLst/>
          </a:prstGeom>
        </p:spPr>
      </p:pic>
    </p:spTree>
    <p:extLst>
      <p:ext uri="{BB962C8B-B14F-4D97-AF65-F5344CB8AC3E}">
        <p14:creationId xmlns:p14="http://schemas.microsoft.com/office/powerpoint/2010/main" val="937124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B9F88A-5E48-DDD5-DDBB-5B7BC50AB83B}"/>
              </a:ext>
            </a:extLst>
          </p:cNvPr>
          <p:cNvPicPr>
            <a:picLocks noChangeAspect="1"/>
          </p:cNvPicPr>
          <p:nvPr/>
        </p:nvPicPr>
        <p:blipFill>
          <a:blip r:embed="rId2"/>
          <a:stretch>
            <a:fillRect/>
          </a:stretch>
        </p:blipFill>
        <p:spPr>
          <a:xfrm>
            <a:off x="541646" y="1004776"/>
            <a:ext cx="8283377" cy="4734269"/>
          </a:xfrm>
          <a:prstGeom prst="rect">
            <a:avLst/>
          </a:prstGeom>
        </p:spPr>
      </p:pic>
    </p:spTree>
    <p:extLst>
      <p:ext uri="{BB962C8B-B14F-4D97-AF65-F5344CB8AC3E}">
        <p14:creationId xmlns:p14="http://schemas.microsoft.com/office/powerpoint/2010/main" val="2491203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8F0240-9072-E9D2-27C0-7CCF5DC81282}"/>
              </a:ext>
            </a:extLst>
          </p:cNvPr>
          <p:cNvPicPr>
            <a:picLocks noChangeAspect="1"/>
          </p:cNvPicPr>
          <p:nvPr/>
        </p:nvPicPr>
        <p:blipFill>
          <a:blip r:embed="rId2"/>
          <a:srcRect b="27373"/>
          <a:stretch/>
        </p:blipFill>
        <p:spPr>
          <a:xfrm>
            <a:off x="2540519" y="356190"/>
            <a:ext cx="3780536" cy="5944166"/>
          </a:xfrm>
          <a:prstGeom prst="rect">
            <a:avLst/>
          </a:prstGeom>
        </p:spPr>
      </p:pic>
    </p:spTree>
    <p:extLst>
      <p:ext uri="{BB962C8B-B14F-4D97-AF65-F5344CB8AC3E}">
        <p14:creationId xmlns:p14="http://schemas.microsoft.com/office/powerpoint/2010/main" val="1759534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74B6C3-9AB9-AFB2-0643-255331EC3650}"/>
              </a:ext>
            </a:extLst>
          </p:cNvPr>
          <p:cNvPicPr>
            <a:picLocks noChangeAspect="1"/>
          </p:cNvPicPr>
          <p:nvPr/>
        </p:nvPicPr>
        <p:blipFill>
          <a:blip r:embed="rId2"/>
          <a:stretch>
            <a:fillRect/>
          </a:stretch>
        </p:blipFill>
        <p:spPr>
          <a:xfrm>
            <a:off x="285750" y="214312"/>
            <a:ext cx="8572500" cy="6429375"/>
          </a:xfrm>
          <a:prstGeom prst="rect">
            <a:avLst/>
          </a:prstGeom>
        </p:spPr>
      </p:pic>
    </p:spTree>
    <p:extLst>
      <p:ext uri="{BB962C8B-B14F-4D97-AF65-F5344CB8AC3E}">
        <p14:creationId xmlns:p14="http://schemas.microsoft.com/office/powerpoint/2010/main" val="680597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497" y="637423"/>
            <a:ext cx="8129386" cy="5233988"/>
          </a:xfrm>
          <a:prstGeom prst="rect">
            <a:avLst/>
          </a:prstGeom>
        </p:spPr>
      </p:pic>
    </p:spTree>
    <p:extLst>
      <p:ext uri="{BB962C8B-B14F-4D97-AF65-F5344CB8AC3E}">
        <p14:creationId xmlns:p14="http://schemas.microsoft.com/office/powerpoint/2010/main" val="14516546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5208F-0AB0-5739-9C4F-8FD6FCDA361B}"/>
              </a:ext>
            </a:extLst>
          </p:cNvPr>
          <p:cNvPicPr>
            <a:picLocks noChangeAspect="1"/>
          </p:cNvPicPr>
          <p:nvPr/>
        </p:nvPicPr>
        <p:blipFill>
          <a:blip r:embed="rId2"/>
          <a:stretch>
            <a:fillRect/>
          </a:stretch>
        </p:blipFill>
        <p:spPr>
          <a:xfrm>
            <a:off x="942310" y="523322"/>
            <a:ext cx="7021476" cy="5266107"/>
          </a:xfrm>
          <a:prstGeom prst="rect">
            <a:avLst/>
          </a:prstGeom>
        </p:spPr>
      </p:pic>
    </p:spTree>
    <p:extLst>
      <p:ext uri="{BB962C8B-B14F-4D97-AF65-F5344CB8AC3E}">
        <p14:creationId xmlns:p14="http://schemas.microsoft.com/office/powerpoint/2010/main" val="2692945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61651E-9DF3-25CC-8547-AF7EBD51BB16}"/>
              </a:ext>
            </a:extLst>
          </p:cNvPr>
          <p:cNvPicPr>
            <a:picLocks noChangeAspect="1"/>
          </p:cNvPicPr>
          <p:nvPr/>
        </p:nvPicPr>
        <p:blipFill>
          <a:blip r:embed="rId2"/>
          <a:srcRect l="17719" t="11025" r="18557" b="25057"/>
          <a:stretch/>
        </p:blipFill>
        <p:spPr>
          <a:xfrm>
            <a:off x="669850" y="930349"/>
            <a:ext cx="8207069" cy="4630478"/>
          </a:xfrm>
          <a:prstGeom prst="rect">
            <a:avLst/>
          </a:prstGeom>
        </p:spPr>
      </p:pic>
    </p:spTree>
    <p:extLst>
      <p:ext uri="{BB962C8B-B14F-4D97-AF65-F5344CB8AC3E}">
        <p14:creationId xmlns:p14="http://schemas.microsoft.com/office/powerpoint/2010/main" val="1876333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D6773-7810-6B32-7C12-0FD51A8A71A7}"/>
              </a:ext>
            </a:extLst>
          </p:cNvPr>
          <p:cNvPicPr>
            <a:picLocks noChangeAspect="1"/>
          </p:cNvPicPr>
          <p:nvPr/>
        </p:nvPicPr>
        <p:blipFill>
          <a:blip r:embed="rId2"/>
          <a:srcRect l="22255" r="22012" b="13273"/>
          <a:stretch/>
        </p:blipFill>
        <p:spPr>
          <a:xfrm>
            <a:off x="1127051" y="575266"/>
            <a:ext cx="6640985" cy="5814902"/>
          </a:xfrm>
          <a:prstGeom prst="rect">
            <a:avLst/>
          </a:prstGeom>
        </p:spPr>
      </p:pic>
    </p:spTree>
    <p:extLst>
      <p:ext uri="{BB962C8B-B14F-4D97-AF65-F5344CB8AC3E}">
        <p14:creationId xmlns:p14="http://schemas.microsoft.com/office/powerpoint/2010/main" val="133990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74C517-4C6C-81ED-77C8-9E733CEC6FA4}"/>
              </a:ext>
            </a:extLst>
          </p:cNvPr>
          <p:cNvPicPr>
            <a:picLocks noChangeAspect="1"/>
          </p:cNvPicPr>
          <p:nvPr/>
        </p:nvPicPr>
        <p:blipFill>
          <a:blip r:embed="rId2"/>
          <a:stretch>
            <a:fillRect/>
          </a:stretch>
        </p:blipFill>
        <p:spPr>
          <a:xfrm>
            <a:off x="318976" y="991870"/>
            <a:ext cx="8506047" cy="4464844"/>
          </a:xfrm>
          <a:prstGeom prst="rect">
            <a:avLst/>
          </a:prstGeom>
        </p:spPr>
      </p:pic>
    </p:spTree>
    <p:extLst>
      <p:ext uri="{BB962C8B-B14F-4D97-AF65-F5344CB8AC3E}">
        <p14:creationId xmlns:p14="http://schemas.microsoft.com/office/powerpoint/2010/main" val="37793918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56610" y="166477"/>
            <a:ext cx="5498432" cy="6532030"/>
          </a:xfrm>
          <a:prstGeom prst="rect">
            <a:avLst/>
          </a:prstGeom>
        </p:spPr>
      </p:pic>
    </p:spTree>
    <p:extLst>
      <p:ext uri="{BB962C8B-B14F-4D97-AF65-F5344CB8AC3E}">
        <p14:creationId xmlns:p14="http://schemas.microsoft.com/office/powerpoint/2010/main" val="441233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34" y="868529"/>
            <a:ext cx="6667500" cy="5000625"/>
          </a:xfrm>
          <a:prstGeom prst="rect">
            <a:avLst/>
          </a:prstGeom>
        </p:spPr>
      </p:pic>
    </p:spTree>
    <p:extLst>
      <p:ext uri="{BB962C8B-B14F-4D97-AF65-F5344CB8AC3E}">
        <p14:creationId xmlns:p14="http://schemas.microsoft.com/office/powerpoint/2010/main" val="3979874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7C088-F5B1-F4CC-96AE-FFC6299E5B81}"/>
              </a:ext>
            </a:extLst>
          </p:cNvPr>
          <p:cNvPicPr>
            <a:picLocks noChangeAspect="1"/>
          </p:cNvPicPr>
          <p:nvPr/>
        </p:nvPicPr>
        <p:blipFill>
          <a:blip r:embed="rId2"/>
          <a:stretch>
            <a:fillRect/>
          </a:stretch>
        </p:blipFill>
        <p:spPr>
          <a:xfrm>
            <a:off x="532116" y="312579"/>
            <a:ext cx="8017552" cy="5389577"/>
          </a:xfrm>
          <a:prstGeom prst="rect">
            <a:avLst/>
          </a:prstGeom>
        </p:spPr>
      </p:pic>
    </p:spTree>
    <p:extLst>
      <p:ext uri="{BB962C8B-B14F-4D97-AF65-F5344CB8AC3E}">
        <p14:creationId xmlns:p14="http://schemas.microsoft.com/office/powerpoint/2010/main" val="3055428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0155" y="1187116"/>
            <a:ext cx="8191500" cy="3810000"/>
          </a:xfrm>
          <a:prstGeom prst="rect">
            <a:avLst/>
          </a:prstGeom>
        </p:spPr>
      </p:pic>
    </p:spTree>
    <p:extLst>
      <p:ext uri="{BB962C8B-B14F-4D97-AF65-F5344CB8AC3E}">
        <p14:creationId xmlns:p14="http://schemas.microsoft.com/office/powerpoint/2010/main" val="3291515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BEC4D-6580-575E-9FBA-82004FE21403}"/>
              </a:ext>
            </a:extLst>
          </p:cNvPr>
          <p:cNvPicPr>
            <a:picLocks noChangeAspect="1"/>
          </p:cNvPicPr>
          <p:nvPr/>
        </p:nvPicPr>
        <p:blipFill>
          <a:blip r:embed="rId2"/>
          <a:stretch>
            <a:fillRect/>
          </a:stretch>
        </p:blipFill>
        <p:spPr>
          <a:xfrm>
            <a:off x="1098476" y="207333"/>
            <a:ext cx="6739433" cy="6145619"/>
          </a:xfrm>
          <a:prstGeom prst="rect">
            <a:avLst/>
          </a:prstGeom>
        </p:spPr>
      </p:pic>
    </p:spTree>
    <p:extLst>
      <p:ext uri="{BB962C8B-B14F-4D97-AF65-F5344CB8AC3E}">
        <p14:creationId xmlns:p14="http://schemas.microsoft.com/office/powerpoint/2010/main" val="38584138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D6F3AA-C16B-67A3-11E0-8241E17FA0CD}"/>
              </a:ext>
            </a:extLst>
          </p:cNvPr>
          <p:cNvPicPr>
            <a:picLocks noChangeAspect="1"/>
          </p:cNvPicPr>
          <p:nvPr/>
        </p:nvPicPr>
        <p:blipFill>
          <a:blip r:embed="rId2"/>
          <a:stretch>
            <a:fillRect/>
          </a:stretch>
        </p:blipFill>
        <p:spPr>
          <a:xfrm>
            <a:off x="435736" y="284273"/>
            <a:ext cx="8127017" cy="6095263"/>
          </a:xfrm>
          <a:prstGeom prst="rect">
            <a:avLst/>
          </a:prstGeom>
        </p:spPr>
      </p:pic>
    </p:spTree>
    <p:extLst>
      <p:ext uri="{BB962C8B-B14F-4D97-AF65-F5344CB8AC3E}">
        <p14:creationId xmlns:p14="http://schemas.microsoft.com/office/powerpoint/2010/main" val="3067191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90CD9-DFE7-61DA-80D5-23F204786A74}"/>
              </a:ext>
            </a:extLst>
          </p:cNvPr>
          <p:cNvPicPr>
            <a:picLocks noChangeAspect="1"/>
          </p:cNvPicPr>
          <p:nvPr/>
        </p:nvPicPr>
        <p:blipFill>
          <a:blip r:embed="rId2"/>
          <a:srcRect l="27915" t="2637" r="23248" b="2133"/>
          <a:stretch/>
        </p:blipFill>
        <p:spPr>
          <a:xfrm>
            <a:off x="2060058" y="159488"/>
            <a:ext cx="5023884" cy="6367550"/>
          </a:xfrm>
          <a:prstGeom prst="rect">
            <a:avLst/>
          </a:prstGeom>
        </p:spPr>
      </p:pic>
    </p:spTree>
    <p:extLst>
      <p:ext uri="{BB962C8B-B14F-4D97-AF65-F5344CB8AC3E}">
        <p14:creationId xmlns:p14="http://schemas.microsoft.com/office/powerpoint/2010/main" val="2514275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1993D-B585-9D2C-8D04-1407E5E0AFFB}"/>
              </a:ext>
            </a:extLst>
          </p:cNvPr>
          <p:cNvPicPr>
            <a:picLocks noChangeAspect="1"/>
          </p:cNvPicPr>
          <p:nvPr/>
        </p:nvPicPr>
        <p:blipFill>
          <a:blip r:embed="rId3"/>
          <a:stretch>
            <a:fillRect/>
          </a:stretch>
        </p:blipFill>
        <p:spPr>
          <a:xfrm>
            <a:off x="2233981" y="328915"/>
            <a:ext cx="4676037" cy="6200169"/>
          </a:xfrm>
          <a:prstGeom prst="rect">
            <a:avLst/>
          </a:prstGeom>
        </p:spPr>
      </p:pic>
    </p:spTree>
    <p:extLst>
      <p:ext uri="{BB962C8B-B14F-4D97-AF65-F5344CB8AC3E}">
        <p14:creationId xmlns:p14="http://schemas.microsoft.com/office/powerpoint/2010/main" val="2819540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58676" y="204536"/>
            <a:ext cx="3870197" cy="6515351"/>
          </a:xfrm>
          <a:prstGeom prst="rect">
            <a:avLst/>
          </a:prstGeom>
        </p:spPr>
      </p:pic>
    </p:spTree>
    <p:extLst>
      <p:ext uri="{BB962C8B-B14F-4D97-AF65-F5344CB8AC3E}">
        <p14:creationId xmlns:p14="http://schemas.microsoft.com/office/powerpoint/2010/main" val="2879720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1E2659-E8C2-EF70-C36B-73746CBA8AA1}"/>
              </a:ext>
            </a:extLst>
          </p:cNvPr>
          <p:cNvPicPr>
            <a:picLocks noChangeAspect="1"/>
          </p:cNvPicPr>
          <p:nvPr/>
        </p:nvPicPr>
        <p:blipFill>
          <a:blip r:embed="rId2"/>
          <a:stretch>
            <a:fillRect/>
          </a:stretch>
        </p:blipFill>
        <p:spPr>
          <a:xfrm>
            <a:off x="1196228" y="1026745"/>
            <a:ext cx="6409524" cy="4828571"/>
          </a:xfrm>
          <a:prstGeom prst="rect">
            <a:avLst/>
          </a:prstGeom>
        </p:spPr>
      </p:pic>
    </p:spTree>
    <p:extLst>
      <p:ext uri="{BB962C8B-B14F-4D97-AF65-F5344CB8AC3E}">
        <p14:creationId xmlns:p14="http://schemas.microsoft.com/office/powerpoint/2010/main" val="219610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663" y="300789"/>
            <a:ext cx="8482263" cy="6414961"/>
          </a:xfrm>
          <a:prstGeom prst="rect">
            <a:avLst/>
          </a:prstGeom>
          <a:noFill/>
        </p:spPr>
        <p:txBody>
          <a:bodyPr wrap="square" rtlCol="0">
            <a:spAutoFit/>
          </a:bodyPr>
          <a:lstStyle/>
          <a:p>
            <a:pPr algn="ctr">
              <a:lnSpc>
                <a:spcPct val="107000"/>
              </a:lnSpc>
            </a:pPr>
            <a:r>
              <a:rPr lang="en-US" sz="2800" b="1" kern="100" dirty="0">
                <a:latin typeface="Aptos"/>
                <a:ea typeface="Aptos"/>
                <a:cs typeface="Times New Roman" panose="02020603050405020304" pitchFamily="18" charset="0"/>
              </a:rPr>
              <a:t>THE TEXT  (Ephesians 6:18-24)</a:t>
            </a:r>
            <a:endParaRPr lang="en-US" sz="2800" kern="100" dirty="0">
              <a:latin typeface="Aptos"/>
              <a:ea typeface="Aptos"/>
              <a:cs typeface="Times New Roman" panose="02020603050405020304" pitchFamily="18" charset="0"/>
            </a:endParaRPr>
          </a:p>
          <a:p>
            <a:pPr>
              <a:lnSpc>
                <a:spcPct val="107000"/>
              </a:lnSpc>
            </a:pPr>
            <a:r>
              <a:rPr lang="en-US" sz="2800" kern="100" dirty="0">
                <a:latin typeface="Aptos"/>
                <a:ea typeface="Aptos"/>
                <a:cs typeface="Times New Roman" panose="02020603050405020304" pitchFamily="18" charset="0"/>
              </a:rPr>
              <a:t> </a:t>
            </a:r>
          </a:p>
          <a:p>
            <a:pPr algn="ctr">
              <a:lnSpc>
                <a:spcPct val="107000"/>
              </a:lnSpc>
            </a:pPr>
            <a:r>
              <a:rPr lang="en-US" sz="2800" kern="100" dirty="0">
                <a:latin typeface="Aptos"/>
                <a:ea typeface="Aptos"/>
                <a:cs typeface="Times New Roman" panose="02020603050405020304" pitchFamily="18" charset="0"/>
              </a:rPr>
              <a:t>(18) praying at all times </a:t>
            </a:r>
            <a:r>
              <a:rPr lang="en-US" sz="2800" b="1" kern="100" dirty="0">
                <a:latin typeface="Aptos"/>
                <a:ea typeface="Aptos"/>
                <a:cs typeface="Times New Roman" panose="02020603050405020304" pitchFamily="18" charset="0"/>
              </a:rPr>
              <a:t>in the Spirit</a:t>
            </a:r>
            <a:r>
              <a:rPr lang="en-US" sz="2800" kern="100" dirty="0">
                <a:latin typeface="Aptos"/>
                <a:ea typeface="Aptos"/>
                <a:cs typeface="Times New Roman" panose="02020603050405020304" pitchFamily="18" charset="0"/>
              </a:rPr>
              <a:t>, with </a:t>
            </a:r>
            <a:r>
              <a:rPr lang="en-US" sz="2800" b="1" kern="100" dirty="0">
                <a:latin typeface="Aptos"/>
                <a:ea typeface="Aptos"/>
                <a:cs typeface="Times New Roman" panose="02020603050405020304" pitchFamily="18" charset="0"/>
              </a:rPr>
              <a:t>all prayer and supplication.</a:t>
            </a:r>
            <a:endParaRPr lang="en-US" sz="2800" kern="100" dirty="0">
              <a:latin typeface="Aptos"/>
              <a:ea typeface="Aptos"/>
              <a:cs typeface="Times New Roman" panose="02020603050405020304" pitchFamily="18" charset="0"/>
            </a:endParaRPr>
          </a:p>
          <a:p>
            <a:pPr algn="ctr">
              <a:lnSpc>
                <a:spcPct val="107000"/>
              </a:lnSpc>
            </a:pPr>
            <a:r>
              <a:rPr lang="en-US" sz="2800" b="1" kern="100" dirty="0">
                <a:latin typeface="Aptos"/>
                <a:ea typeface="Aptos"/>
                <a:cs typeface="Times New Roman" panose="02020603050405020304" pitchFamily="18" charset="0"/>
              </a:rPr>
              <a:t> </a:t>
            </a:r>
            <a:endParaRPr lang="en-US" sz="2800" kern="100" dirty="0">
              <a:latin typeface="Aptos"/>
              <a:ea typeface="Aptos"/>
              <a:cs typeface="Times New Roman" panose="02020603050405020304" pitchFamily="18" charset="0"/>
            </a:endParaRPr>
          </a:p>
          <a:p>
            <a:pPr algn="ctr">
              <a:lnSpc>
                <a:spcPct val="107000"/>
              </a:lnSpc>
            </a:pPr>
            <a:r>
              <a:rPr lang="en-US" sz="2800" b="1" kern="100" dirty="0">
                <a:latin typeface="Aptos"/>
                <a:ea typeface="Aptos"/>
                <a:cs typeface="Times New Roman" panose="02020603050405020304" pitchFamily="18" charset="0"/>
              </a:rPr>
              <a:t>(Mt 26:41;   Mk 14:33;   Lk 18:1;                                             Rom 8:15,16, 26,27;                                                                    </a:t>
            </a:r>
            <a:r>
              <a:rPr lang="en-US" sz="2800" b="1" kern="100" dirty="0" err="1">
                <a:latin typeface="Aptos"/>
                <a:ea typeface="Aptos"/>
                <a:cs typeface="Times New Roman" panose="02020603050405020304" pitchFamily="18" charset="0"/>
              </a:rPr>
              <a:t>Php</a:t>
            </a:r>
            <a:r>
              <a:rPr lang="en-US" sz="2800" b="1" kern="100" dirty="0">
                <a:latin typeface="Aptos"/>
                <a:ea typeface="Aptos"/>
                <a:cs typeface="Times New Roman" panose="02020603050405020304" pitchFamily="18" charset="0"/>
              </a:rPr>
              <a:t> 1:4;  4:6;    Col 4:2-4;     Jude 20)</a:t>
            </a:r>
            <a:endParaRPr lang="en-US" sz="2800" kern="100" dirty="0">
              <a:latin typeface="Aptos"/>
              <a:ea typeface="Aptos"/>
              <a:cs typeface="Times New Roman" panose="02020603050405020304" pitchFamily="18" charset="0"/>
            </a:endParaRPr>
          </a:p>
          <a:p>
            <a:pPr algn="ctr">
              <a:lnSpc>
                <a:spcPct val="107000"/>
              </a:lnSpc>
            </a:pPr>
            <a:r>
              <a:rPr lang="en-US" sz="2800" b="1" kern="100" dirty="0">
                <a:latin typeface="Aptos"/>
                <a:ea typeface="Aptos"/>
                <a:cs typeface="Times New Roman" panose="02020603050405020304" pitchFamily="18" charset="0"/>
              </a:rPr>
              <a:t> </a:t>
            </a:r>
            <a:endParaRPr lang="en-US" sz="2800" kern="100" dirty="0">
              <a:latin typeface="Aptos"/>
              <a:ea typeface="Aptos"/>
              <a:cs typeface="Times New Roman" panose="02020603050405020304" pitchFamily="18" charset="0"/>
            </a:endParaRPr>
          </a:p>
          <a:p>
            <a:pPr algn="ctr">
              <a:lnSpc>
                <a:spcPct val="107000"/>
              </a:lnSpc>
            </a:pPr>
            <a:r>
              <a:rPr lang="en-US" sz="2800" kern="100" dirty="0">
                <a:latin typeface="Aptos"/>
                <a:ea typeface="Aptos"/>
                <a:cs typeface="Times New Roman" panose="02020603050405020304" pitchFamily="18" charset="0"/>
              </a:rPr>
              <a:t>To that end keep alert with all perseverance, making supplication for all the saints, </a:t>
            </a:r>
          </a:p>
          <a:p>
            <a:pPr algn="ctr">
              <a:lnSpc>
                <a:spcPct val="107000"/>
              </a:lnSpc>
            </a:pPr>
            <a:r>
              <a:rPr lang="en-US" sz="2800" kern="100" dirty="0">
                <a:latin typeface="Aptos"/>
                <a:ea typeface="Aptos"/>
                <a:cs typeface="Times New Roman" panose="02020603050405020304" pitchFamily="18" charset="0"/>
              </a:rPr>
              <a:t> </a:t>
            </a:r>
          </a:p>
          <a:p>
            <a:pPr algn="ctr">
              <a:lnSpc>
                <a:spcPct val="107000"/>
              </a:lnSpc>
            </a:pPr>
            <a:r>
              <a:rPr lang="en-US" sz="2800" b="1" kern="100" dirty="0">
                <a:latin typeface="Aptos"/>
                <a:ea typeface="Aptos"/>
                <a:cs typeface="Times New Roman" panose="02020603050405020304" pitchFamily="18" charset="0"/>
              </a:rPr>
              <a:t>(Acts 1:14;   Col 1:3;   1 Tim 2:1) </a:t>
            </a:r>
            <a:endParaRPr lang="en-US" sz="2800" kern="100" dirty="0">
              <a:latin typeface="Aptos"/>
              <a:ea typeface="Aptos"/>
              <a:cs typeface="Times New Roman" panose="02020603050405020304" pitchFamily="18" charset="0"/>
            </a:endParaRPr>
          </a:p>
          <a:p>
            <a:pPr algn="ctr">
              <a:lnSpc>
                <a:spcPct val="107000"/>
              </a:lnSpc>
            </a:pPr>
            <a:r>
              <a:rPr lang="en-US" sz="2000" kern="100" dirty="0">
                <a:latin typeface="Aptos"/>
                <a:ea typeface="Aptos"/>
                <a:cs typeface="Times New Roman" panose="02020603050405020304" pitchFamily="18" charset="0"/>
              </a:rPr>
              <a:t> </a:t>
            </a:r>
          </a:p>
        </p:txBody>
      </p:sp>
    </p:spTree>
    <p:extLst>
      <p:ext uri="{BB962C8B-B14F-4D97-AF65-F5344CB8AC3E}">
        <p14:creationId xmlns:p14="http://schemas.microsoft.com/office/powerpoint/2010/main" val="2620804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379" y="493296"/>
            <a:ext cx="8783053" cy="5361724"/>
          </a:xfrm>
          <a:prstGeom prst="rect">
            <a:avLst/>
          </a:prstGeom>
          <a:noFill/>
        </p:spPr>
        <p:txBody>
          <a:bodyPr wrap="square" rtlCol="0">
            <a:spAutoFit/>
          </a:bodyPr>
          <a:lstStyle/>
          <a:p>
            <a:pPr algn="ctr">
              <a:lnSpc>
                <a:spcPct val="107000"/>
              </a:lnSpc>
            </a:pPr>
            <a:r>
              <a:rPr lang="en-US" sz="3200" kern="100" dirty="0">
                <a:latin typeface="Aptos"/>
                <a:ea typeface="Aptos"/>
                <a:cs typeface="Times New Roman" panose="02020603050405020304" pitchFamily="18" charset="0"/>
              </a:rPr>
              <a:t>(19) and also for me, that words may be given to me in opening my mouth boldly to proclaim the </a:t>
            </a:r>
            <a:r>
              <a:rPr lang="en-US" sz="3200" b="1" kern="100" dirty="0">
                <a:latin typeface="Aptos"/>
                <a:ea typeface="Aptos"/>
                <a:cs typeface="Times New Roman" panose="02020603050405020304" pitchFamily="18" charset="0"/>
              </a:rPr>
              <a:t>mystery of the gospel,</a:t>
            </a:r>
            <a:r>
              <a:rPr lang="en-US" sz="3200" kern="100" dirty="0">
                <a:latin typeface="Aptos"/>
                <a:ea typeface="Aptos"/>
                <a:cs typeface="Times New Roman" panose="02020603050405020304" pitchFamily="18" charset="0"/>
              </a:rPr>
              <a:t> (20) for which I am an ambassador in chains,</a:t>
            </a:r>
          </a:p>
          <a:p>
            <a:pPr algn="ctr">
              <a:lnSpc>
                <a:spcPct val="107000"/>
              </a:lnSpc>
            </a:pPr>
            <a:r>
              <a:rPr lang="en-US" sz="3200" kern="100" dirty="0">
                <a:latin typeface="Aptos"/>
                <a:ea typeface="Aptos"/>
                <a:cs typeface="Times New Roman" panose="02020603050405020304" pitchFamily="18" charset="0"/>
              </a:rPr>
              <a:t> that I may declare it boldly, as I ought to speak. </a:t>
            </a:r>
          </a:p>
          <a:p>
            <a:pPr algn="ctr">
              <a:lnSpc>
                <a:spcPct val="107000"/>
              </a:lnSpc>
            </a:pPr>
            <a:r>
              <a:rPr lang="en-US" sz="3200" kern="100" dirty="0">
                <a:latin typeface="Aptos"/>
                <a:ea typeface="Aptos"/>
                <a:cs typeface="Times New Roman" panose="02020603050405020304" pitchFamily="18" charset="0"/>
              </a:rPr>
              <a:t> </a:t>
            </a:r>
          </a:p>
          <a:p>
            <a:pPr algn="ctr">
              <a:lnSpc>
                <a:spcPct val="107000"/>
              </a:lnSpc>
            </a:pPr>
            <a:r>
              <a:rPr lang="en-US" sz="3200" b="1" kern="100" dirty="0">
                <a:latin typeface="Aptos"/>
                <a:ea typeface="Aptos"/>
                <a:cs typeface="Times New Roman" panose="02020603050405020304" pitchFamily="18" charset="0"/>
              </a:rPr>
              <a:t>(Is 50:4;    Mt 10:17-20;                                                      Ac 4:29;   9:15;   21:33;  28:20;     Rom 16:25;                                                               2 Cor 5:20;    Col 4:3;                                                          1 Th 5:25;   2 Th 3:1)    </a:t>
            </a:r>
            <a:endParaRPr lang="en-US" sz="32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694653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6726" y="457200"/>
            <a:ext cx="8446169" cy="4816768"/>
          </a:xfrm>
          <a:prstGeom prst="rect">
            <a:avLst/>
          </a:prstGeom>
          <a:noFill/>
        </p:spPr>
        <p:txBody>
          <a:bodyPr wrap="square" rtlCol="0">
            <a:spAutoFit/>
          </a:bodyPr>
          <a:lstStyle/>
          <a:p>
            <a:pPr algn="ctr">
              <a:lnSpc>
                <a:spcPct val="107000"/>
              </a:lnSpc>
            </a:pPr>
            <a:r>
              <a:rPr lang="en-US" sz="3200" kern="100" dirty="0">
                <a:latin typeface="Aptos"/>
                <a:ea typeface="Aptos"/>
                <a:cs typeface="Times New Roman" panose="02020603050405020304" pitchFamily="18" charset="0"/>
              </a:rPr>
              <a:t>(21) So that you also may know how I am and what I am doing, </a:t>
            </a:r>
            <a:r>
              <a:rPr lang="en-US" sz="3200" b="1" u="sng" kern="100" dirty="0" err="1">
                <a:latin typeface="Aptos"/>
                <a:ea typeface="Aptos"/>
                <a:cs typeface="Times New Roman" panose="02020603050405020304" pitchFamily="18" charset="0"/>
              </a:rPr>
              <a:t>Tychicus</a:t>
            </a:r>
            <a:r>
              <a:rPr lang="en-US" sz="3200" b="1" u="sng" kern="100" dirty="0">
                <a:latin typeface="Aptos"/>
                <a:ea typeface="Aptos"/>
                <a:cs typeface="Times New Roman" panose="02020603050405020304" pitchFamily="18" charset="0"/>
              </a:rPr>
              <a:t> </a:t>
            </a:r>
            <a:r>
              <a:rPr lang="en-US" sz="3200" u="sng" kern="100" dirty="0">
                <a:latin typeface="Aptos"/>
                <a:ea typeface="Aptos"/>
                <a:cs typeface="Times New Roman" panose="02020603050405020304" pitchFamily="18" charset="0"/>
              </a:rPr>
              <a:t>the beloved brother and faithful minister </a:t>
            </a:r>
            <a:r>
              <a:rPr lang="en-US" sz="3200" b="1" kern="100" dirty="0">
                <a:latin typeface="Aptos"/>
                <a:ea typeface="Aptos"/>
                <a:cs typeface="Times New Roman" panose="02020603050405020304" pitchFamily="18" charset="0"/>
              </a:rPr>
              <a:t>in the Lord</a:t>
            </a:r>
            <a:r>
              <a:rPr lang="en-US" sz="3200" kern="100" dirty="0">
                <a:latin typeface="Aptos"/>
                <a:ea typeface="Aptos"/>
                <a:cs typeface="Times New Roman" panose="02020603050405020304" pitchFamily="18" charset="0"/>
              </a:rPr>
              <a:t> will tell you everything. (22)</a:t>
            </a:r>
            <a:r>
              <a:rPr lang="en-US" sz="3200" u="sng" kern="100" dirty="0">
                <a:latin typeface="Aptos"/>
                <a:ea typeface="Aptos"/>
                <a:cs typeface="Times New Roman" panose="02020603050405020304" pitchFamily="18" charset="0"/>
              </a:rPr>
              <a:t> I have sent him to you</a:t>
            </a:r>
            <a:r>
              <a:rPr lang="en-US" sz="3200" kern="100" dirty="0">
                <a:latin typeface="Aptos"/>
                <a:ea typeface="Aptos"/>
                <a:cs typeface="Times New Roman" panose="02020603050405020304" pitchFamily="18" charset="0"/>
              </a:rPr>
              <a:t> for this very purpose, that you may know how we are, and that he may encourage </a:t>
            </a:r>
            <a:r>
              <a:rPr lang="en-US" sz="3200" u="sng" kern="100" dirty="0">
                <a:latin typeface="Aptos"/>
                <a:ea typeface="Aptos"/>
                <a:cs typeface="Times New Roman" panose="02020603050405020304" pitchFamily="18" charset="0"/>
              </a:rPr>
              <a:t>your hearts.</a:t>
            </a:r>
            <a:r>
              <a:rPr lang="en-US" sz="3200" kern="100" dirty="0">
                <a:latin typeface="Aptos"/>
                <a:ea typeface="Aptos"/>
                <a:cs typeface="Times New Roman" panose="02020603050405020304" pitchFamily="18" charset="0"/>
              </a:rPr>
              <a:t> </a:t>
            </a:r>
          </a:p>
          <a:p>
            <a:pPr algn="ctr">
              <a:lnSpc>
                <a:spcPct val="107000"/>
              </a:lnSpc>
            </a:pPr>
            <a:r>
              <a:rPr lang="en-US" sz="3200" kern="100" dirty="0">
                <a:latin typeface="Aptos"/>
                <a:ea typeface="Aptos"/>
                <a:cs typeface="Times New Roman" panose="02020603050405020304" pitchFamily="18" charset="0"/>
              </a:rPr>
              <a:t> </a:t>
            </a:r>
          </a:p>
          <a:p>
            <a:pPr algn="ctr">
              <a:lnSpc>
                <a:spcPct val="107000"/>
              </a:lnSpc>
            </a:pPr>
            <a:r>
              <a:rPr lang="en-US" sz="3200" b="1" kern="100" dirty="0">
                <a:latin typeface="Aptos"/>
                <a:ea typeface="Aptos"/>
                <a:cs typeface="Times New Roman" panose="02020603050405020304" pitchFamily="18" charset="0"/>
              </a:rPr>
              <a:t>(Ac 20:4;   Col 1:1;  2:2;  4:7-14;                                                    2 Tim 4:12;  Titus 3:12)</a:t>
            </a:r>
            <a:endParaRPr lang="en-US" sz="32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30747217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13F273D688D644A8DFEEC1331A500D" ma:contentTypeVersion="14" ma:contentTypeDescription="Create a new document." ma:contentTypeScope="" ma:versionID="e3670773108b02e6dbd0c6a242a6a984">
  <xsd:schema xmlns:xsd="http://www.w3.org/2001/XMLSchema" xmlns:xs="http://www.w3.org/2001/XMLSchema" xmlns:p="http://schemas.microsoft.com/office/2006/metadata/properties" xmlns:ns3="1cab3fb3-5c0c-48ac-bcd1-1a6ef77007e7" targetNamespace="http://schemas.microsoft.com/office/2006/metadata/properties" ma:root="true" ma:fieldsID="f0c6efcee87595f0d6d354eab79b8f2b" ns3:_="">
    <xsd:import namespace="1cab3fb3-5c0c-48ac-bcd1-1a6ef77007e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LengthInSeconds" minOccurs="0"/>
                <xsd:element ref="ns3:MediaServiceLocation"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ab3fb3-5c0c-48ac-bcd1-1a6ef77007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CA98CC-6CB1-4513-BE84-A40FCFBA4157}">
  <ds:schemaRefs>
    <ds:schemaRef ds:uri="http://purl.org/dc/elements/1.1/"/>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cab3fb3-5c0c-48ac-bcd1-1a6ef77007e7"/>
    <ds:schemaRef ds:uri="http://www.w3.org/XML/1998/namespace"/>
  </ds:schemaRefs>
</ds:datastoreItem>
</file>

<file path=customXml/itemProps2.xml><?xml version="1.0" encoding="utf-8"?>
<ds:datastoreItem xmlns:ds="http://schemas.openxmlformats.org/officeDocument/2006/customXml" ds:itemID="{D15A0BD0-C146-45D8-AA17-A70969CC8F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ab3fb3-5c0c-48ac-bcd1-1a6ef77007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E79545-1BE1-4DDC-B6CB-B0EA302E8C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853</TotalTime>
  <Words>935</Words>
  <Application>Microsoft Office PowerPoint</Application>
  <PresentationFormat>On-screen Show (4:3)</PresentationFormat>
  <Paragraphs>45</Paragraphs>
  <Slides>55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148</cp:revision>
  <cp:lastPrinted>2024-09-13T19:43:02Z</cp:lastPrinted>
  <dcterms:created xsi:type="dcterms:W3CDTF">2016-02-18T03:34:46Z</dcterms:created>
  <dcterms:modified xsi:type="dcterms:W3CDTF">2025-03-06T15:24:05Z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0x0101001513F273D688D644A8DFEEC1331A500D</vt:lpwstr>
  </property>
</Properties>
</file>