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61" r:id="rId8"/>
    <p:sldId id="263" r:id="rId9"/>
    <p:sldId id="270" r:id="rId10"/>
    <p:sldId id="376" r:id="rId11"/>
    <p:sldId id="385" r:id="rId12"/>
    <p:sldId id="387" r:id="rId13"/>
    <p:sldId id="388" r:id="rId14"/>
    <p:sldId id="389" r:id="rId15"/>
    <p:sldId id="391" r:id="rId16"/>
    <p:sldId id="390" r:id="rId17"/>
    <p:sldId id="300" r:id="rId18"/>
    <p:sldId id="302" r:id="rId19"/>
    <p:sldId id="304" r:id="rId20"/>
    <p:sldId id="310" r:id="rId21"/>
    <p:sldId id="311" r:id="rId22"/>
    <p:sldId id="312" r:id="rId23"/>
    <p:sldId id="314" r:id="rId24"/>
    <p:sldId id="316" r:id="rId25"/>
    <p:sldId id="317" r:id="rId26"/>
    <p:sldId id="318" r:id="rId27"/>
    <p:sldId id="320" r:id="rId28"/>
    <p:sldId id="321" r:id="rId29"/>
    <p:sldId id="322" r:id="rId30"/>
    <p:sldId id="325" r:id="rId31"/>
    <p:sldId id="326" r:id="rId32"/>
    <p:sldId id="330" r:id="rId33"/>
    <p:sldId id="331" r:id="rId34"/>
    <p:sldId id="333" r:id="rId35"/>
    <p:sldId id="337" r:id="rId36"/>
    <p:sldId id="342" r:id="rId37"/>
    <p:sldId id="344" r:id="rId38"/>
    <p:sldId id="345" r:id="rId39"/>
    <p:sldId id="348" r:id="rId40"/>
    <p:sldId id="349" r:id="rId41"/>
    <p:sldId id="354" r:id="rId42"/>
    <p:sldId id="359" r:id="rId43"/>
    <p:sldId id="361" r:id="rId44"/>
    <p:sldId id="362" r:id="rId45"/>
    <p:sldId id="365" r:id="rId46"/>
    <p:sldId id="370" r:id="rId47"/>
    <p:sldId id="372" r:id="rId48"/>
    <p:sldId id="377" r:id="rId49"/>
    <p:sldId id="378" r:id="rId50"/>
    <p:sldId id="379" r:id="rId51"/>
    <p:sldId id="383" r:id="rId52"/>
    <p:sldId id="384" r:id="rId53"/>
    <p:sldId id="386" r:id="rId54"/>
    <p:sldId id="39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D00B1-38DF-457E-8963-42359B1FE3AD}" v="4" dt="2025-02-07T15:35:05.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2558" autoAdjust="0"/>
  </p:normalViewPr>
  <p:slideViewPr>
    <p:cSldViewPr snapToGrid="0">
      <p:cViewPr varScale="1">
        <p:scale>
          <a:sx n="60" d="100"/>
          <a:sy n="60" d="100"/>
        </p:scale>
        <p:origin x="1524" y="60"/>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4E1D00B1-38DF-457E-8963-42359B1FE3AD}"/>
    <pc:docChg chg="custSel addSld delSld modSld">
      <pc:chgData name="David Nehrenz" userId="491cf678-319b-4c35-abbe-fee1955a26b5" providerId="ADAL" clId="{4E1D00B1-38DF-457E-8963-42359B1FE3AD}" dt="2025-02-07T15:35:11.931" v="299" actId="1076"/>
      <pc:docMkLst>
        <pc:docMk/>
      </pc:docMkLst>
      <pc:sldChg chg="modSp mod">
        <pc:chgData name="David Nehrenz" userId="491cf678-319b-4c35-abbe-fee1955a26b5" providerId="ADAL" clId="{4E1D00B1-38DF-457E-8963-42359B1FE3AD}" dt="2025-02-07T15:17:57.698" v="3" actId="20577"/>
        <pc:sldMkLst>
          <pc:docMk/>
          <pc:sldMk cId="3002449140" sldId="274"/>
        </pc:sldMkLst>
        <pc:spChg chg="mod">
          <ac:chgData name="David Nehrenz" userId="491cf678-319b-4c35-abbe-fee1955a26b5" providerId="ADAL" clId="{4E1D00B1-38DF-457E-8963-42359B1FE3AD}" dt="2025-02-07T15:17:57.698" v="3" actId="20577"/>
          <ac:spMkLst>
            <pc:docMk/>
            <pc:sldMk cId="3002449140" sldId="274"/>
            <ac:spMk id="3" creationId="{00000000-0000-0000-0000-000000000000}"/>
          </ac:spMkLst>
        </pc:spChg>
      </pc:sldChg>
      <pc:sldChg chg="addSp delSp modSp mod">
        <pc:chgData name="David Nehrenz" userId="491cf678-319b-4c35-abbe-fee1955a26b5" providerId="ADAL" clId="{4E1D00B1-38DF-457E-8963-42359B1FE3AD}" dt="2025-02-07T15:18:23.220" v="8" actId="14100"/>
        <pc:sldMkLst>
          <pc:docMk/>
          <pc:sldMk cId="673716508" sldId="323"/>
        </pc:sldMkLst>
        <pc:picChg chg="add mod">
          <ac:chgData name="David Nehrenz" userId="491cf678-319b-4c35-abbe-fee1955a26b5" providerId="ADAL" clId="{4E1D00B1-38DF-457E-8963-42359B1FE3AD}" dt="2025-02-07T15:18:23.220" v="8" actId="14100"/>
          <ac:picMkLst>
            <pc:docMk/>
            <pc:sldMk cId="673716508" sldId="323"/>
            <ac:picMk id="2" creationId="{20BA3F84-FAD5-8D1E-B78D-4DAC83DE9708}"/>
          </ac:picMkLst>
        </pc:picChg>
        <pc:picChg chg="del">
          <ac:chgData name="David Nehrenz" userId="491cf678-319b-4c35-abbe-fee1955a26b5" providerId="ADAL" clId="{4E1D00B1-38DF-457E-8963-42359B1FE3AD}" dt="2025-02-07T15:18:01.907" v="4" actId="478"/>
          <ac:picMkLst>
            <pc:docMk/>
            <pc:sldMk cId="673716508" sldId="323"/>
            <ac:picMk id="4" creationId="{E5A891C6-B9BF-C2C3-1089-ABCFC86B1FE1}"/>
          </ac:picMkLst>
        </pc:picChg>
      </pc:sldChg>
      <pc:sldChg chg="modSp del mod">
        <pc:chgData name="David Nehrenz" userId="491cf678-319b-4c35-abbe-fee1955a26b5" providerId="ADAL" clId="{4E1D00B1-38DF-457E-8963-42359B1FE3AD}" dt="2025-02-07T15:18:51.197" v="12" actId="47"/>
        <pc:sldMkLst>
          <pc:docMk/>
          <pc:sldMk cId="2630212916" sldId="374"/>
        </pc:sldMkLst>
        <pc:spChg chg="mod">
          <ac:chgData name="David Nehrenz" userId="491cf678-319b-4c35-abbe-fee1955a26b5" providerId="ADAL" clId="{4E1D00B1-38DF-457E-8963-42359B1FE3AD}" dt="2025-02-07T15:18:47.810" v="11" actId="6549"/>
          <ac:spMkLst>
            <pc:docMk/>
            <pc:sldMk cId="2630212916" sldId="374"/>
            <ac:spMk id="4" creationId="{4389BFF2-4D35-5F6B-D3CB-2A582F8210AC}"/>
          </ac:spMkLst>
        </pc:spChg>
      </pc:sldChg>
      <pc:sldChg chg="del">
        <pc:chgData name="David Nehrenz" userId="491cf678-319b-4c35-abbe-fee1955a26b5" providerId="ADAL" clId="{4E1D00B1-38DF-457E-8963-42359B1FE3AD}" dt="2025-02-07T15:18:35.540" v="9" actId="47"/>
        <pc:sldMkLst>
          <pc:docMk/>
          <pc:sldMk cId="3226793686" sldId="375"/>
        </pc:sldMkLst>
      </pc:sldChg>
      <pc:sldChg chg="modSp mod">
        <pc:chgData name="David Nehrenz" userId="491cf678-319b-4c35-abbe-fee1955a26b5" providerId="ADAL" clId="{4E1D00B1-38DF-457E-8963-42359B1FE3AD}" dt="2025-02-07T15:33:37.038" v="240" actId="20577"/>
        <pc:sldMkLst>
          <pc:docMk/>
          <pc:sldMk cId="432375930" sldId="376"/>
        </pc:sldMkLst>
        <pc:spChg chg="mod">
          <ac:chgData name="David Nehrenz" userId="491cf678-319b-4c35-abbe-fee1955a26b5" providerId="ADAL" clId="{4E1D00B1-38DF-457E-8963-42359B1FE3AD}" dt="2025-02-07T15:33:37.038" v="240" actId="20577"/>
          <ac:spMkLst>
            <pc:docMk/>
            <pc:sldMk cId="432375930" sldId="376"/>
            <ac:spMk id="3" creationId="{00000000-0000-0000-0000-000000000000}"/>
          </ac:spMkLst>
        </pc:spChg>
      </pc:sldChg>
      <pc:sldChg chg="addSp delSp modSp mod">
        <pc:chgData name="David Nehrenz" userId="491cf678-319b-4c35-abbe-fee1955a26b5" providerId="ADAL" clId="{4E1D00B1-38DF-457E-8963-42359B1FE3AD}" dt="2025-02-07T15:29:53.711" v="45" actId="255"/>
        <pc:sldMkLst>
          <pc:docMk/>
          <pc:sldMk cId="2955683528" sldId="387"/>
        </pc:sldMkLst>
        <pc:spChg chg="add mod">
          <ac:chgData name="David Nehrenz" userId="491cf678-319b-4c35-abbe-fee1955a26b5" providerId="ADAL" clId="{4E1D00B1-38DF-457E-8963-42359B1FE3AD}" dt="2025-02-07T15:29:53.711" v="45" actId="255"/>
          <ac:spMkLst>
            <pc:docMk/>
            <pc:sldMk cId="2955683528" sldId="387"/>
            <ac:spMk id="2" creationId="{8CDFC4DA-EBB9-05F1-A962-1BCDB76055EF}"/>
          </ac:spMkLst>
        </pc:spChg>
        <pc:picChg chg="del mod">
          <ac:chgData name="David Nehrenz" userId="491cf678-319b-4c35-abbe-fee1955a26b5" providerId="ADAL" clId="{4E1D00B1-38DF-457E-8963-42359B1FE3AD}" dt="2025-02-07T15:19:40.655" v="20" actId="478"/>
          <ac:picMkLst>
            <pc:docMk/>
            <pc:sldMk cId="2955683528" sldId="387"/>
            <ac:picMk id="4" creationId="{7A4BDF36-4AC6-EF6F-0B08-DC160A56B978}"/>
          </ac:picMkLst>
        </pc:picChg>
      </pc:sldChg>
      <pc:sldChg chg="modSp mod">
        <pc:chgData name="David Nehrenz" userId="491cf678-319b-4c35-abbe-fee1955a26b5" providerId="ADAL" clId="{4E1D00B1-38DF-457E-8963-42359B1FE3AD}" dt="2025-02-07T15:30:08.475" v="47" actId="1076"/>
        <pc:sldMkLst>
          <pc:docMk/>
          <pc:sldMk cId="2620804241" sldId="388"/>
        </pc:sldMkLst>
        <pc:spChg chg="mod">
          <ac:chgData name="David Nehrenz" userId="491cf678-319b-4c35-abbe-fee1955a26b5" providerId="ADAL" clId="{4E1D00B1-38DF-457E-8963-42359B1FE3AD}" dt="2025-02-07T15:30:08.475" v="47" actId="1076"/>
          <ac:spMkLst>
            <pc:docMk/>
            <pc:sldMk cId="2620804241" sldId="388"/>
            <ac:spMk id="4" creationId="{CD895BD3-0CAF-C9BD-22D9-AA189BE5FC02}"/>
          </ac:spMkLst>
        </pc:spChg>
      </pc:sldChg>
      <pc:sldChg chg="modSp mod">
        <pc:chgData name="David Nehrenz" userId="491cf678-319b-4c35-abbe-fee1955a26b5" providerId="ADAL" clId="{4E1D00B1-38DF-457E-8963-42359B1FE3AD}" dt="2025-02-07T15:34:03.083" v="293" actId="20577"/>
        <pc:sldMkLst>
          <pc:docMk/>
          <pc:sldMk cId="3694653970" sldId="389"/>
        </pc:sldMkLst>
        <pc:spChg chg="mod">
          <ac:chgData name="David Nehrenz" userId="491cf678-319b-4c35-abbe-fee1955a26b5" providerId="ADAL" clId="{4E1D00B1-38DF-457E-8963-42359B1FE3AD}" dt="2025-02-07T15:34:03.083" v="293" actId="20577"/>
          <ac:spMkLst>
            <pc:docMk/>
            <pc:sldMk cId="3694653970" sldId="389"/>
            <ac:spMk id="4" creationId="{398AAF99-BCB7-7292-25A8-ED7B808C5818}"/>
          </ac:spMkLst>
        </pc:spChg>
      </pc:sldChg>
      <pc:sldChg chg="modSp mod">
        <pc:chgData name="David Nehrenz" userId="491cf678-319b-4c35-abbe-fee1955a26b5" providerId="ADAL" clId="{4E1D00B1-38DF-457E-8963-42359B1FE3AD}" dt="2025-02-07T15:34:21.340" v="295" actId="115"/>
        <pc:sldMkLst>
          <pc:docMk/>
          <pc:sldMk cId="379897093" sldId="390"/>
        </pc:sldMkLst>
        <pc:spChg chg="mod">
          <ac:chgData name="David Nehrenz" userId="491cf678-319b-4c35-abbe-fee1955a26b5" providerId="ADAL" clId="{4E1D00B1-38DF-457E-8963-42359B1FE3AD}" dt="2025-02-07T15:34:21.340" v="295" actId="115"/>
          <ac:spMkLst>
            <pc:docMk/>
            <pc:sldMk cId="379897093" sldId="390"/>
            <ac:spMk id="2" creationId="{19FA0F17-632E-94A0-9676-167F4C667F12}"/>
          </ac:spMkLst>
        </pc:spChg>
      </pc:sldChg>
      <pc:sldChg chg="addSp delSp modSp new mod">
        <pc:chgData name="David Nehrenz" userId="491cf678-319b-4c35-abbe-fee1955a26b5" providerId="ADAL" clId="{4E1D00B1-38DF-457E-8963-42359B1FE3AD}" dt="2025-02-07T15:31:37.679" v="58"/>
        <pc:sldMkLst>
          <pc:docMk/>
          <pc:sldMk cId="3074721769" sldId="391"/>
        </pc:sldMkLst>
        <pc:spChg chg="del mod">
          <ac:chgData name="David Nehrenz" userId="491cf678-319b-4c35-abbe-fee1955a26b5" providerId="ADAL" clId="{4E1D00B1-38DF-457E-8963-42359B1FE3AD}" dt="2025-02-07T15:31:24.560" v="54" actId="478"/>
          <ac:spMkLst>
            <pc:docMk/>
            <pc:sldMk cId="3074721769" sldId="391"/>
            <ac:spMk id="2" creationId="{6910BA10-1F81-49F7-23F0-B4BCADDC9C5A}"/>
          </ac:spMkLst>
        </pc:spChg>
        <pc:spChg chg="del">
          <ac:chgData name="David Nehrenz" userId="491cf678-319b-4c35-abbe-fee1955a26b5" providerId="ADAL" clId="{4E1D00B1-38DF-457E-8963-42359B1FE3AD}" dt="2025-02-07T15:31:26.686" v="55" actId="478"/>
          <ac:spMkLst>
            <pc:docMk/>
            <pc:sldMk cId="3074721769" sldId="391"/>
            <ac:spMk id="3" creationId="{A69CA502-43D3-B782-CB7C-1DFAB29ED1AD}"/>
          </ac:spMkLst>
        </pc:spChg>
        <pc:spChg chg="add mod">
          <ac:chgData name="David Nehrenz" userId="491cf678-319b-4c35-abbe-fee1955a26b5" providerId="ADAL" clId="{4E1D00B1-38DF-457E-8963-42359B1FE3AD}" dt="2025-02-07T15:31:37.679" v="58"/>
          <ac:spMkLst>
            <pc:docMk/>
            <pc:sldMk cId="3074721769" sldId="391"/>
            <ac:spMk id="4" creationId="{ADE51044-E8B4-0758-FCD0-260ECD05963A}"/>
          </ac:spMkLst>
        </pc:spChg>
      </pc:sldChg>
      <pc:sldChg chg="addSp modSp new mod">
        <pc:chgData name="David Nehrenz" userId="491cf678-319b-4c35-abbe-fee1955a26b5" providerId="ADAL" clId="{4E1D00B1-38DF-457E-8963-42359B1FE3AD}" dt="2025-02-07T15:35:11.931" v="299" actId="1076"/>
        <pc:sldMkLst>
          <pc:docMk/>
          <pc:sldMk cId="3858413868" sldId="392"/>
        </pc:sldMkLst>
        <pc:picChg chg="add mod">
          <ac:chgData name="David Nehrenz" userId="491cf678-319b-4c35-abbe-fee1955a26b5" providerId="ADAL" clId="{4E1D00B1-38DF-457E-8963-42359B1FE3AD}" dt="2025-02-07T15:35:11.931" v="299" actId="1076"/>
          <ac:picMkLst>
            <pc:docMk/>
            <pc:sldMk cId="3858413868" sldId="392"/>
            <ac:picMk id="2" creationId="{40CBEC4D-6580-575E-9FBA-82004FE2140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2/7/2025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2-9-25  Lesson: 37</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95BD3-0CAF-C9BD-22D9-AA189BE5FC02}"/>
              </a:ext>
            </a:extLst>
          </p:cNvPr>
          <p:cNvSpPr txBox="1"/>
          <p:nvPr/>
        </p:nvSpPr>
        <p:spPr>
          <a:xfrm>
            <a:off x="172779" y="701749"/>
            <a:ext cx="8681484" cy="5323765"/>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[250] Briefly, in summary (as in the former </a:t>
            </a:r>
            <a:r>
              <a:rPr kumimoji="0" lang="en-US" sz="19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commandments</a:t>
            </a: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this is what is forbidden: (a) To do our neighbor any injury or wrong (in any conceivable manner, by impeding, hindering, and withholding his possessions and property), or even to consent or allow such injury. Instead, we should interfere and prevent it.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[251] (b) It is commanded that we advance and improve his possessions. When they suffer lack, we should help, share, and lend both to friends and foes.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[252] Whoever now seeks and desires good works will find here more than enough to do that are heartily </a:t>
            </a:r>
            <a:r>
              <a:rPr kumimoji="0" lang="en-US" sz="19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acceptable and pleasing to God.</a:t>
            </a: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In addition, they are favored and crowned with excellent blessings. So we are to be richly compensated for all that we do for our neighbor’s good and from friendship. King Solomon also teaches this in Proverbs 19 [: 17], “Whoever is generous to the poor lends</a:t>
            </a:r>
            <a:r>
              <a:rPr kumimoji="0" lang="en-US" sz="19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to the LORD, </a:t>
            </a: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and He will repay him for his deed.”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[253] Here, then, </a:t>
            </a:r>
            <a:r>
              <a:rPr kumimoji="0" lang="en-US" sz="19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you have a rich Lord</a:t>
            </a:r>
            <a:r>
              <a:rPr kumimoji="0" lang="en-US" sz="19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He is certainly enough for you.  He will not allow you to come up short in anything or to lack. So you can with a joyful conscience enjoy a hundred times more than you could scrape together with unfaithfulness and wrong.</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0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AAF99-BCB7-7292-25A8-ED7B808C5818}"/>
              </a:ext>
            </a:extLst>
          </p:cNvPr>
          <p:cNvSpPr txBox="1"/>
          <p:nvPr/>
        </p:nvSpPr>
        <p:spPr>
          <a:xfrm>
            <a:off x="236574" y="659219"/>
            <a:ext cx="8670852" cy="5184689"/>
          </a:xfrm>
          <a:prstGeom prst="rect">
            <a:avLst/>
          </a:prstGeom>
          <a:noFill/>
        </p:spPr>
        <p:txBody>
          <a:bodyPr wrap="square" rtlCol="0">
            <a:spAutoFit/>
          </a:bodyPr>
          <a:lstStyle/>
          <a:p>
            <a:pPr marL="0" marR="0" algn="ctr">
              <a:lnSpc>
                <a:spcPct val="107000"/>
              </a:lnSpc>
              <a:spcAft>
                <a:spcPts val="800"/>
              </a:spcAft>
            </a:pPr>
            <a:r>
              <a:rPr lang="en-US" sz="1900" b="1" u="sng" kern="100" dirty="0">
                <a:effectLst/>
                <a:latin typeface="Aptos" panose="020B0004020202020204" pitchFamily="34" charset="0"/>
                <a:ea typeface="Aptos" panose="020B0004020202020204" pitchFamily="34" charset="0"/>
                <a:cs typeface="Times New Roman" panose="02020603050405020304" pitchFamily="18" charset="0"/>
              </a:rPr>
              <a:t>Luther’s Large Catechism  -  THE SEVENTH COMMANDMENT                                                       - HONESTY AND WORK</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900" i="1" kern="100" dirty="0">
                <a:effectLst/>
                <a:latin typeface="Aptos" panose="020B0004020202020204" pitchFamily="34" charset="0"/>
                <a:ea typeface="Aptos" panose="020B0004020202020204" pitchFamily="34" charset="0"/>
                <a:cs typeface="Times New Roman" panose="02020603050405020304" pitchFamily="18" charset="0"/>
              </a:rPr>
              <a:t>By Ricardo Willy Rieth</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 Work, property, money, and material goods occupy a central place in the lives of individuals, families, and communities. According t</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o the Gospel,</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is all this directly related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to the Christian faith</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and the practice of love…</a:t>
            </a: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 The Seventh Commandment, more than anything, is a guideline for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how Christians</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can actively help others to protect and promote what they possess. Luther’s readiness to help others materially is described by the term “liberality,” which is synonymous with “generosity.” The practice of liberality is a clear expression of love, which is born of faith. The real meaning of this commandment relates to a poverty of spirit (Matthew 5: 3), which is only fulfilled by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the grace of God.</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This is proclaimed by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the example of Christ</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who became poor in consequence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of His love</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for humanity (cf. Philippians 2: 6– 7). </a:t>
            </a:r>
          </a:p>
        </p:txBody>
      </p:sp>
    </p:spTree>
    <p:extLst>
      <p:ext uri="{BB962C8B-B14F-4D97-AF65-F5344CB8AC3E}">
        <p14:creationId xmlns:p14="http://schemas.microsoft.com/office/powerpoint/2010/main" val="369465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51044-E8B4-0758-FCD0-260ECD05963A}"/>
              </a:ext>
            </a:extLst>
          </p:cNvPr>
          <p:cNvSpPr txBox="1"/>
          <p:nvPr/>
        </p:nvSpPr>
        <p:spPr>
          <a:xfrm>
            <a:off x="419986" y="324294"/>
            <a:ext cx="8389088" cy="5929315"/>
          </a:xfrm>
          <a:prstGeom prst="rect">
            <a:avLst/>
          </a:prstGeom>
          <a:noFill/>
        </p:spPr>
        <p:txBody>
          <a:bodyPr wrap="square" rtlCol="0">
            <a:spAutoFit/>
          </a:bodyPr>
          <a:lstStyle/>
          <a:p>
            <a:pPr marL="0" marR="0" algn="just">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Beginning with the Seventh Commandment, work and honesty are presented as a fundamental part of </a:t>
            </a:r>
            <a:r>
              <a:rPr lang="en-US" sz="1800" b="1" kern="100">
                <a:effectLst/>
                <a:latin typeface="Aptos" panose="020B0004020202020204" pitchFamily="34" charset="0"/>
                <a:ea typeface="Aptos" panose="020B0004020202020204" pitchFamily="34" charset="0"/>
                <a:cs typeface="Times New Roman" panose="02020603050405020304" pitchFamily="18" charset="0"/>
              </a:rPr>
              <a:t>Christian life in the domestic economy…</a:t>
            </a:r>
            <a:r>
              <a:rPr lang="en-US" sz="1800" kern="100">
                <a:effectLst/>
                <a:latin typeface="Aptos" panose="020B0004020202020204" pitchFamily="34" charset="0"/>
                <a:ea typeface="Aptos" panose="020B0004020202020204" pitchFamily="34" charset="0"/>
                <a:cs typeface="Times New Roman" panose="02020603050405020304" pitchFamily="18" charset="0"/>
              </a:rPr>
              <a:t>work and honesty in economic relations cannot be dissociated from </a:t>
            </a:r>
            <a:r>
              <a:rPr lang="en-US" sz="1800" b="1" kern="100">
                <a:effectLst/>
                <a:latin typeface="Aptos" panose="020B0004020202020204" pitchFamily="34" charset="0"/>
                <a:ea typeface="Aptos" panose="020B0004020202020204" pitchFamily="34" charset="0"/>
                <a:cs typeface="Times New Roman" panose="02020603050405020304" pitchFamily="18" charset="0"/>
              </a:rPr>
              <a:t>the Christian life</a:t>
            </a:r>
            <a:r>
              <a:rPr lang="en-US" sz="1800" kern="100">
                <a:effectLst/>
                <a:latin typeface="Aptos" panose="020B0004020202020204" pitchFamily="34" charset="0"/>
                <a:ea typeface="Aptos" panose="020B0004020202020204" pitchFamily="34" charset="0"/>
                <a:cs typeface="Times New Roman" panose="02020603050405020304" pitchFamily="18" charset="0"/>
              </a:rPr>
              <a:t>…The commandment requires active fulfillment and positive behavior. In other words, the love generated by faith leads </a:t>
            </a:r>
            <a:r>
              <a:rPr lang="en-US" sz="1800" b="1" kern="100">
                <a:effectLst/>
                <a:latin typeface="Aptos" panose="020B0004020202020204" pitchFamily="34" charset="0"/>
                <a:ea typeface="Aptos" panose="020B0004020202020204" pitchFamily="34" charset="0"/>
                <a:cs typeface="Times New Roman" panose="02020603050405020304" pitchFamily="18" charset="0"/>
              </a:rPr>
              <a:t>Christians</a:t>
            </a:r>
            <a:r>
              <a:rPr lang="en-US" sz="1800" kern="100">
                <a:effectLst/>
                <a:latin typeface="Aptos" panose="020B0004020202020204" pitchFamily="34" charset="0"/>
                <a:ea typeface="Aptos" panose="020B0004020202020204" pitchFamily="34" charset="0"/>
                <a:cs typeface="Times New Roman" panose="02020603050405020304" pitchFamily="18" charset="0"/>
              </a:rPr>
              <a:t> to dedicate themselves to do everything possible so that their neighbors preserve their property and are able to use it for their benefit. The content of the Seventh Commandment forbids harming others, doing injustice against them in any way in labor, commercial, and financial relations.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Professions, or vocations, correspond to the spheres in which God places His creatures</a:t>
            </a:r>
            <a:r>
              <a:rPr lang="en-US" sz="1800" kern="100">
                <a:effectLst/>
                <a:latin typeface="Aptos" panose="020B0004020202020204" pitchFamily="34" charset="0"/>
                <a:ea typeface="Aptos" panose="020B0004020202020204" pitchFamily="34" charset="0"/>
                <a:cs typeface="Times New Roman" panose="02020603050405020304" pitchFamily="18" charset="0"/>
              </a:rPr>
              <a:t>, giving them intelligence, energy, skills, abilities, and attitudes to serve others in love, to do good, and to be the salt of the earth and light of the world (Matthew 5: 13– 14). It is remarkable how Luther’s explanation of the Seventh Commandment is closely related to his interpretation of t</a:t>
            </a:r>
            <a:r>
              <a:rPr lang="en-US" sz="1800" b="1" kern="100">
                <a:effectLst/>
                <a:latin typeface="Aptos" panose="020B0004020202020204" pitchFamily="34" charset="0"/>
                <a:ea typeface="Aptos" panose="020B0004020202020204" pitchFamily="34" charset="0"/>
                <a:cs typeface="Times New Roman" panose="02020603050405020304" pitchFamily="18" charset="0"/>
              </a:rPr>
              <a:t>he First Commandment, </a:t>
            </a:r>
            <a:r>
              <a:rPr lang="en-US" sz="1800" kern="100">
                <a:effectLst/>
                <a:latin typeface="Aptos" panose="020B0004020202020204" pitchFamily="34" charset="0"/>
                <a:ea typeface="Aptos" panose="020B0004020202020204" pitchFamily="34" charset="0"/>
                <a:cs typeface="Times New Roman" panose="02020603050405020304" pitchFamily="18" charset="0"/>
              </a:rPr>
              <a:t>for him the most important commandment of all because it is fulfilled through the work of faith, </a:t>
            </a:r>
            <a:r>
              <a:rPr lang="en-US" sz="1800" b="1" kern="100">
                <a:effectLst/>
                <a:latin typeface="Aptos" panose="020B0004020202020204" pitchFamily="34" charset="0"/>
                <a:ea typeface="Aptos" panose="020B0004020202020204" pitchFamily="34" charset="0"/>
                <a:cs typeface="Times New Roman" panose="02020603050405020304" pitchFamily="18" charset="0"/>
              </a:rPr>
              <a:t>given by the Holy Spirit.</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200" i="1" kern="100">
                <a:effectLst/>
                <a:latin typeface="Aptos" panose="020B0004020202020204" pitchFamily="34" charset="0"/>
                <a:ea typeface="Aptos" panose="020B0004020202020204" pitchFamily="34" charset="0"/>
                <a:cs typeface="Times New Roman" panose="02020603050405020304" pitchFamily="18" charset="0"/>
              </a:rPr>
              <a:t>Luther’s Large Catechism with Annotations and Contemporary Applications (pp. 378-383).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200" i="1" kern="100">
                <a:effectLst/>
                <a:latin typeface="Aptos" panose="020B0004020202020204" pitchFamily="34" charset="0"/>
                <a:ea typeface="Aptos" panose="020B0004020202020204" pitchFamily="34" charset="0"/>
                <a:cs typeface="Times New Roman" panose="02020603050405020304" pitchFamily="18" charset="0"/>
              </a:rPr>
              <a:t> Concordia Publishing House. Kindle Edition.</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4721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A0F17-632E-94A0-9676-167F4C667F12}"/>
              </a:ext>
            </a:extLst>
          </p:cNvPr>
          <p:cNvSpPr txBox="1"/>
          <p:nvPr/>
        </p:nvSpPr>
        <p:spPr>
          <a:xfrm>
            <a:off x="240561" y="388088"/>
            <a:ext cx="8662877" cy="5846793"/>
          </a:xfrm>
          <a:prstGeom prst="rect">
            <a:avLst/>
          </a:prstGeom>
          <a:noFill/>
        </p:spPr>
        <p:txBody>
          <a:bodyPr wrap="square" rtlCol="0">
            <a:spAutoFit/>
          </a:bodyPr>
          <a:lstStyle/>
          <a:p>
            <a:pPr marL="0" marR="0" indent="228600" algn="ctr">
              <a:lnSpc>
                <a:spcPct val="107000"/>
              </a:lnSpc>
              <a:spcAft>
                <a:spcPts val="800"/>
              </a:spcAft>
            </a:pPr>
            <a:r>
              <a:rPr lang="en-US" sz="2400" b="1" u="sng" kern="0" dirty="0">
                <a:effectLst/>
                <a:latin typeface="Aptos" panose="020B0004020202020204" pitchFamily="34" charset="0"/>
                <a:ea typeface="Aptos" panose="020B0004020202020204" pitchFamily="34" charset="0"/>
                <a:cs typeface="Arial" panose="020B0604020202020204" pitchFamily="34" charset="0"/>
              </a:rPr>
              <a:t>Every Christian has a vocation = calling (</a:t>
            </a:r>
            <a:r>
              <a:rPr lang="en-US" sz="2400" b="1" u="sng" kern="0" dirty="0" err="1">
                <a:effectLst/>
                <a:latin typeface="Aptos" panose="020B0004020202020204" pitchFamily="34" charset="0"/>
                <a:ea typeface="Aptos" panose="020B0004020202020204" pitchFamily="34" charset="0"/>
                <a:cs typeface="Arial" panose="020B0604020202020204" pitchFamily="34" charset="0"/>
              </a:rPr>
              <a:t>vocatio</a:t>
            </a:r>
            <a:r>
              <a:rPr lang="en-US" sz="2400" b="1" u="sng" kern="0" dirty="0">
                <a:effectLst/>
                <a:latin typeface="Aptos" panose="020B0004020202020204" pitchFamily="34" charset="0"/>
                <a:ea typeface="Aptos" panose="020B0004020202020204" pitchFamily="34" charset="0"/>
                <a:cs typeface="Arial" panose="020B0604020202020204" pitchFamily="34" charset="0"/>
              </a:rPr>
              <a:t>)</a:t>
            </a:r>
            <a:endParaRPr lang="en-US" sz="20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400" kern="0" dirty="0">
                <a:effectLst/>
                <a:latin typeface="Aptos" panose="020B0004020202020204" pitchFamily="34" charset="0"/>
                <a:ea typeface="Aptos" panose="020B0004020202020204" pitchFamily="34" charset="0"/>
                <a:cs typeface="Arial" panose="020B0604020202020204" pitchFamily="34" charset="0"/>
              </a:rPr>
              <a:t> We walk in faith toward God and love for our neighbor.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Aptos" panose="020B0004020202020204" pitchFamily="34" charset="0"/>
              <a:buChar char="-"/>
            </a:pPr>
            <a:r>
              <a:rPr lang="en-US" sz="2400" kern="0" dirty="0">
                <a:effectLst/>
                <a:latin typeface="Aptos" panose="020B0004020202020204" pitchFamily="34" charset="0"/>
                <a:ea typeface="Aptos" panose="020B0004020202020204" pitchFamily="34" charset="0"/>
                <a:cs typeface="Arial" panose="020B0604020202020204" pitchFamily="34" charset="0"/>
              </a:rPr>
              <a:t>1</a:t>
            </a:r>
            <a:r>
              <a:rPr lang="en-US" sz="2400" kern="0" baseline="30000" dirty="0">
                <a:effectLst/>
                <a:latin typeface="Aptos" panose="020B0004020202020204" pitchFamily="34" charset="0"/>
                <a:ea typeface="Aptos" panose="020B0004020202020204" pitchFamily="34" charset="0"/>
                <a:cs typeface="Arial" panose="020B0604020202020204" pitchFamily="34" charset="0"/>
              </a:rPr>
              <a:t>st</a:t>
            </a:r>
            <a:r>
              <a:rPr lang="en-US" sz="2400" kern="0" dirty="0">
                <a:effectLst/>
                <a:latin typeface="Aptos" panose="020B0004020202020204" pitchFamily="34" charset="0"/>
                <a:ea typeface="Aptos" panose="020B0004020202020204" pitchFamily="34" charset="0"/>
                <a:cs typeface="Arial" panose="020B0604020202020204" pitchFamily="34" charset="0"/>
              </a:rPr>
              <a:t> Table of the Law – Commandments 1-3</a:t>
            </a:r>
            <a:endParaRPr lang="en-US"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ctr">
              <a:lnSpc>
                <a:spcPct val="107000"/>
              </a:lnSpc>
              <a:spcAft>
                <a:spcPts val="800"/>
              </a:spcAft>
              <a:buFont typeface="Aptos" panose="020B0004020202020204" pitchFamily="34" charset="0"/>
              <a:buChar char="-"/>
            </a:pPr>
            <a:r>
              <a:rPr lang="en-US" sz="2400" kern="0" dirty="0">
                <a:effectLst/>
                <a:latin typeface="Aptos" panose="020B0004020202020204" pitchFamily="34" charset="0"/>
                <a:ea typeface="Aptos" panose="020B0004020202020204" pitchFamily="34" charset="0"/>
                <a:cs typeface="Arial" panose="020B0604020202020204" pitchFamily="34" charset="0"/>
              </a:rPr>
              <a:t>2</a:t>
            </a:r>
            <a:r>
              <a:rPr lang="en-US" sz="2400" kern="0" baseline="30000" dirty="0">
                <a:effectLst/>
                <a:latin typeface="Aptos" panose="020B0004020202020204" pitchFamily="34" charset="0"/>
                <a:ea typeface="Aptos" panose="020B0004020202020204" pitchFamily="34" charset="0"/>
                <a:cs typeface="Arial" panose="020B0604020202020204" pitchFamily="34" charset="0"/>
              </a:rPr>
              <a:t>nd</a:t>
            </a:r>
            <a:r>
              <a:rPr lang="en-US" sz="2400" kern="0" dirty="0">
                <a:effectLst/>
                <a:latin typeface="Aptos" panose="020B0004020202020204" pitchFamily="34" charset="0"/>
                <a:ea typeface="Aptos" panose="020B0004020202020204" pitchFamily="34" charset="0"/>
                <a:cs typeface="Arial" panose="020B0604020202020204" pitchFamily="34" charset="0"/>
              </a:rPr>
              <a:t> Table of the Law – Commandments 4-10</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400" b="1" u="sng" kern="0" dirty="0">
                <a:effectLst/>
                <a:latin typeface="Aptos" panose="020B0004020202020204" pitchFamily="34" charset="0"/>
                <a:ea typeface="Aptos" panose="020B0004020202020204" pitchFamily="34" charset="0"/>
                <a:cs typeface="Arial" panose="020B0604020202020204" pitchFamily="34" charset="0"/>
              </a:rPr>
              <a:t>How do you balance the living out of                                                              these Six Daily Callings?:</a:t>
            </a:r>
            <a:endParaRPr lang="en-US" sz="20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Disciple of Christ Jesus our Lord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 If married – Spouse;   If single -  Son / Daughter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If married – Parent;   If single - Brother / Sister   Uncle / Aunt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Occupation and Employment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Congregation Member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eriod"/>
            </a:pPr>
            <a:r>
              <a:rPr lang="en-US" sz="2400" kern="0" dirty="0">
                <a:effectLst/>
                <a:latin typeface="Aptos" panose="020B0004020202020204" pitchFamily="34" charset="0"/>
                <a:ea typeface="Aptos" panose="020B0004020202020204" pitchFamily="34" charset="0"/>
                <a:cs typeface="Arial" panose="020B0604020202020204" pitchFamily="34" charset="0"/>
              </a:rPr>
              <a:t>Citizen of your Community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A3F84-FAD5-8D1E-B78D-4DAC83DE9708}"/>
              </a:ext>
            </a:extLst>
          </p:cNvPr>
          <p:cNvPicPr>
            <a:picLocks noChangeAspect="1"/>
          </p:cNvPicPr>
          <p:nvPr/>
        </p:nvPicPr>
        <p:blipFill>
          <a:blip r:embed="rId2"/>
          <a:stretch>
            <a:fillRect/>
          </a:stretch>
        </p:blipFill>
        <p:spPr>
          <a:xfrm>
            <a:off x="1435394" y="175437"/>
            <a:ext cx="6299791" cy="6299791"/>
          </a:xfrm>
          <a:prstGeom prst="rect">
            <a:avLst/>
          </a:prstGeom>
        </p:spPr>
      </p:pic>
    </p:spTree>
    <p:extLst>
      <p:ext uri="{BB962C8B-B14F-4D97-AF65-F5344CB8AC3E}">
        <p14:creationId xmlns:p14="http://schemas.microsoft.com/office/powerpoint/2010/main" val="673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EC4D-6580-575E-9FBA-82004FE21403}"/>
              </a:ext>
            </a:extLst>
          </p:cNvPr>
          <p:cNvPicPr>
            <a:picLocks noChangeAspect="1"/>
          </p:cNvPicPr>
          <p:nvPr/>
        </p:nvPicPr>
        <p:blipFill>
          <a:blip r:embed="rId2"/>
          <a:stretch>
            <a:fillRect/>
          </a:stretch>
        </p:blipFill>
        <p:spPr>
          <a:xfrm>
            <a:off x="1098476" y="207333"/>
            <a:ext cx="6739433" cy="6145619"/>
          </a:xfrm>
          <a:prstGeom prst="rect">
            <a:avLst/>
          </a:prstGeom>
        </p:spPr>
      </p:pic>
    </p:spTree>
    <p:extLst>
      <p:ext uri="{BB962C8B-B14F-4D97-AF65-F5344CB8AC3E}">
        <p14:creationId xmlns:p14="http://schemas.microsoft.com/office/powerpoint/2010/main" val="385841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691" y="226642"/>
            <a:ext cx="8546618" cy="6271140"/>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TEXT (Ephesians 6:5-9)</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(5)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Slaves,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obey your earthly masters with fear and trembling, with a sincere heart, as you would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Christ,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(6) not by the way of eye-service, as people-pleasers, </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but as servants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of Christ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doing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the will of God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from the heart,</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(7) rendering service with a good will </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as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to the Lord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and not to man,</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(8) knowing that whatever good anyone does,</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this he will receive back from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the Lord,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whether he is a slave or free.</a:t>
            </a: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(1 Cor 3:8;  7:22;  12:13;     2 Cor 5:10;  11:3;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Gal 1:10; 3:28;      </a:t>
            </a:r>
            <a:r>
              <a:rPr lang="en-US" sz="2400" b="1" kern="100" dirty="0" err="1">
                <a:effectLst/>
                <a:latin typeface="Aptos" panose="020B0004020202020204" pitchFamily="34" charset="0"/>
                <a:ea typeface="Aptos" panose="020B0004020202020204" pitchFamily="34" charset="0"/>
                <a:cs typeface="Times New Roman" panose="02020603050405020304" pitchFamily="18" charset="0"/>
              </a:rPr>
              <a:t>Php</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2:12;    Col 3:11,22-24;   </a:t>
            </a: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1 Tim 6:1;   Titus 2:9,10;   1 Pet 2:18)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237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233" y="640277"/>
            <a:ext cx="8746958" cy="5167377"/>
          </a:xfrm>
          <a:prstGeom prst="rect">
            <a:avLst/>
          </a:prstGeom>
          <a:noFill/>
        </p:spPr>
        <p:txBody>
          <a:bodyPr wrap="square" rtlCol="0">
            <a:spAutoFit/>
          </a:bodyPr>
          <a:lstStyle/>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(9) </a:t>
            </a:r>
            <a:r>
              <a:rPr lang="en-US" sz="3400" b="1" kern="100" dirty="0">
                <a:effectLst/>
                <a:latin typeface="Aptos" panose="020B0004020202020204" pitchFamily="34" charset="0"/>
                <a:ea typeface="Aptos" panose="020B0004020202020204" pitchFamily="34" charset="0"/>
                <a:cs typeface="Times New Roman" panose="02020603050405020304" pitchFamily="18" charset="0"/>
              </a:rPr>
              <a:t>Masters</a:t>
            </a:r>
            <a:r>
              <a:rPr lang="en-US" sz="3400" kern="100" dirty="0">
                <a:effectLst/>
                <a:latin typeface="Aptos" panose="020B0004020202020204" pitchFamily="34" charset="0"/>
                <a:ea typeface="Aptos" panose="020B0004020202020204" pitchFamily="34" charset="0"/>
                <a:cs typeface="Times New Roman" panose="02020603050405020304" pitchFamily="18" charset="0"/>
              </a:rPr>
              <a:t>, do the same to them, </a:t>
            </a:r>
          </a:p>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and stop your threatening,</a:t>
            </a:r>
          </a:p>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 knowing that </a:t>
            </a:r>
            <a:r>
              <a:rPr lang="en-US" sz="3400" b="1" kern="100" dirty="0">
                <a:effectLst/>
                <a:latin typeface="Aptos" panose="020B0004020202020204" pitchFamily="34" charset="0"/>
                <a:ea typeface="Aptos" panose="020B0004020202020204" pitchFamily="34" charset="0"/>
                <a:cs typeface="Times New Roman" panose="02020603050405020304" pitchFamily="18" charset="0"/>
              </a:rPr>
              <a:t>he who is both                                                  their Master and yours is in heaven, </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and that there is no partiality with him.</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(Lev 25:43;    Dt 10:17;    Job 31:13-15;  </a:t>
            </a: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   Jn 13:13;  Ac 10:34,35 ;</a:t>
            </a: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   Rom 2:9-13;   Col 4:11;   1 Pet 1:17)</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916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DFC4DA-EBB9-05F1-A962-1BCDB76055EF}"/>
              </a:ext>
            </a:extLst>
          </p:cNvPr>
          <p:cNvSpPr txBox="1"/>
          <p:nvPr/>
        </p:nvSpPr>
        <p:spPr>
          <a:xfrm>
            <a:off x="159487" y="356191"/>
            <a:ext cx="8660219" cy="6225807"/>
          </a:xfrm>
          <a:prstGeom prst="rect">
            <a:avLst/>
          </a:prstGeom>
          <a:noFill/>
        </p:spPr>
        <p:txBody>
          <a:bodyPr wrap="square" rtlCol="0">
            <a:spAutoFit/>
          </a:bodyPr>
          <a:lstStyle/>
          <a:p>
            <a:pPr marL="0" marR="0" algn="ctr">
              <a:lnSpc>
                <a:spcPct val="107000"/>
              </a:lnSpc>
              <a:spcAft>
                <a:spcPts val="800"/>
              </a:spcAft>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STUDY HELPS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900" b="1" u="sng" kern="100" dirty="0">
                <a:effectLst/>
                <a:latin typeface="Aptos" panose="020B0004020202020204" pitchFamily="34" charset="0"/>
                <a:ea typeface="Aptos" panose="020B0004020202020204" pitchFamily="34" charset="0"/>
                <a:cs typeface="Times New Roman" panose="02020603050405020304" pitchFamily="18" charset="0"/>
              </a:rPr>
              <a:t>Luther’s Large Catechism - THE SEVENTH COMMANDMENT</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[222] You shall not steal.</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[223] …the commandment about temporal property.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God also wants property protected</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He has commanded that no one shall take away from, or diminish, his neighbor’s possessions.</a:t>
            </a: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 [233] Therefore, let everyone know his duty, at</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 the risk of God’s displeasure:</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he must do no harm to his neighbor nor deprive him of profit nor commit any act of unfaithfulness or hatred in any bargain or trade. But he must also faithfully preserve his property for him, secure and promote his advantage. This is especially true when one accepts money, wages, and one’s livelihood for such service.</a:t>
            </a:r>
          </a:p>
          <a:p>
            <a:pPr marL="0" marR="0" algn="just">
              <a:lnSpc>
                <a:spcPct val="107000"/>
              </a:lnSpc>
              <a:spcAft>
                <a:spcPts val="800"/>
              </a:spcAft>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[249] It is necessary for us to do no more than to teach and to warn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with God’s Word.</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But to check such open greediness </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there is need for the princes and government.</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They themselves should take note and have the courage to establish and maintain order in all kinds of trade and commerce. They must do this, lest the poor be burdened and oppressed and the leaders themselves be burdened with other people’s sins.</a:t>
            </a:r>
          </a:p>
        </p:txBody>
      </p:sp>
    </p:spTree>
    <p:extLst>
      <p:ext uri="{BB962C8B-B14F-4D97-AF65-F5344CB8AC3E}">
        <p14:creationId xmlns:p14="http://schemas.microsoft.com/office/powerpoint/2010/main" val="2955683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1cab3fb3-5c0c-48ac-bcd1-1a6ef77007e7"/>
    <ds:schemaRef ds:uri="http://www.w3.org/XML/1998/namespace"/>
    <ds:schemaRef ds:uri="http://purl.org/dc/dcmityp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715</TotalTime>
  <Words>1212</Words>
  <Application>Microsoft Office PowerPoint</Application>
  <PresentationFormat>On-screen Show (4:3)</PresentationFormat>
  <Paragraphs>53</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142</cp:revision>
  <cp:lastPrinted>2024-09-13T19:43:02Z</cp:lastPrinted>
  <dcterms:created xsi:type="dcterms:W3CDTF">2016-02-18T03:34:46Z</dcterms:created>
  <dcterms:modified xsi:type="dcterms:W3CDTF">2025-02-07T15:35:14Z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