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293" r:id="rId7"/>
    <p:sldId id="261" r:id="rId8"/>
    <p:sldId id="263" r:id="rId9"/>
    <p:sldId id="270" r:id="rId10"/>
    <p:sldId id="374" r:id="rId11"/>
    <p:sldId id="375" r:id="rId12"/>
    <p:sldId id="376" r:id="rId13"/>
    <p:sldId id="385" r:id="rId14"/>
    <p:sldId id="300" r:id="rId15"/>
    <p:sldId id="302" r:id="rId16"/>
    <p:sldId id="304" r:id="rId17"/>
    <p:sldId id="310" r:id="rId18"/>
    <p:sldId id="311" r:id="rId19"/>
    <p:sldId id="312" r:id="rId20"/>
    <p:sldId id="314" r:id="rId21"/>
    <p:sldId id="316" r:id="rId22"/>
    <p:sldId id="317" r:id="rId23"/>
    <p:sldId id="318" r:id="rId24"/>
    <p:sldId id="320" r:id="rId25"/>
    <p:sldId id="321" r:id="rId26"/>
    <p:sldId id="322" r:id="rId27"/>
    <p:sldId id="325" r:id="rId28"/>
    <p:sldId id="326" r:id="rId29"/>
    <p:sldId id="330" r:id="rId30"/>
    <p:sldId id="331" r:id="rId31"/>
    <p:sldId id="333" r:id="rId32"/>
    <p:sldId id="337" r:id="rId33"/>
    <p:sldId id="342" r:id="rId34"/>
    <p:sldId id="344" r:id="rId35"/>
    <p:sldId id="345" r:id="rId36"/>
    <p:sldId id="348" r:id="rId37"/>
    <p:sldId id="349" r:id="rId38"/>
    <p:sldId id="354" r:id="rId39"/>
    <p:sldId id="359" r:id="rId40"/>
    <p:sldId id="361" r:id="rId41"/>
    <p:sldId id="362" r:id="rId42"/>
    <p:sldId id="365" r:id="rId43"/>
    <p:sldId id="370" r:id="rId44"/>
    <p:sldId id="372" r:id="rId45"/>
    <p:sldId id="377" r:id="rId46"/>
    <p:sldId id="378" r:id="rId47"/>
    <p:sldId id="379" r:id="rId48"/>
    <p:sldId id="383" r:id="rId49"/>
    <p:sldId id="384" r:id="rId50"/>
    <p:sldId id="38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A2397-8F24-45A1-A320-7069A5B27023}" v="8" dt="2024-12-12T15:13:26.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4" d="100"/>
          <a:sy n="64" d="100"/>
        </p:scale>
        <p:origin x="141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1/18/2025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smtClean="0">
                <a:latin typeface="Aptos" panose="020B0004020202020204" pitchFamily="34" charset="0"/>
                <a:ea typeface="Aptos" panose="020B0004020202020204" pitchFamily="34" charset="0"/>
                <a:cs typeface="Times New Roman" panose="02020603050405020304" pitchFamily="18" charset="0"/>
              </a:rPr>
              <a:t>1-19</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-25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Lesson: </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35</a:t>
            </a:r>
            <a:r>
              <a:rPr lang="en-US" sz="3600" kern="100" dirty="0" smtClean="0">
                <a:latin typeface="Aptos" panose="020B0004020202020204" pitchFamily="34" charset="0"/>
                <a:ea typeface="Aptos" panose="020B0004020202020204" pitchFamily="34" charset="0"/>
                <a:cs typeface="Times New Roman" panose="02020603050405020304" pitchFamily="18" charset="0"/>
              </a:rPr>
              <a:t> </a:t>
            </a: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xmlns=""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285" y="385010"/>
            <a:ext cx="8746958" cy="5723233"/>
          </a:xfrm>
          <a:prstGeom prst="rect">
            <a:avLst/>
          </a:prstGeom>
          <a:noFill/>
        </p:spPr>
        <p:txBody>
          <a:bodyPr wrap="square" rtlCol="0">
            <a:spAutoFit/>
          </a:bodyPr>
          <a:lstStyle/>
          <a:p>
            <a:pPr indent="228600" algn="ctr">
              <a:lnSpc>
                <a:spcPct val="107000"/>
              </a:lnSpc>
            </a:pPr>
            <a:r>
              <a:rPr lang="en-US" b="1" u="sng" kern="0" dirty="0">
                <a:latin typeface="Arial" panose="020B0604020202020204" pitchFamily="34" charset="0"/>
                <a:ea typeface="Aptos"/>
                <a:cs typeface="Times New Roman" panose="02020603050405020304" pitchFamily="18" charset="0"/>
              </a:rPr>
              <a:t>3. Marriage was the first institution created by God in the Garden of Eden.</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At a marriage was the first miracle done by Jesus at the wedding in Cana.</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The marriage banquet and feast in heaven is the wedding that will have no end</a:t>
            </a:r>
            <a:r>
              <a:rPr lang="en-US" kern="0" dirty="0" smtClean="0">
                <a:latin typeface="Arial" panose="020B0604020202020204" pitchFamily="34" charset="0"/>
                <a:ea typeface="Aptos"/>
                <a:cs typeface="Times New Roman" panose="02020603050405020304" pitchFamily="18" charset="0"/>
              </a:rPr>
              <a:t>.</a:t>
            </a: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a:cs typeface="Times New Roman" panose="02020603050405020304" pitchFamily="18" charset="0"/>
              </a:rPr>
              <a:t>4. “This, the first of his signs, Jesus did at Cana in Galilee,</a:t>
            </a:r>
            <a:endParaRPr lang="en-US" sz="1400" kern="100" dirty="0">
              <a:latin typeface="Aptos"/>
              <a:ea typeface="Aptos"/>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a:cs typeface="Times New Roman" panose="02020603050405020304" pitchFamily="18" charset="0"/>
              </a:rPr>
              <a:t> and manifested his glory.</a:t>
            </a:r>
            <a:endParaRPr lang="en-US" sz="1400" kern="100" dirty="0">
              <a:latin typeface="Aptos"/>
              <a:ea typeface="Aptos"/>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a:cs typeface="Times New Roman" panose="02020603050405020304" pitchFamily="18" charset="0"/>
              </a:rPr>
              <a:t>And his disciples believed in him.”</a:t>
            </a:r>
            <a:endParaRPr lang="en-US" sz="1400" kern="100" dirty="0">
              <a:latin typeface="Aptos"/>
              <a:ea typeface="Aptos"/>
              <a:cs typeface="Times New Roman" panose="02020603050405020304" pitchFamily="18" charset="0"/>
            </a:endParaRPr>
          </a:p>
          <a:p>
            <a:pPr indent="228600" algn="ctr">
              <a:lnSpc>
                <a:spcPct val="107000"/>
              </a:lnSpc>
            </a:pPr>
            <a:r>
              <a:rPr lang="en-US" b="1"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At a wedding we see three things with the eyes of Holy Scripture:</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1. The original married couple – Adam and Eve.</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2. The present couple who are getting married at a church.</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3. Jesus the Bridegroom and the Church the Bride.</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The Glory of Jesus prepares us for the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Lamb’s Wedding Banquet and Marriage Feast in heaven, which knows no end.</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We have a foretaste of this in the Lord’s Supper, around the altar here on earth.</a:t>
            </a:r>
            <a:r>
              <a:rPr lang="en-US" sz="1400" kern="0" dirty="0">
                <a:latin typeface="Arial" panose="020B0604020202020204" pitchFamily="34" charset="0"/>
                <a:ea typeface="Aptos"/>
                <a:cs typeface="Times New Roman" panose="02020603050405020304" pitchFamily="18" charset="0"/>
              </a:rPr>
              <a:t> </a:t>
            </a:r>
            <a:endParaRPr lang="en-US" sz="1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2809162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1547" y="673151"/>
            <a:ext cx="5393019" cy="5322057"/>
          </a:xfrm>
          <a:prstGeom prst="rect">
            <a:avLst/>
          </a:prstGeom>
        </p:spPr>
      </p:pic>
    </p:spTree>
    <p:extLst>
      <p:ext uri="{BB962C8B-B14F-4D97-AF65-F5344CB8AC3E}">
        <p14:creationId xmlns:p14="http://schemas.microsoft.com/office/powerpoint/2010/main" val="673716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xmlns=""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xmlns=""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xmlns=""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xmlns=""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xmlns=""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389BFF2-4D35-5F6B-D3CB-2A582F8210AC}"/>
              </a:ext>
            </a:extLst>
          </p:cNvPr>
          <p:cNvSpPr txBox="1"/>
          <p:nvPr/>
        </p:nvSpPr>
        <p:spPr>
          <a:xfrm>
            <a:off x="176556" y="308683"/>
            <a:ext cx="8649586" cy="5855257"/>
          </a:xfrm>
          <a:prstGeom prst="rect">
            <a:avLst/>
          </a:prstGeom>
          <a:noFill/>
        </p:spPr>
        <p:txBody>
          <a:bodyPr wrap="square" rtlCol="0">
            <a:spAutoFit/>
          </a:bodyPr>
          <a:lstStyle/>
          <a:p>
            <a:pPr algn="ctr">
              <a:lnSpc>
                <a:spcPct val="107000"/>
              </a:lnSpc>
            </a:pPr>
            <a:endParaRPr lang="en-US" sz="1400" kern="100" dirty="0" smtClean="0">
              <a:latin typeface="Aptos" panose="020B0004020202020204"/>
              <a:ea typeface="Aptos" panose="020B0004020202020204"/>
              <a:cs typeface="Times New Roman" panose="02020603050405020304" pitchFamily="18" charset="0"/>
            </a:endParaRPr>
          </a:p>
          <a:p>
            <a:pPr algn="ctr">
              <a:lnSpc>
                <a:spcPct val="107000"/>
              </a:lnSpc>
            </a:pPr>
            <a:r>
              <a:rPr lang="en-US" sz="2400" b="1" kern="100" dirty="0">
                <a:latin typeface="Aptos" panose="020B0004020202020204"/>
                <a:ea typeface="Aptos" panose="020B0004020202020204"/>
                <a:cs typeface="Times New Roman" panose="02020603050405020304" pitchFamily="18" charset="0"/>
              </a:rPr>
              <a:t>THE TEXT (Ephesians 5:31-33) </a:t>
            </a:r>
            <a:endParaRPr lang="en-US" sz="2400" kern="100" dirty="0">
              <a:latin typeface="Aptos" panose="020B0004020202020204"/>
              <a:ea typeface="Aptos" panose="020B0004020202020204"/>
              <a:cs typeface="Times New Roman" panose="02020603050405020304" pitchFamily="18" charset="0"/>
            </a:endParaRPr>
          </a:p>
          <a:p>
            <a:pPr>
              <a:lnSpc>
                <a:spcPct val="107000"/>
              </a:lnSpc>
            </a:pPr>
            <a:r>
              <a:rPr lang="en-US" sz="2400" kern="100" dirty="0">
                <a:latin typeface="Aptos" panose="020B0004020202020204"/>
                <a:ea typeface="Aptos" panose="020B0004020202020204"/>
                <a:cs typeface="Times New Roman" panose="02020603050405020304" pitchFamily="18" charset="0"/>
              </a:rPr>
              <a:t> </a:t>
            </a:r>
          </a:p>
          <a:p>
            <a:pPr algn="ctr">
              <a:lnSpc>
                <a:spcPct val="107000"/>
              </a:lnSpc>
            </a:pPr>
            <a:r>
              <a:rPr lang="en-US" sz="2400" kern="100" dirty="0">
                <a:latin typeface="Aptos" panose="020B0004020202020204"/>
                <a:ea typeface="Aptos" panose="020B0004020202020204"/>
                <a:cs typeface="Times New Roman" panose="02020603050405020304" pitchFamily="18" charset="0"/>
              </a:rPr>
              <a:t>(31) "Therefore </a:t>
            </a:r>
            <a:r>
              <a:rPr lang="en-US" sz="2400" u="sng" kern="100" dirty="0">
                <a:latin typeface="Aptos" panose="020B0004020202020204"/>
                <a:ea typeface="Aptos" panose="020B0004020202020204"/>
                <a:cs typeface="Times New Roman" panose="02020603050405020304" pitchFamily="18" charset="0"/>
              </a:rPr>
              <a:t>a man </a:t>
            </a:r>
            <a:r>
              <a:rPr lang="en-US" sz="2400" kern="100" dirty="0">
                <a:latin typeface="Aptos" panose="020B0004020202020204"/>
                <a:ea typeface="Aptos" panose="020B0004020202020204"/>
                <a:cs typeface="Times New Roman" panose="02020603050405020304" pitchFamily="18" charset="0"/>
              </a:rPr>
              <a:t>shall leave his father and mother                         and hold fast to </a:t>
            </a:r>
            <a:r>
              <a:rPr lang="en-US" sz="2400" u="sng" kern="100" dirty="0">
                <a:latin typeface="Aptos" panose="020B0004020202020204"/>
                <a:ea typeface="Aptos" panose="020B0004020202020204"/>
                <a:cs typeface="Times New Roman" panose="02020603050405020304" pitchFamily="18" charset="0"/>
              </a:rPr>
              <a:t>his wife,</a:t>
            </a:r>
            <a:r>
              <a:rPr lang="en-US" sz="2400" kern="100" dirty="0">
                <a:latin typeface="Aptos" panose="020B0004020202020204"/>
                <a:ea typeface="Aptos" panose="020B0004020202020204"/>
                <a:cs typeface="Times New Roman" panose="02020603050405020304" pitchFamily="18" charset="0"/>
              </a:rPr>
              <a:t> </a:t>
            </a:r>
          </a:p>
          <a:p>
            <a:pPr algn="ctr">
              <a:lnSpc>
                <a:spcPct val="107000"/>
              </a:lnSpc>
            </a:pPr>
            <a:r>
              <a:rPr lang="en-US" sz="2400" kern="100" dirty="0">
                <a:latin typeface="Aptos" panose="020B0004020202020204"/>
                <a:ea typeface="Aptos" panose="020B0004020202020204"/>
                <a:cs typeface="Times New Roman" panose="02020603050405020304" pitchFamily="18" charset="0"/>
              </a:rPr>
              <a:t>and the two shall become one flesh." </a:t>
            </a:r>
          </a:p>
          <a:p>
            <a:pPr algn="ctr">
              <a:lnSpc>
                <a:spcPct val="107000"/>
              </a:lnSpc>
            </a:pPr>
            <a:r>
              <a:rPr lang="en-US" sz="2400" kern="100" dirty="0">
                <a:latin typeface="Aptos" panose="020B0004020202020204"/>
                <a:ea typeface="Aptos" panose="020B0004020202020204"/>
                <a:cs typeface="Times New Roman" panose="02020603050405020304" pitchFamily="18" charset="0"/>
              </a:rPr>
              <a:t>(32) </a:t>
            </a:r>
            <a:r>
              <a:rPr lang="en-US" sz="2400" b="1" kern="100" dirty="0">
                <a:latin typeface="Aptos" panose="020B0004020202020204"/>
                <a:ea typeface="Aptos" panose="020B0004020202020204"/>
                <a:cs typeface="Times New Roman" panose="02020603050405020304" pitchFamily="18" charset="0"/>
              </a:rPr>
              <a:t>This mystery is profound,</a:t>
            </a:r>
            <a:r>
              <a:rPr lang="en-US" sz="2400" kern="100" dirty="0">
                <a:latin typeface="Aptos" panose="020B0004020202020204"/>
                <a:ea typeface="Aptos" panose="020B0004020202020204"/>
                <a:cs typeface="Times New Roman" panose="02020603050405020304" pitchFamily="18" charset="0"/>
              </a:rPr>
              <a:t> </a:t>
            </a:r>
          </a:p>
          <a:p>
            <a:pPr algn="ctr">
              <a:lnSpc>
                <a:spcPct val="107000"/>
              </a:lnSpc>
            </a:pPr>
            <a:r>
              <a:rPr lang="en-US" sz="2400" kern="100" dirty="0">
                <a:latin typeface="Aptos" panose="020B0004020202020204"/>
                <a:ea typeface="Aptos" panose="020B0004020202020204"/>
                <a:cs typeface="Times New Roman" panose="02020603050405020304" pitchFamily="18" charset="0"/>
              </a:rPr>
              <a:t>and I am saying that it refers </a:t>
            </a:r>
            <a:r>
              <a:rPr lang="en-US" sz="2400" b="1" kern="100" dirty="0">
                <a:latin typeface="Aptos" panose="020B0004020202020204"/>
                <a:ea typeface="Aptos" panose="020B0004020202020204"/>
                <a:cs typeface="Times New Roman" panose="02020603050405020304" pitchFamily="18" charset="0"/>
              </a:rPr>
              <a:t>to Christ and the church.</a:t>
            </a:r>
            <a:r>
              <a:rPr lang="en-US" sz="2400" kern="100" dirty="0">
                <a:latin typeface="Aptos" panose="020B0004020202020204"/>
                <a:ea typeface="Aptos" panose="020B0004020202020204"/>
                <a:cs typeface="Times New Roman" panose="02020603050405020304" pitchFamily="18" charset="0"/>
              </a:rPr>
              <a:t> </a:t>
            </a:r>
          </a:p>
          <a:p>
            <a:pPr algn="ctr">
              <a:lnSpc>
                <a:spcPct val="107000"/>
              </a:lnSpc>
            </a:pPr>
            <a:r>
              <a:rPr lang="en-US" sz="2400" kern="100" dirty="0">
                <a:latin typeface="Aptos" panose="020B0004020202020204"/>
                <a:ea typeface="Aptos" panose="020B0004020202020204"/>
                <a:cs typeface="Times New Roman" panose="02020603050405020304" pitchFamily="18" charset="0"/>
              </a:rPr>
              <a:t>(33) However, let each one of you love </a:t>
            </a:r>
            <a:r>
              <a:rPr lang="en-US" sz="2400" u="sng" kern="100" dirty="0">
                <a:latin typeface="Aptos" panose="020B0004020202020204"/>
                <a:ea typeface="Aptos" panose="020B0004020202020204"/>
                <a:cs typeface="Times New Roman" panose="02020603050405020304" pitchFamily="18" charset="0"/>
              </a:rPr>
              <a:t>his wife</a:t>
            </a:r>
            <a:r>
              <a:rPr lang="en-US" sz="2400" kern="100" dirty="0">
                <a:latin typeface="Aptos" panose="020B0004020202020204"/>
                <a:ea typeface="Aptos" panose="020B0004020202020204"/>
                <a:cs typeface="Times New Roman" panose="02020603050405020304" pitchFamily="18" charset="0"/>
              </a:rPr>
              <a:t> as himself, </a:t>
            </a:r>
          </a:p>
          <a:p>
            <a:pPr algn="ctr">
              <a:lnSpc>
                <a:spcPct val="107000"/>
              </a:lnSpc>
            </a:pPr>
            <a:r>
              <a:rPr lang="en-US" sz="2400" kern="100" dirty="0">
                <a:latin typeface="Aptos" panose="020B0004020202020204"/>
                <a:ea typeface="Aptos" panose="020B0004020202020204"/>
                <a:cs typeface="Times New Roman" panose="02020603050405020304" pitchFamily="18" charset="0"/>
              </a:rPr>
              <a:t>and let the wife see that she respects </a:t>
            </a:r>
            <a:r>
              <a:rPr lang="en-US" sz="2400" u="sng" kern="100" dirty="0">
                <a:latin typeface="Aptos" panose="020B0004020202020204"/>
                <a:ea typeface="Aptos" panose="020B0004020202020204"/>
                <a:cs typeface="Times New Roman" panose="02020603050405020304" pitchFamily="18" charset="0"/>
              </a:rPr>
              <a:t>her husband.</a:t>
            </a:r>
            <a:endParaRPr lang="en-US" sz="2400" kern="100" dirty="0">
              <a:latin typeface="Aptos" panose="020B0004020202020204"/>
              <a:ea typeface="Aptos" panose="020B0004020202020204"/>
              <a:cs typeface="Times New Roman" panose="02020603050405020304" pitchFamily="18" charset="0"/>
            </a:endParaRPr>
          </a:p>
          <a:p>
            <a:pPr algn="ctr">
              <a:lnSpc>
                <a:spcPct val="107000"/>
              </a:lnSpc>
            </a:pPr>
            <a:r>
              <a:rPr lang="en-US" sz="2400" kern="100" dirty="0">
                <a:latin typeface="Aptos" panose="020B0004020202020204"/>
                <a:ea typeface="Aptos" panose="020B0004020202020204"/>
                <a:cs typeface="Times New Roman" panose="02020603050405020304" pitchFamily="18" charset="0"/>
              </a:rPr>
              <a:t> </a:t>
            </a:r>
          </a:p>
          <a:p>
            <a:pPr algn="ctr">
              <a:lnSpc>
                <a:spcPct val="107000"/>
              </a:lnSpc>
            </a:pPr>
            <a:r>
              <a:rPr lang="en-US" sz="2400" b="1" kern="100" dirty="0">
                <a:latin typeface="Aptos" panose="020B0004020202020204"/>
                <a:ea typeface="Aptos" panose="020B0004020202020204"/>
                <a:cs typeface="Times New Roman" panose="02020603050405020304" pitchFamily="18" charset="0"/>
              </a:rPr>
              <a:t>(Gen 2:18-25;    Mt 19:4-6;   22:1-14, 22-32;   25:1-13;  </a:t>
            </a:r>
            <a:endParaRPr lang="en-US" sz="2400" b="1" kern="100" dirty="0" smtClean="0">
              <a:latin typeface="Aptos" panose="020B0004020202020204"/>
              <a:ea typeface="Aptos" panose="020B0004020202020204"/>
              <a:cs typeface="Times New Roman" panose="02020603050405020304" pitchFamily="18" charset="0"/>
            </a:endParaRPr>
          </a:p>
          <a:p>
            <a:pPr algn="ctr">
              <a:lnSpc>
                <a:spcPct val="107000"/>
              </a:lnSpc>
            </a:pPr>
            <a:r>
              <a:rPr lang="en-US" sz="2400" b="1" kern="100" dirty="0" smtClean="0">
                <a:latin typeface="Aptos" panose="020B0004020202020204"/>
                <a:ea typeface="Aptos" panose="020B0004020202020204"/>
                <a:cs typeface="Times New Roman" panose="02020603050405020304" pitchFamily="18" charset="0"/>
              </a:rPr>
              <a:t>  </a:t>
            </a:r>
            <a:r>
              <a:rPr lang="en-US" sz="2400" b="1" kern="100" dirty="0">
                <a:latin typeface="Aptos" panose="020B0004020202020204"/>
                <a:ea typeface="Aptos" panose="020B0004020202020204"/>
                <a:cs typeface="Times New Roman" panose="02020603050405020304" pitchFamily="18" charset="0"/>
              </a:rPr>
              <a:t>Mk 2:19,20;  10:6-9;   </a:t>
            </a:r>
            <a:r>
              <a:rPr lang="en-US" sz="2400" b="1" kern="100" dirty="0" smtClean="0">
                <a:latin typeface="Aptos" panose="020B0004020202020204"/>
                <a:ea typeface="Aptos" panose="020B0004020202020204"/>
                <a:cs typeface="Times New Roman" panose="02020603050405020304" pitchFamily="18" charset="0"/>
              </a:rPr>
              <a:t>Lk </a:t>
            </a:r>
            <a:r>
              <a:rPr lang="en-US" sz="2400" b="1" kern="100" dirty="0">
                <a:latin typeface="Aptos" panose="020B0004020202020204"/>
                <a:ea typeface="Aptos" panose="020B0004020202020204"/>
                <a:cs typeface="Times New Roman" panose="02020603050405020304" pitchFamily="18" charset="0"/>
              </a:rPr>
              <a:t>12:35-37;  20:34-38;    </a:t>
            </a:r>
            <a:r>
              <a:rPr lang="en-US" sz="2400" b="1" kern="100" dirty="0" err="1">
                <a:latin typeface="Aptos" panose="020B0004020202020204"/>
                <a:ea typeface="Aptos" panose="020B0004020202020204"/>
                <a:cs typeface="Times New Roman" panose="02020603050405020304" pitchFamily="18" charset="0"/>
              </a:rPr>
              <a:t>Jn</a:t>
            </a:r>
            <a:r>
              <a:rPr lang="en-US" sz="2400" b="1" kern="100" dirty="0">
                <a:latin typeface="Aptos" panose="020B0004020202020204"/>
                <a:ea typeface="Aptos" panose="020B0004020202020204"/>
                <a:cs typeface="Times New Roman" panose="02020603050405020304" pitchFamily="18" charset="0"/>
              </a:rPr>
              <a:t> 2:1-12;   Rom 7:2,3;  1 </a:t>
            </a:r>
            <a:r>
              <a:rPr lang="en-US" sz="2400" b="1" kern="100" dirty="0" err="1">
                <a:latin typeface="Aptos" panose="020B0004020202020204"/>
                <a:ea typeface="Aptos" panose="020B0004020202020204"/>
                <a:cs typeface="Times New Roman" panose="02020603050405020304" pitchFamily="18" charset="0"/>
              </a:rPr>
              <a:t>Cor</a:t>
            </a:r>
            <a:r>
              <a:rPr lang="en-US" sz="2400" b="1" kern="100" dirty="0">
                <a:latin typeface="Aptos" panose="020B0004020202020204"/>
                <a:ea typeface="Aptos" panose="020B0004020202020204"/>
                <a:cs typeface="Times New Roman" panose="02020603050405020304" pitchFamily="18" charset="0"/>
              </a:rPr>
              <a:t> 6:15-20; </a:t>
            </a:r>
            <a:endParaRPr lang="en-US" sz="2400" kern="100" dirty="0">
              <a:latin typeface="Aptos" panose="020B0004020202020204"/>
              <a:ea typeface="Aptos" panose="020B0004020202020204"/>
              <a:cs typeface="Times New Roman" panose="02020603050405020304" pitchFamily="18" charset="0"/>
            </a:endParaRPr>
          </a:p>
          <a:p>
            <a:pPr algn="ctr">
              <a:lnSpc>
                <a:spcPct val="107000"/>
              </a:lnSpc>
            </a:pPr>
            <a:r>
              <a:rPr lang="en-US" sz="2400" b="1" kern="100" dirty="0" err="1">
                <a:latin typeface="Aptos" panose="020B0004020202020204"/>
                <a:ea typeface="Aptos" panose="020B0004020202020204"/>
                <a:cs typeface="Times New Roman" panose="02020603050405020304" pitchFamily="18" charset="0"/>
              </a:rPr>
              <a:t>Heb</a:t>
            </a:r>
            <a:r>
              <a:rPr lang="en-US" sz="2400" b="1" kern="100" dirty="0">
                <a:latin typeface="Aptos" panose="020B0004020202020204"/>
                <a:ea typeface="Aptos" panose="020B0004020202020204"/>
                <a:cs typeface="Times New Roman" panose="02020603050405020304" pitchFamily="18" charset="0"/>
              </a:rPr>
              <a:t> 13:4;   1 Pet 3:1-8;    Rev 19:7-9;   21:1-9;   22:16,17)</a:t>
            </a:r>
            <a:endParaRPr lang="en-US" sz="2400"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2630212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77E6FC7-F6F9-75A8-49CF-0F0EACD4F6EF}"/>
              </a:ext>
            </a:extLst>
          </p:cNvPr>
          <p:cNvSpPr txBox="1"/>
          <p:nvPr/>
        </p:nvSpPr>
        <p:spPr>
          <a:xfrm>
            <a:off x="132348" y="164524"/>
            <a:ext cx="8879306" cy="6779998"/>
          </a:xfrm>
          <a:prstGeom prst="rect">
            <a:avLst/>
          </a:prstGeom>
          <a:noFill/>
        </p:spPr>
        <p:txBody>
          <a:bodyPr wrap="square" rtlCol="0">
            <a:spAutoFit/>
          </a:bodyPr>
          <a:lstStyle/>
          <a:p>
            <a:pPr algn="ctr">
              <a:lnSpc>
                <a:spcPct val="107000"/>
              </a:lnSpc>
            </a:pPr>
            <a:r>
              <a:rPr lang="en-US" b="1" kern="100" dirty="0">
                <a:latin typeface="Aptos" panose="020B0004020202020204"/>
                <a:ea typeface="Aptos" panose="020B0004020202020204"/>
                <a:cs typeface="Times New Roman" panose="02020603050405020304" pitchFamily="18" charset="0"/>
              </a:rPr>
              <a:t>STUDY </a:t>
            </a:r>
            <a:r>
              <a:rPr lang="en-US" b="1" kern="100" dirty="0" smtClean="0">
                <a:latin typeface="Aptos" panose="020B0004020202020204"/>
                <a:ea typeface="Aptos" panose="020B0004020202020204"/>
                <a:cs typeface="Times New Roman" panose="02020603050405020304" pitchFamily="18" charset="0"/>
              </a:rPr>
              <a:t>HELPS</a:t>
            </a:r>
          </a:p>
          <a:p>
            <a:pPr algn="ctr">
              <a:lnSpc>
                <a:spcPct val="107000"/>
              </a:lnSpc>
            </a:pPr>
            <a:r>
              <a:rPr lang="en-US" sz="1500" b="1" u="sng" kern="100" dirty="0">
                <a:latin typeface="Aptos" panose="020B0004020202020204"/>
                <a:ea typeface="Aptos" panose="020B0004020202020204"/>
                <a:cs typeface="Times New Roman" panose="02020603050405020304" pitchFamily="18" charset="0"/>
              </a:rPr>
              <a:t>The Large Catechism – The Sixth Commandment</a:t>
            </a:r>
            <a:endParaRPr lang="en-US" sz="1500" kern="100" dirty="0">
              <a:latin typeface="Aptos" panose="020B0004020202020204"/>
              <a:ea typeface="Aptos" panose="020B0004020202020204"/>
              <a:cs typeface="Times New Roman" panose="02020603050405020304" pitchFamily="18" charset="0"/>
            </a:endParaRPr>
          </a:p>
          <a:p>
            <a:pPr algn="ctr">
              <a:lnSpc>
                <a:spcPct val="107000"/>
              </a:lnSpc>
            </a:pPr>
            <a:r>
              <a:rPr lang="en-US" sz="1500" b="1" kern="100" dirty="0">
                <a:latin typeface="Aptos" panose="020B0004020202020204"/>
                <a:ea typeface="Aptos" panose="020B0004020202020204"/>
                <a:cs typeface="Times New Roman" panose="02020603050405020304" pitchFamily="18" charset="0"/>
              </a:rPr>
              <a:t> </a:t>
            </a:r>
            <a:endParaRPr lang="en-US" sz="1500" kern="100" dirty="0">
              <a:latin typeface="Aptos" panose="020B0004020202020204"/>
              <a:ea typeface="Aptos" panose="020B0004020202020204"/>
              <a:cs typeface="Times New Roman" panose="02020603050405020304" pitchFamily="18" charset="0"/>
            </a:endParaRPr>
          </a:p>
          <a:p>
            <a:pPr algn="just">
              <a:lnSpc>
                <a:spcPct val="107000"/>
              </a:lnSpc>
            </a:pPr>
            <a:r>
              <a:rPr lang="en-US" sz="1500" kern="100" dirty="0">
                <a:latin typeface="Aptos" panose="020B0004020202020204"/>
                <a:ea typeface="Aptos" panose="020B0004020202020204"/>
                <a:cs typeface="Times New Roman" panose="02020603050405020304" pitchFamily="18" charset="0"/>
              </a:rPr>
              <a:t>[217] Now, I speak of this in order that the young may be guided so that they desire the married estate and know that it is </a:t>
            </a:r>
            <a:r>
              <a:rPr lang="en-US" sz="1500" b="1" kern="100" dirty="0">
                <a:latin typeface="Aptos" panose="020B0004020202020204"/>
                <a:ea typeface="Aptos" panose="020B0004020202020204"/>
                <a:cs typeface="Times New Roman" panose="02020603050405020304" pitchFamily="18" charset="0"/>
              </a:rPr>
              <a:t>a blessed estate and pleases God.</a:t>
            </a:r>
            <a:r>
              <a:rPr lang="en-US" sz="1500" kern="100" dirty="0">
                <a:latin typeface="Aptos" panose="020B0004020202020204"/>
                <a:ea typeface="Aptos" panose="020B0004020202020204"/>
                <a:cs typeface="Times New Roman" panose="02020603050405020304" pitchFamily="18" charset="0"/>
              </a:rPr>
              <a:t> For in this way, over time we might cause married life to be restored to honor. There might be less of the filthy, loose, disorderly behavior that now run riot the world over in open prostitution and other shameful vices arising from disregard for married life.</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[218] Therefore, it is the duty of parents and the government to see to it that our youth are brought up with discipline and respectability. When they have become mature, parents and government should provide for them to marry</a:t>
            </a:r>
            <a:r>
              <a:rPr lang="en-US" sz="1500" b="1" kern="100" dirty="0">
                <a:latin typeface="Aptos" panose="020B0004020202020204"/>
                <a:ea typeface="Aptos" panose="020B0004020202020204"/>
                <a:cs typeface="Times New Roman" panose="02020603050405020304" pitchFamily="18" charset="0"/>
              </a:rPr>
              <a:t> in the fear of God and honorably. God </a:t>
            </a:r>
            <a:r>
              <a:rPr lang="en-US" sz="1500" kern="100" dirty="0">
                <a:latin typeface="Aptos" panose="020B0004020202020204"/>
                <a:ea typeface="Aptos" panose="020B0004020202020204"/>
                <a:cs typeface="Times New Roman" panose="02020603050405020304" pitchFamily="18" charset="0"/>
              </a:rPr>
              <a:t>would not fail to add His blessing and grace, so that people would have joy and happiness from marriage.</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[219] Let me now say in conclusion what this commandment demands: Everyone should live chaste in thought, word, and deed in his condition— that is, especially in the estate of marriage</a:t>
            </a:r>
            <a:r>
              <a:rPr lang="en-US" sz="1500" b="1" kern="100" dirty="0">
                <a:latin typeface="Aptos" panose="020B0004020202020204"/>
                <a:ea typeface="Aptos" panose="020B0004020202020204"/>
                <a:cs typeface="Times New Roman" panose="02020603050405020304" pitchFamily="18" charset="0"/>
              </a:rPr>
              <a:t>. But also everyone should love and value the spouse God gave to him [Ephesians 5: 33]. </a:t>
            </a:r>
            <a:r>
              <a:rPr lang="en-US" sz="1500" kern="100" dirty="0">
                <a:latin typeface="Aptos" panose="020B0004020202020204"/>
                <a:ea typeface="Aptos" panose="020B0004020202020204"/>
                <a:cs typeface="Times New Roman" panose="02020603050405020304" pitchFamily="18" charset="0"/>
              </a:rPr>
              <a:t>For where marital chastity is to be maintained, man and wife must by all means live together in love and harmony. Then one may cherish the other from the heart and with complete faithfulness. For harmony is one of the principal points that enkindles love and desire for chastity, so that, where this is found, chastity will follow without any command.</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[220] Therefore, St. Paul diligently encourages husband and wife to love and honor one another. </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500" kern="100" dirty="0">
                <a:latin typeface="Aptos" panose="020B0004020202020204"/>
                <a:ea typeface="Aptos" panose="020B0004020202020204"/>
                <a:cs typeface="Times New Roman" panose="02020603050405020304" pitchFamily="18" charset="0"/>
              </a:rPr>
              <a:t>[221] Here you have again precious, indeed, many and great good works. You can joyfully boast about them, against all churchly estates chosen</a:t>
            </a:r>
          </a:p>
          <a:p>
            <a:pPr algn="ctr">
              <a:lnSpc>
                <a:spcPct val="107000"/>
              </a:lnSpc>
            </a:pPr>
            <a:endParaRPr lang="en-US" sz="1400" kern="100" dirty="0">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3226793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884" y="120316"/>
            <a:ext cx="8313821" cy="6294480"/>
          </a:xfrm>
          <a:prstGeom prst="rect">
            <a:avLst/>
          </a:prstGeom>
          <a:noFill/>
        </p:spPr>
        <p:txBody>
          <a:bodyPr wrap="square" rtlCol="0">
            <a:spAutoFit/>
          </a:bodyPr>
          <a:lstStyle/>
          <a:p>
            <a:pPr indent="228600" algn="ctr">
              <a:lnSpc>
                <a:spcPct val="107000"/>
              </a:lnSpc>
            </a:pPr>
            <a:r>
              <a:rPr lang="en-US" b="1" kern="0" dirty="0">
                <a:latin typeface="Arial" panose="020B0604020202020204" pitchFamily="34" charset="0"/>
                <a:ea typeface="Aptos"/>
                <a:cs typeface="Times New Roman" panose="02020603050405020304" pitchFamily="18" charset="0"/>
              </a:rPr>
              <a:t>LIFE </a:t>
            </a:r>
            <a:r>
              <a:rPr lang="en-US" b="1" kern="0" dirty="0" smtClean="0">
                <a:latin typeface="Arial" panose="020B0604020202020204" pitchFamily="34" charset="0"/>
                <a:ea typeface="Aptos"/>
                <a:cs typeface="Times New Roman" panose="02020603050405020304" pitchFamily="18" charset="0"/>
              </a:rPr>
              <a:t>APPLICATION</a:t>
            </a: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The vital distinction between:</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a:cs typeface="Times New Roman" panose="02020603050405020304" pitchFamily="18" charset="0"/>
              </a:rPr>
              <a:t>1. THE ORDER OF SALVATION</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Husband, wife, children all on the same level – saved by grace through faith,</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as sons of God connected to THE SON OF GOD – JESUS CHRIST – heirs of the inheritance to eternal life – the priesthood of all believers who are baptized into the Body of Christ – the Church</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b="1" kern="0" dirty="0">
                <a:latin typeface="Arial" panose="020B0604020202020204" pitchFamily="34" charset="0"/>
                <a:ea typeface="Aptos"/>
                <a:cs typeface="Times New Roman" panose="02020603050405020304" pitchFamily="18" charset="0"/>
              </a:rPr>
              <a:t>(Rom 8:14-17;   Gal 3:25-29;   1 Pet 2:9,10)</a:t>
            </a:r>
            <a:endParaRPr lang="en-US" sz="1400" kern="100" dirty="0">
              <a:latin typeface="Aptos"/>
              <a:ea typeface="Aptos"/>
              <a:cs typeface="Times New Roman" panose="02020603050405020304" pitchFamily="18" charset="0"/>
            </a:endParaRPr>
          </a:p>
          <a:p>
            <a:pP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a:cs typeface="Times New Roman" panose="02020603050405020304" pitchFamily="18" charset="0"/>
              </a:rPr>
              <a:t>2. THE ORDER OF CREATION</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God the Father sent his</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Son, Jesus our Lord – submitted to his Father</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Husband – submits to Christ</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Wife – submits to her husband</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Children – submit to their father and mother</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b="1" kern="0" dirty="0">
                <a:latin typeface="Arial" panose="020B0604020202020204" pitchFamily="34" charset="0"/>
                <a:ea typeface="Aptos"/>
                <a:cs typeface="Times New Roman" panose="02020603050405020304" pitchFamily="18" charset="0"/>
              </a:rPr>
              <a:t>(</a:t>
            </a:r>
            <a:r>
              <a:rPr lang="en-US" b="1" kern="0" dirty="0" err="1">
                <a:latin typeface="Arial" panose="020B0604020202020204" pitchFamily="34" charset="0"/>
                <a:ea typeface="Aptos"/>
                <a:cs typeface="Times New Roman" panose="02020603050405020304" pitchFamily="18" charset="0"/>
              </a:rPr>
              <a:t>Eph</a:t>
            </a:r>
            <a:r>
              <a:rPr lang="en-US" b="1" kern="0" dirty="0">
                <a:latin typeface="Arial" panose="020B0604020202020204" pitchFamily="34" charset="0"/>
                <a:ea typeface="Aptos"/>
                <a:cs typeface="Times New Roman" panose="02020603050405020304" pitchFamily="18" charset="0"/>
              </a:rPr>
              <a:t> 5:22-33;   Col 3:18-21;  1 Pet 3:1-8)</a:t>
            </a:r>
            <a:endParaRPr lang="en-US" sz="1400" kern="100" dirty="0">
              <a:latin typeface="Aptos"/>
              <a:ea typeface="Aptos"/>
              <a:cs typeface="Times New Roman" panose="02020603050405020304" pitchFamily="18" charset="0"/>
            </a:endParaRPr>
          </a:p>
          <a:p>
            <a:pPr>
              <a:lnSpc>
                <a:spcPct val="107000"/>
              </a:lnSpc>
            </a:pPr>
            <a:r>
              <a:rPr lang="en-US" kern="0" dirty="0">
                <a:latin typeface="Arial" panose="020B0604020202020204" pitchFamily="34" charset="0"/>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indent="228600" algn="ctr">
              <a:lnSpc>
                <a:spcPct val="107000"/>
              </a:lnSpc>
            </a:pPr>
            <a:r>
              <a:rPr lang="en-US" kern="0" dirty="0">
                <a:latin typeface="Arial" panose="020B0604020202020204" pitchFamily="34" charset="0"/>
                <a:ea typeface="Aptos"/>
                <a:cs typeface="Times New Roman" panose="02020603050405020304" pitchFamily="18" charset="0"/>
              </a:rPr>
              <a:t>These operate at one and the same time, and are great blessings!</a:t>
            </a:r>
            <a:endParaRPr lang="en-US" sz="1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432375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A98CC-6CB1-4513-BE84-A40FCFBA4157}">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1cab3fb3-5c0c-48ac-bcd1-1a6ef77007e7"/>
    <ds:schemaRef ds:uri="http://www.w3.org/XML/1998/namespace"/>
    <ds:schemaRef ds:uri="http://purl.org/dc/dcmitype/"/>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686</TotalTime>
  <Words>92</Words>
  <Application>Microsoft Office PowerPoint</Application>
  <PresentationFormat>On-screen Show (4:3)</PresentationFormat>
  <Paragraphs>68</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141</cp:revision>
  <cp:lastPrinted>2024-09-13T19:43:02Z</cp:lastPrinted>
  <dcterms:created xsi:type="dcterms:W3CDTF">2016-02-18T03:34:46Z</dcterms:created>
  <dcterms:modified xsi:type="dcterms:W3CDTF">2025-01-18T19:45:13Z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