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323" r:id="rId6"/>
    <p:sldId id="293" r:id="rId7"/>
    <p:sldId id="261" r:id="rId8"/>
    <p:sldId id="263" r:id="rId9"/>
    <p:sldId id="270" r:id="rId10"/>
    <p:sldId id="373" r:id="rId11"/>
    <p:sldId id="374" r:id="rId12"/>
    <p:sldId id="375" r:id="rId13"/>
    <p:sldId id="376" r:id="rId14"/>
    <p:sldId id="385" r:id="rId15"/>
    <p:sldId id="382" r:id="rId16"/>
    <p:sldId id="300" r:id="rId17"/>
    <p:sldId id="302" r:id="rId18"/>
    <p:sldId id="304" r:id="rId19"/>
    <p:sldId id="310" r:id="rId20"/>
    <p:sldId id="311" r:id="rId21"/>
    <p:sldId id="312" r:id="rId22"/>
    <p:sldId id="314" r:id="rId23"/>
    <p:sldId id="316" r:id="rId24"/>
    <p:sldId id="317" r:id="rId25"/>
    <p:sldId id="318" r:id="rId26"/>
    <p:sldId id="320" r:id="rId27"/>
    <p:sldId id="321" r:id="rId28"/>
    <p:sldId id="322" r:id="rId29"/>
    <p:sldId id="325" r:id="rId30"/>
    <p:sldId id="326" r:id="rId31"/>
    <p:sldId id="330" r:id="rId32"/>
    <p:sldId id="331" r:id="rId33"/>
    <p:sldId id="333" r:id="rId34"/>
    <p:sldId id="337" r:id="rId35"/>
    <p:sldId id="342" r:id="rId36"/>
    <p:sldId id="344" r:id="rId37"/>
    <p:sldId id="345" r:id="rId38"/>
    <p:sldId id="348" r:id="rId39"/>
    <p:sldId id="349" r:id="rId40"/>
    <p:sldId id="354" r:id="rId41"/>
    <p:sldId id="359" r:id="rId42"/>
    <p:sldId id="361" r:id="rId43"/>
    <p:sldId id="362" r:id="rId44"/>
    <p:sldId id="365" r:id="rId45"/>
    <p:sldId id="370" r:id="rId46"/>
    <p:sldId id="372" r:id="rId47"/>
    <p:sldId id="377" r:id="rId48"/>
    <p:sldId id="378" r:id="rId49"/>
    <p:sldId id="379" r:id="rId50"/>
    <p:sldId id="383" r:id="rId51"/>
    <p:sldId id="38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FA2397-8F24-45A1-A320-7069A5B27023}" v="8" dt="2024-12-12T15:13:26.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6" autoAdjust="0"/>
    <p:restoredTop sz="92558" autoAdjust="0"/>
  </p:normalViewPr>
  <p:slideViewPr>
    <p:cSldViewPr snapToGrid="0">
      <p:cViewPr varScale="1">
        <p:scale>
          <a:sx n="64" d="100"/>
          <a:sy n="64" d="100"/>
        </p:scale>
        <p:origin x="1411" y="67"/>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smtClean="0">
                <a:latin typeface="Aptos" panose="020B0004020202020204" pitchFamily="34" charset="0"/>
                <a:ea typeface="Aptos" panose="020B0004020202020204" pitchFamily="34" charset="0"/>
                <a:cs typeface="Times New Roman" panose="02020603050405020304" pitchFamily="18" charset="0"/>
              </a:rPr>
              <a:t>1-12</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-25  </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Lesson: </a:t>
            </a:r>
            <a:r>
              <a:rPr lang="en-US" sz="3600" kern="100" dirty="0" smtClean="0">
                <a:effectLst/>
                <a:latin typeface="Aptos" panose="020B0004020202020204" pitchFamily="34" charset="0"/>
                <a:ea typeface="Aptos" panose="020B0004020202020204" pitchFamily="34" charset="0"/>
                <a:cs typeface="Times New Roman" panose="02020603050405020304" pitchFamily="18" charset="0"/>
              </a:rPr>
              <a:t>34</a:t>
            </a:r>
            <a:r>
              <a:rPr lang="en-US" sz="3600" kern="100" dirty="0" smtClean="0">
                <a:latin typeface="Aptos" panose="020B0004020202020204" pitchFamily="34" charset="0"/>
                <a:ea typeface="Aptos" panose="020B0004020202020204" pitchFamily="34" charset="0"/>
                <a:cs typeface="Times New Roman" panose="02020603050405020304" pitchFamily="18" charset="0"/>
              </a:rPr>
              <a:t> </a:t>
            </a:r>
            <a:endParaRPr lang="en-US" sz="3600" kern="100" dirty="0">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 xmlns:a16="http://schemas.microsoft.com/office/drawing/2014/main"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8E9FB02-A761-69B2-6BB8-ADA38D844269}"/>
              </a:ext>
            </a:extLst>
          </p:cNvPr>
          <p:cNvSpPr txBox="1"/>
          <p:nvPr/>
        </p:nvSpPr>
        <p:spPr>
          <a:xfrm>
            <a:off x="0" y="152857"/>
            <a:ext cx="9144000" cy="6663042"/>
          </a:xfrm>
          <a:prstGeom prst="rect">
            <a:avLst/>
          </a:prstGeom>
          <a:noFill/>
        </p:spPr>
        <p:txBody>
          <a:bodyPr wrap="square" rtlCol="0">
            <a:spAutoFit/>
          </a:bodyPr>
          <a:lstStyle/>
          <a:p>
            <a:pPr algn="just">
              <a:lnSpc>
                <a:spcPct val="107000"/>
              </a:lnSpc>
            </a:pPr>
            <a:r>
              <a:rPr lang="en-US" sz="1600" kern="100" dirty="0">
                <a:latin typeface="Aptos" panose="020B0004020202020204"/>
                <a:ea typeface="Aptos" panose="020B0004020202020204"/>
                <a:cs typeface="Times New Roman" panose="02020603050405020304" pitchFamily="18" charset="0"/>
              </a:rPr>
              <a:t>[9] Second, because </a:t>
            </a:r>
            <a:r>
              <a:rPr lang="en-US" sz="1600" b="1" kern="100" dirty="0">
                <a:latin typeface="Aptos" panose="020B0004020202020204"/>
                <a:ea typeface="Aptos" panose="020B0004020202020204"/>
                <a:cs typeface="Times New Roman" panose="02020603050405020304" pitchFamily="18" charset="0"/>
              </a:rPr>
              <a:t>this creation, or divine ordinance</a:t>
            </a:r>
            <a:r>
              <a:rPr lang="en-US" sz="1600" kern="100" dirty="0">
                <a:latin typeface="Aptos" panose="020B0004020202020204"/>
                <a:ea typeface="Aptos" panose="020B0004020202020204"/>
                <a:cs typeface="Times New Roman" panose="02020603050405020304" pitchFamily="18" charset="0"/>
              </a:rPr>
              <a:t>, in humanity is a natural right, jurists have said wisely and correctly that the union of male and female belongs to natural right. Natural right is unchangeable. Therefore, the right to contract marriage must always remain. Where nature does not change, that ordinance which </a:t>
            </a:r>
            <a:r>
              <a:rPr lang="en-US" sz="1600" b="1" kern="100" dirty="0">
                <a:latin typeface="Aptos" panose="020B0004020202020204"/>
                <a:ea typeface="Aptos" panose="020B0004020202020204"/>
                <a:cs typeface="Times New Roman" panose="02020603050405020304" pitchFamily="18" charset="0"/>
              </a:rPr>
              <a:t>God </a:t>
            </a:r>
            <a:r>
              <a:rPr lang="en-US" sz="1600" kern="100" dirty="0">
                <a:latin typeface="Aptos" panose="020B0004020202020204"/>
                <a:ea typeface="Aptos" panose="020B0004020202020204"/>
                <a:cs typeface="Times New Roman" panose="02020603050405020304" pitchFamily="18" charset="0"/>
              </a:rPr>
              <a:t>gave nature does not change. It cannot be removed by human laws.</a:t>
            </a:r>
          </a:p>
          <a:p>
            <a:pPr>
              <a:lnSpc>
                <a:spcPct val="107000"/>
              </a:lnSpc>
            </a:pPr>
            <a:r>
              <a:rPr lang="en-US" sz="16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600" kern="100" dirty="0">
                <a:latin typeface="Aptos" panose="020B0004020202020204"/>
                <a:ea typeface="Aptos" panose="020B0004020202020204"/>
                <a:cs typeface="Times New Roman" panose="02020603050405020304" pitchFamily="18" charset="0"/>
              </a:rPr>
              <a:t>[11] Therefore, let this point remain, that </a:t>
            </a:r>
            <a:r>
              <a:rPr lang="en-US" sz="1600" b="1" kern="100" dirty="0">
                <a:latin typeface="Aptos" panose="020B0004020202020204"/>
                <a:ea typeface="Aptos" panose="020B0004020202020204"/>
                <a:cs typeface="Times New Roman" panose="02020603050405020304" pitchFamily="18" charset="0"/>
              </a:rPr>
              <a:t>both Scripture</a:t>
            </a:r>
            <a:r>
              <a:rPr lang="en-US" sz="1600" kern="100" dirty="0">
                <a:latin typeface="Aptos" panose="020B0004020202020204"/>
                <a:ea typeface="Aptos" panose="020B0004020202020204"/>
                <a:cs typeface="Times New Roman" panose="02020603050405020304" pitchFamily="18" charset="0"/>
              </a:rPr>
              <a:t> teaches and the jurist says wisely:                                       the union of male and female belongs to natural right. </a:t>
            </a:r>
          </a:p>
          <a:p>
            <a:pPr algn="ctr">
              <a:lnSpc>
                <a:spcPct val="107000"/>
              </a:lnSpc>
            </a:pPr>
            <a:r>
              <a:rPr lang="en-US" sz="16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600" kern="100" dirty="0">
                <a:latin typeface="Aptos" panose="020B0004020202020204"/>
                <a:ea typeface="Aptos" panose="020B0004020202020204"/>
                <a:cs typeface="Times New Roman" panose="02020603050405020304" pitchFamily="18" charset="0"/>
              </a:rPr>
              <a:t>[12] Furthermore, a natural right is </a:t>
            </a:r>
            <a:r>
              <a:rPr lang="en-US" sz="1600" b="1" kern="100" dirty="0">
                <a:latin typeface="Aptos" panose="020B0004020202020204"/>
                <a:ea typeface="Aptos" panose="020B0004020202020204"/>
                <a:cs typeface="Times New Roman" panose="02020603050405020304" pitchFamily="18" charset="0"/>
              </a:rPr>
              <a:t>truly a divine right</a:t>
            </a:r>
            <a:r>
              <a:rPr lang="en-US" sz="1600" kern="100" dirty="0">
                <a:latin typeface="Aptos" panose="020B0004020202020204"/>
                <a:ea typeface="Aptos" panose="020B0004020202020204"/>
                <a:cs typeface="Times New Roman" panose="02020603050405020304" pitchFamily="18" charset="0"/>
              </a:rPr>
              <a:t> because it is an ordinance divinely imprinted on nature. Because this right cannot be changed without an extraordinary </a:t>
            </a:r>
            <a:r>
              <a:rPr lang="en-US" sz="1600" b="1" kern="100" dirty="0">
                <a:latin typeface="Aptos" panose="020B0004020202020204"/>
                <a:ea typeface="Aptos" panose="020B0004020202020204"/>
                <a:cs typeface="Times New Roman" panose="02020603050405020304" pitchFamily="18" charset="0"/>
              </a:rPr>
              <a:t>work of God,</a:t>
            </a:r>
            <a:r>
              <a:rPr lang="en-US" sz="1600" kern="100" dirty="0">
                <a:latin typeface="Aptos" panose="020B0004020202020204"/>
                <a:ea typeface="Aptos" panose="020B0004020202020204"/>
                <a:cs typeface="Times New Roman" panose="02020603050405020304" pitchFamily="18" charset="0"/>
              </a:rPr>
              <a:t> the right to contract marriage remains, the natural desire of one sex for the other sex is </a:t>
            </a:r>
            <a:r>
              <a:rPr lang="en-US" sz="1600" b="1" kern="100" dirty="0">
                <a:latin typeface="Aptos" panose="020B0004020202020204"/>
                <a:ea typeface="Aptos" panose="020B0004020202020204"/>
                <a:cs typeface="Times New Roman" panose="02020603050405020304" pitchFamily="18" charset="0"/>
              </a:rPr>
              <a:t>an ordinance of God in nature,</a:t>
            </a:r>
            <a:r>
              <a:rPr lang="en-US" sz="1600" kern="100" dirty="0">
                <a:latin typeface="Aptos" panose="020B0004020202020204"/>
                <a:ea typeface="Aptos" panose="020B0004020202020204"/>
                <a:cs typeface="Times New Roman" panose="02020603050405020304" pitchFamily="18" charset="0"/>
              </a:rPr>
              <a:t> and for this reason is a right. Otherwise, why would both sexes have been created?</a:t>
            </a:r>
          </a:p>
          <a:p>
            <a:pPr algn="ctr">
              <a:lnSpc>
                <a:spcPct val="107000"/>
              </a:lnSpc>
            </a:pPr>
            <a:r>
              <a:rPr lang="en-US" sz="16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600" kern="100" dirty="0">
                <a:latin typeface="Aptos" panose="020B0004020202020204"/>
                <a:ea typeface="Aptos" panose="020B0004020202020204"/>
                <a:cs typeface="Times New Roman" panose="02020603050405020304" pitchFamily="18" charset="0"/>
              </a:rPr>
              <a:t>[28] We will reply to these daydreams in an orderly way. In the first place, the adversaries should acknowledge that in believers, </a:t>
            </a:r>
            <a:r>
              <a:rPr lang="en-US" sz="1600" b="1" kern="100" dirty="0">
                <a:latin typeface="Aptos" panose="020B0004020202020204"/>
                <a:ea typeface="Aptos" panose="020B0004020202020204"/>
                <a:cs typeface="Times New Roman" panose="02020603050405020304" pitchFamily="18" charset="0"/>
              </a:rPr>
              <a:t>marriage is pure because it has been sanctified by God’s Word.</a:t>
            </a:r>
            <a:r>
              <a:rPr lang="en-US" sz="1600" kern="100" dirty="0">
                <a:latin typeface="Aptos" panose="020B0004020202020204"/>
                <a:ea typeface="Aptos" panose="020B0004020202020204"/>
                <a:cs typeface="Times New Roman" panose="02020603050405020304" pitchFamily="18" charset="0"/>
              </a:rPr>
              <a:t> That is to say, it is a matter that </a:t>
            </a:r>
            <a:r>
              <a:rPr lang="en-US" sz="1600" b="1" kern="100" dirty="0">
                <a:latin typeface="Aptos" panose="020B0004020202020204"/>
                <a:ea typeface="Aptos" panose="020B0004020202020204"/>
                <a:cs typeface="Times New Roman" panose="02020603050405020304" pitchFamily="18" charset="0"/>
              </a:rPr>
              <a:t>is permitted and approved by God’s Word,</a:t>
            </a:r>
            <a:r>
              <a:rPr lang="en-US" sz="1600" kern="100" dirty="0">
                <a:latin typeface="Aptos" panose="020B0004020202020204"/>
                <a:ea typeface="Aptos" panose="020B0004020202020204"/>
                <a:cs typeface="Times New Roman" panose="02020603050405020304" pitchFamily="18" charset="0"/>
              </a:rPr>
              <a:t> as Scripture testifies abundantly.</a:t>
            </a:r>
          </a:p>
          <a:p>
            <a:pPr algn="ctr">
              <a:lnSpc>
                <a:spcPct val="107000"/>
              </a:lnSpc>
            </a:pPr>
            <a:r>
              <a:rPr lang="en-US" sz="1600" kern="100" dirty="0">
                <a:latin typeface="Aptos" panose="020B0004020202020204"/>
                <a:ea typeface="Aptos" panose="020B0004020202020204"/>
                <a:cs typeface="Times New Roman" panose="02020603050405020304" pitchFamily="18" charset="0"/>
              </a:rPr>
              <a:t> </a:t>
            </a:r>
          </a:p>
          <a:p>
            <a:pPr algn="just">
              <a:lnSpc>
                <a:spcPct val="107000"/>
              </a:lnSpc>
            </a:pPr>
            <a:r>
              <a:rPr lang="en-US" sz="1600" kern="100" dirty="0">
                <a:latin typeface="Aptos" panose="020B0004020202020204"/>
                <a:ea typeface="Aptos" panose="020B0004020202020204"/>
                <a:cs typeface="Times New Roman" panose="02020603050405020304" pitchFamily="18" charset="0"/>
              </a:rPr>
              <a:t> [29] </a:t>
            </a:r>
            <a:r>
              <a:rPr lang="en-US" sz="1600" b="1" kern="100" dirty="0">
                <a:latin typeface="Aptos" panose="020B0004020202020204"/>
                <a:ea typeface="Aptos" panose="020B0004020202020204"/>
                <a:cs typeface="Times New Roman" panose="02020603050405020304" pitchFamily="18" charset="0"/>
              </a:rPr>
              <a:t>Christ calls marriage a divine union</a:t>
            </a:r>
            <a:r>
              <a:rPr lang="en-US" sz="1600" kern="100" dirty="0">
                <a:latin typeface="Aptos" panose="020B0004020202020204"/>
                <a:ea typeface="Aptos" panose="020B0004020202020204"/>
                <a:cs typeface="Times New Roman" panose="02020603050405020304" pitchFamily="18" charset="0"/>
              </a:rPr>
              <a:t> when He says, “What therefore </a:t>
            </a:r>
            <a:r>
              <a:rPr lang="en-US" sz="1600" b="1" kern="100" dirty="0">
                <a:latin typeface="Aptos" panose="020B0004020202020204"/>
                <a:ea typeface="Aptos" panose="020B0004020202020204"/>
                <a:cs typeface="Times New Roman" panose="02020603050405020304" pitchFamily="18" charset="0"/>
              </a:rPr>
              <a:t>God has joined together” </a:t>
            </a:r>
            <a:r>
              <a:rPr lang="en-US" sz="1600" kern="100" dirty="0">
                <a:latin typeface="Aptos" panose="020B0004020202020204"/>
                <a:ea typeface="Aptos" panose="020B0004020202020204"/>
                <a:cs typeface="Times New Roman" panose="02020603050405020304" pitchFamily="18" charset="0"/>
              </a:rPr>
              <a:t>(Matthew 19: 6). [30] And Paul says of marriage, of meats and similar things, “It is </a:t>
            </a:r>
            <a:r>
              <a:rPr lang="en-US" sz="1600" b="1" kern="100" dirty="0">
                <a:latin typeface="Aptos" panose="020B0004020202020204"/>
                <a:ea typeface="Aptos" panose="020B0004020202020204"/>
                <a:cs typeface="Times New Roman" panose="02020603050405020304" pitchFamily="18" charset="0"/>
              </a:rPr>
              <a:t>made holy by the word of God and prayer”</a:t>
            </a:r>
            <a:r>
              <a:rPr lang="en-US" sz="1600" kern="100" dirty="0">
                <a:latin typeface="Aptos" panose="020B0004020202020204"/>
                <a:ea typeface="Aptos" panose="020B0004020202020204"/>
                <a:cs typeface="Times New Roman" panose="02020603050405020304" pitchFamily="18" charset="0"/>
              </a:rPr>
              <a:t> (1 Timothy 4: 5), that is, “by </a:t>
            </a:r>
            <a:r>
              <a:rPr lang="en-US" sz="1600" b="1" kern="100" dirty="0">
                <a:latin typeface="Aptos" panose="020B0004020202020204"/>
                <a:ea typeface="Aptos" panose="020B0004020202020204"/>
                <a:cs typeface="Times New Roman" panose="02020603050405020304" pitchFamily="18" charset="0"/>
              </a:rPr>
              <a:t>the Word,”</a:t>
            </a:r>
            <a:r>
              <a:rPr lang="en-US" sz="1600" kern="100" dirty="0">
                <a:latin typeface="Aptos" panose="020B0004020202020204"/>
                <a:ea typeface="Aptos" panose="020B0004020202020204"/>
                <a:cs typeface="Times New Roman" panose="02020603050405020304" pitchFamily="18" charset="0"/>
              </a:rPr>
              <a:t> by which consciences become certain </a:t>
            </a:r>
            <a:r>
              <a:rPr lang="en-US" sz="1600" b="1" kern="100" dirty="0">
                <a:latin typeface="Aptos" panose="020B0004020202020204"/>
                <a:ea typeface="Aptos" panose="020B0004020202020204"/>
                <a:cs typeface="Times New Roman" panose="02020603050405020304" pitchFamily="18" charset="0"/>
              </a:rPr>
              <a:t>that God approves</a:t>
            </a:r>
            <a:r>
              <a:rPr lang="en-US" sz="1600" kern="100" dirty="0">
                <a:latin typeface="Aptos" panose="020B0004020202020204"/>
                <a:ea typeface="Aptos" panose="020B0004020202020204"/>
                <a:cs typeface="Times New Roman" panose="02020603050405020304" pitchFamily="18" charset="0"/>
              </a:rPr>
              <a:t>, and “by prayer,” that is, by faith, which uses it with thanksgiving </a:t>
            </a:r>
            <a:r>
              <a:rPr lang="en-US" sz="1600" b="1" kern="100" dirty="0">
                <a:latin typeface="Aptos" panose="020B0004020202020204"/>
                <a:ea typeface="Aptos" panose="020B0004020202020204"/>
                <a:cs typeface="Times New Roman" panose="02020603050405020304" pitchFamily="18" charset="0"/>
              </a:rPr>
              <a:t>as God’s gift.</a:t>
            </a:r>
            <a:endParaRPr lang="en-US" sz="1600" kern="100" dirty="0">
              <a:effectLst/>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432375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916" y="204537"/>
            <a:ext cx="8157410" cy="2145396"/>
          </a:xfrm>
          <a:prstGeom prst="rect">
            <a:avLst/>
          </a:prstGeom>
          <a:noFill/>
        </p:spPr>
        <p:txBody>
          <a:bodyPr wrap="square" rtlCol="0">
            <a:spAutoFit/>
          </a:bodyPr>
          <a:lstStyle/>
          <a:p>
            <a:pPr algn="ctr">
              <a:lnSpc>
                <a:spcPct val="107000"/>
              </a:lnSpc>
            </a:pPr>
            <a:r>
              <a:rPr lang="en-US" kern="100">
                <a:latin typeface="Aptos"/>
                <a:ea typeface="Aptos"/>
                <a:cs typeface="Times New Roman" panose="02020603050405020304" pitchFamily="18" charset="0"/>
              </a:rPr>
              <a:t>Before her marriage to Martin Luther, Katharina von Bora, the daughter of German nobility, was a nun of the Marienthron convent. Far from being the “unseen partner”      in the Lutherhaus, she was a talented and knowledgeable wife, mother, and advocate for evangelical reforms. Katharina exhibited a deep spirituality in her private and family life as she encouraged her husband in times of desperation and doubt and provided for the numerous students and guests to Wittenberg and the parsonage.</a:t>
            </a:r>
            <a:endParaRPr lang="en-US" kern="100">
              <a:effectLst/>
              <a:latin typeface="Aptos"/>
              <a:ea typeface="Aptos"/>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66644" y="2438271"/>
            <a:ext cx="3117587" cy="3906606"/>
          </a:xfrm>
          <a:prstGeom prst="rect">
            <a:avLst/>
          </a:prstGeom>
        </p:spPr>
      </p:pic>
    </p:spTree>
    <p:extLst>
      <p:ext uri="{BB962C8B-B14F-4D97-AF65-F5344CB8AC3E}">
        <p14:creationId xmlns:p14="http://schemas.microsoft.com/office/powerpoint/2010/main" val="2809162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8F36798-6615-F94A-FD31-F09B98DA9EDE}"/>
              </a:ext>
            </a:extLst>
          </p:cNvPr>
          <p:cNvSpPr txBox="1"/>
          <p:nvPr/>
        </p:nvSpPr>
        <p:spPr>
          <a:xfrm>
            <a:off x="216569" y="233077"/>
            <a:ext cx="8831177" cy="6414769"/>
          </a:xfrm>
          <a:prstGeom prst="rect">
            <a:avLst/>
          </a:prstGeom>
          <a:noFill/>
        </p:spPr>
        <p:txBody>
          <a:bodyPr wrap="square" rtlCol="0">
            <a:spAutoFit/>
          </a:bodyPr>
          <a:lstStyle/>
          <a:p>
            <a:pPr indent="228600" algn="ctr">
              <a:lnSpc>
                <a:spcPct val="107000"/>
              </a:lnSpc>
            </a:pPr>
            <a:r>
              <a:rPr lang="en-US" sz="2400" b="1" kern="0" dirty="0">
                <a:latin typeface="Arial" panose="020B0604020202020204" pitchFamily="34" charset="0"/>
                <a:ea typeface="Aptos" panose="020B0004020202020204"/>
                <a:cs typeface="Times New Roman" panose="02020603050405020304" pitchFamily="18" charset="0"/>
              </a:rPr>
              <a:t>LIFE APPLICATION</a:t>
            </a:r>
            <a:endParaRPr lang="en-US" sz="2000"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The vital distinction between:</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b="1" u="sng" kern="0" dirty="0">
                <a:latin typeface="Arial" panose="020B0604020202020204" pitchFamily="34" charset="0"/>
                <a:ea typeface="Aptos" panose="020B0004020202020204"/>
                <a:cs typeface="Times New Roman" panose="02020603050405020304" pitchFamily="18" charset="0"/>
              </a:rPr>
              <a:t>1. THE ORDER OF SALVATION</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Husband, wife, children all on the same level – saved by grace through faith,</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as sons of God connected to THE SON OF GOD – JESUS CHRIST – heirs of the inheritance to eternal life – the priesthood of all believers who are baptized into the Body of Christ – the Church</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b="1" kern="0" dirty="0">
                <a:latin typeface="Arial" panose="020B0604020202020204" pitchFamily="34" charset="0"/>
                <a:ea typeface="Aptos" panose="020B0004020202020204"/>
                <a:cs typeface="Times New Roman" panose="02020603050405020304" pitchFamily="18" charset="0"/>
              </a:rPr>
              <a:t>(Rom 8:14-17;   Gal 3:25-29;   1 Pet 2:9,10)</a:t>
            </a:r>
            <a:endParaRPr lang="en-US" kern="100" dirty="0">
              <a:latin typeface="Aptos" panose="020B0004020202020204"/>
              <a:ea typeface="Aptos" panose="020B0004020202020204"/>
              <a:cs typeface="Times New Roman" panose="02020603050405020304" pitchFamily="18" charset="0"/>
            </a:endParaRPr>
          </a:p>
          <a:p>
            <a:pPr>
              <a:lnSpc>
                <a:spcPct val="107000"/>
              </a:lnSpc>
            </a:pPr>
            <a:r>
              <a:rPr lang="en-US" kern="0" dirty="0">
                <a:latin typeface="Arial" panose="020B0604020202020204" pitchFamily="34" charset="0"/>
                <a:ea typeface="Aptos" panose="020B0004020202020204"/>
                <a:cs typeface="Times New Roman" panose="02020603050405020304" pitchFamily="18" charset="0"/>
              </a:rPr>
              <a:t> </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b="1" u="sng" kern="0" dirty="0">
                <a:latin typeface="Arial" panose="020B0604020202020204" pitchFamily="34" charset="0"/>
                <a:ea typeface="Aptos" panose="020B0004020202020204"/>
                <a:cs typeface="Times New Roman" panose="02020603050405020304" pitchFamily="18" charset="0"/>
              </a:rPr>
              <a:t>2. THE ORDER OF CREATION</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God the Father sent his</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Son, Jesus our Lord – submitted to his Father</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Husband – submits to Christ</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Wife – submits to her husband</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Children – submit to their father and mother</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b="1" kern="0" dirty="0">
                <a:latin typeface="Arial" panose="020B0604020202020204" pitchFamily="34" charset="0"/>
                <a:ea typeface="Aptos" panose="020B0004020202020204"/>
                <a:cs typeface="Times New Roman" panose="02020603050405020304" pitchFamily="18" charset="0"/>
              </a:rPr>
              <a:t>(</a:t>
            </a:r>
            <a:r>
              <a:rPr lang="en-US" b="1" kern="0" dirty="0" err="1">
                <a:latin typeface="Arial" panose="020B0604020202020204" pitchFamily="34" charset="0"/>
                <a:ea typeface="Aptos" panose="020B0004020202020204"/>
                <a:cs typeface="Times New Roman" panose="02020603050405020304" pitchFamily="18" charset="0"/>
              </a:rPr>
              <a:t>Eph</a:t>
            </a:r>
            <a:r>
              <a:rPr lang="en-US" b="1" kern="0" dirty="0">
                <a:latin typeface="Arial" panose="020B0604020202020204" pitchFamily="34" charset="0"/>
                <a:ea typeface="Aptos" panose="020B0004020202020204"/>
                <a:cs typeface="Times New Roman" panose="02020603050405020304" pitchFamily="18" charset="0"/>
              </a:rPr>
              <a:t> 5:22-33;   Col 3:18-21;  1 Pet 3:1-8)</a:t>
            </a:r>
            <a:endParaRPr lang="en-US" kern="100" dirty="0">
              <a:latin typeface="Aptos" panose="020B0004020202020204"/>
              <a:ea typeface="Aptos" panose="020B0004020202020204"/>
              <a:cs typeface="Times New Roman" panose="02020603050405020304" pitchFamily="18" charset="0"/>
            </a:endParaRPr>
          </a:p>
          <a:p>
            <a:pPr>
              <a:lnSpc>
                <a:spcPct val="107000"/>
              </a:lnSpc>
            </a:pPr>
            <a:r>
              <a:rPr lang="en-US" kern="0" dirty="0">
                <a:latin typeface="Arial" panose="020B0604020202020204" pitchFamily="34" charset="0"/>
                <a:ea typeface="Aptos" panose="020B0004020202020204"/>
                <a:cs typeface="Times New Roman" panose="02020603050405020304" pitchFamily="18" charset="0"/>
              </a:rPr>
              <a:t> </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These operate at one and the same time, and are great blessings!</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kern="0" dirty="0">
                <a:latin typeface="Arial" panose="020B0604020202020204" pitchFamily="34" charset="0"/>
                <a:ea typeface="Aptos" panose="020B0004020202020204"/>
                <a:cs typeface="Times New Roman" panose="02020603050405020304" pitchFamily="18" charset="0"/>
              </a:rPr>
              <a:t> </a:t>
            </a:r>
            <a:endParaRPr lang="en-US" kern="100" dirty="0">
              <a:latin typeface="Aptos" panose="020B0004020202020204"/>
              <a:ea typeface="Aptos" panose="020B0004020202020204"/>
              <a:cs typeface="Times New Roman" panose="02020603050405020304" pitchFamily="18" charset="0"/>
            </a:endParaRPr>
          </a:p>
          <a:p>
            <a:pPr indent="228600" algn="ctr">
              <a:lnSpc>
                <a:spcPct val="107000"/>
              </a:lnSpc>
            </a:pPr>
            <a:r>
              <a:rPr lang="en-US" b="1" kern="100" dirty="0">
                <a:latin typeface="Aptos" panose="020B0004020202020204"/>
                <a:ea typeface="Aptos" panose="020B0004020202020204"/>
                <a:cs typeface="Times New Roman" panose="02020603050405020304" pitchFamily="18" charset="0"/>
              </a:rPr>
              <a:t>How does the Word of God explain the purposes of marriage for mankind</a:t>
            </a:r>
            <a:r>
              <a:rPr lang="en-US" b="1" kern="100" dirty="0" smtClean="0">
                <a:latin typeface="Aptos" panose="020B0004020202020204"/>
                <a:ea typeface="Aptos" panose="020B0004020202020204"/>
                <a:cs typeface="Times New Roman" panose="02020603050405020304" pitchFamily="18" charset="0"/>
              </a:rPr>
              <a:t>,                      </a:t>
            </a:r>
            <a:r>
              <a:rPr lang="en-US" b="1" kern="100" dirty="0">
                <a:latin typeface="Aptos" panose="020B0004020202020204"/>
                <a:ea typeface="Aptos" panose="020B0004020202020204"/>
                <a:cs typeface="Times New Roman" panose="02020603050405020304" pitchFamily="18" charset="0"/>
              </a:rPr>
              <a:t>as a good gift?</a:t>
            </a:r>
            <a:endParaRPr lang="en-US" kern="100" dirty="0">
              <a:effectLst/>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4206109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0537" y="1112420"/>
            <a:ext cx="4539537" cy="3832560"/>
          </a:xfrm>
          <a:prstGeom prst="rect">
            <a:avLst/>
          </a:prstGeom>
        </p:spPr>
      </p:pic>
    </p:spTree>
    <p:extLst>
      <p:ext uri="{BB962C8B-B14F-4D97-AF65-F5344CB8AC3E}">
        <p14:creationId xmlns:p14="http://schemas.microsoft.com/office/powerpoint/2010/main" val="673716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 xmlns:a16="http://schemas.microsoft.com/office/drawing/2014/main"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DEAB0F2-34EE-2540-5AF5-2E901D415E92}"/>
              </a:ext>
            </a:extLst>
          </p:cNvPr>
          <p:cNvSpPr txBox="1"/>
          <p:nvPr/>
        </p:nvSpPr>
        <p:spPr>
          <a:xfrm>
            <a:off x="1" y="152213"/>
            <a:ext cx="9144000" cy="6711902"/>
          </a:xfrm>
          <a:prstGeom prst="rect">
            <a:avLst/>
          </a:prstGeom>
          <a:noFill/>
        </p:spPr>
        <p:txBody>
          <a:bodyPr wrap="square" rtlCol="0">
            <a:spAutoFit/>
          </a:bodyPr>
          <a:lstStyle/>
          <a:p>
            <a:pPr algn="ctr">
              <a:lnSpc>
                <a:spcPct val="107000"/>
              </a:lnSpc>
            </a:pPr>
            <a:r>
              <a:rPr lang="en-US" sz="2400" b="1" kern="100" dirty="0">
                <a:latin typeface="Aptos" panose="020B0004020202020204"/>
                <a:ea typeface="Aptos" panose="020B0004020202020204"/>
                <a:cs typeface="Times New Roman" panose="02020603050405020304" pitchFamily="18" charset="0"/>
              </a:rPr>
              <a:t>THE TEXT (Ephesians 5:25-33) </a:t>
            </a:r>
            <a:endParaRPr lang="en-US" sz="2000" kern="100" dirty="0">
              <a:latin typeface="Aptos" panose="020B0004020202020204"/>
              <a:ea typeface="Aptos" panose="020B0004020202020204"/>
              <a:cs typeface="Times New Roman" panose="02020603050405020304" pitchFamily="18" charset="0"/>
            </a:endParaRPr>
          </a:p>
          <a:p>
            <a:pPr algn="ctr">
              <a:lnSpc>
                <a:spcPct val="107000"/>
              </a:lnSpc>
            </a:pPr>
            <a:r>
              <a:rPr lang="en-US" sz="2100" kern="100" dirty="0" smtClean="0">
                <a:latin typeface="Aptos" panose="020B0004020202020204"/>
                <a:ea typeface="Aptos" panose="020B0004020202020204"/>
                <a:cs typeface="Times New Roman" panose="02020603050405020304" pitchFamily="18" charset="0"/>
              </a:rPr>
              <a:t>(</a:t>
            </a:r>
            <a:r>
              <a:rPr lang="en-US" sz="2100" kern="100" dirty="0">
                <a:latin typeface="Aptos" panose="020B0004020202020204"/>
                <a:ea typeface="Aptos" panose="020B0004020202020204"/>
                <a:cs typeface="Times New Roman" panose="02020603050405020304" pitchFamily="18" charset="0"/>
              </a:rPr>
              <a:t>25) </a:t>
            </a:r>
            <a:r>
              <a:rPr lang="en-US" sz="2100" u="sng" kern="100" dirty="0">
                <a:latin typeface="Aptos" panose="020B0004020202020204"/>
                <a:ea typeface="Aptos" panose="020B0004020202020204"/>
                <a:cs typeface="Times New Roman" panose="02020603050405020304" pitchFamily="18" charset="0"/>
              </a:rPr>
              <a:t>Husbands,</a:t>
            </a:r>
            <a:r>
              <a:rPr lang="en-US" sz="2100" kern="100" dirty="0">
                <a:latin typeface="Aptos" panose="020B0004020202020204"/>
                <a:ea typeface="Aptos" panose="020B0004020202020204"/>
                <a:cs typeface="Times New Roman" panose="02020603050405020304" pitchFamily="18" charset="0"/>
              </a:rPr>
              <a:t> love your wives, as</a:t>
            </a:r>
            <a:r>
              <a:rPr lang="en-US" sz="2100" b="1" kern="100" dirty="0">
                <a:latin typeface="Aptos" panose="020B0004020202020204"/>
                <a:ea typeface="Aptos" panose="020B0004020202020204"/>
                <a:cs typeface="Times New Roman" panose="02020603050405020304" pitchFamily="18" charset="0"/>
              </a:rPr>
              <a:t> Christ</a:t>
            </a:r>
            <a:r>
              <a:rPr lang="en-US" sz="2100" kern="100" dirty="0">
                <a:latin typeface="Aptos" panose="020B0004020202020204"/>
                <a:ea typeface="Aptos" panose="020B0004020202020204"/>
                <a:cs typeface="Times New Roman" panose="02020603050405020304" pitchFamily="18" charset="0"/>
              </a:rPr>
              <a:t> loved the church </a:t>
            </a:r>
            <a:r>
              <a:rPr lang="en-US" sz="2100" kern="100" dirty="0" smtClean="0">
                <a:latin typeface="Aptos" panose="020B0004020202020204"/>
                <a:ea typeface="Aptos" panose="020B0004020202020204"/>
                <a:cs typeface="Times New Roman" panose="02020603050405020304" pitchFamily="18" charset="0"/>
              </a:rPr>
              <a:t>                         and </a:t>
            </a:r>
            <a:r>
              <a:rPr lang="en-US" sz="2100" b="1" kern="100" dirty="0">
                <a:latin typeface="Aptos" panose="020B0004020202020204"/>
                <a:ea typeface="Aptos" panose="020B0004020202020204"/>
                <a:cs typeface="Times New Roman" panose="02020603050405020304" pitchFamily="18" charset="0"/>
              </a:rPr>
              <a:t>gave himself up for her,</a:t>
            </a:r>
            <a:r>
              <a:rPr lang="en-US" sz="2100" kern="100" dirty="0">
                <a:latin typeface="Aptos" panose="020B0004020202020204"/>
                <a:ea typeface="Aptos" panose="020B0004020202020204"/>
                <a:cs typeface="Times New Roman" panose="02020603050405020304" pitchFamily="18" charset="0"/>
              </a:rPr>
              <a:t> </a:t>
            </a:r>
          </a:p>
          <a:p>
            <a:pPr algn="ctr">
              <a:lnSpc>
                <a:spcPct val="107000"/>
              </a:lnSpc>
            </a:pPr>
            <a:r>
              <a:rPr lang="en-US" sz="2100" b="1" kern="100" dirty="0">
                <a:latin typeface="Aptos" panose="020B0004020202020204"/>
                <a:ea typeface="Aptos" panose="020B0004020202020204"/>
                <a:cs typeface="Times New Roman" panose="02020603050405020304" pitchFamily="18" charset="0"/>
              </a:rPr>
              <a:t>(26) that he might sanctify her, having cleansed her by the washing of water with the word, </a:t>
            </a:r>
            <a:endParaRPr lang="en-US" sz="2100" kern="100" dirty="0">
              <a:latin typeface="Aptos" panose="020B0004020202020204"/>
              <a:ea typeface="Aptos" panose="020B0004020202020204"/>
              <a:cs typeface="Times New Roman" panose="02020603050405020304" pitchFamily="18" charset="0"/>
            </a:endParaRPr>
          </a:p>
          <a:p>
            <a:pPr algn="ctr">
              <a:lnSpc>
                <a:spcPct val="107000"/>
              </a:lnSpc>
            </a:pPr>
            <a:r>
              <a:rPr lang="en-US" sz="2100" b="1" kern="100" dirty="0">
                <a:latin typeface="Aptos" panose="020B0004020202020204"/>
                <a:ea typeface="Aptos" panose="020B0004020202020204"/>
                <a:cs typeface="Times New Roman" panose="02020603050405020304" pitchFamily="18" charset="0"/>
              </a:rPr>
              <a:t>(27) so that he might present the church to himself in splendor, </a:t>
            </a:r>
            <a:endParaRPr lang="en-US" sz="2100" kern="100" dirty="0">
              <a:latin typeface="Aptos" panose="020B0004020202020204"/>
              <a:ea typeface="Aptos" panose="020B0004020202020204"/>
              <a:cs typeface="Times New Roman" panose="02020603050405020304" pitchFamily="18" charset="0"/>
            </a:endParaRPr>
          </a:p>
          <a:p>
            <a:pPr algn="ctr">
              <a:lnSpc>
                <a:spcPct val="107000"/>
              </a:lnSpc>
            </a:pPr>
            <a:r>
              <a:rPr lang="en-US" sz="2100" b="1" kern="100" dirty="0">
                <a:latin typeface="Aptos" panose="020B0004020202020204"/>
                <a:ea typeface="Aptos" panose="020B0004020202020204"/>
                <a:cs typeface="Times New Roman" panose="02020603050405020304" pitchFamily="18" charset="0"/>
              </a:rPr>
              <a:t>without spot or wrinkle or any such thing</a:t>
            </a:r>
            <a:r>
              <a:rPr lang="en-US" sz="2100" b="1" kern="100" dirty="0" smtClean="0">
                <a:latin typeface="Aptos" panose="020B0004020202020204"/>
                <a:ea typeface="Aptos" panose="020B0004020202020204"/>
                <a:cs typeface="Times New Roman" panose="02020603050405020304" pitchFamily="18" charset="0"/>
              </a:rPr>
              <a:t>,                                                        </a:t>
            </a:r>
            <a:r>
              <a:rPr lang="en-US" sz="2100" b="1" kern="100" dirty="0">
                <a:latin typeface="Aptos" panose="020B0004020202020204"/>
                <a:ea typeface="Aptos" panose="020B0004020202020204"/>
                <a:cs typeface="Times New Roman" panose="02020603050405020304" pitchFamily="18" charset="0"/>
              </a:rPr>
              <a:t>that she might be holy and without blemish. </a:t>
            </a:r>
            <a:endParaRPr lang="en-US" sz="2100" kern="100" dirty="0">
              <a:latin typeface="Aptos" panose="020B0004020202020204"/>
              <a:ea typeface="Aptos" panose="020B0004020202020204"/>
              <a:cs typeface="Times New Roman" panose="02020603050405020304" pitchFamily="18" charset="0"/>
            </a:endParaRPr>
          </a:p>
          <a:p>
            <a:pPr algn="ctr">
              <a:lnSpc>
                <a:spcPct val="107000"/>
              </a:lnSpc>
            </a:pPr>
            <a:r>
              <a:rPr lang="en-US" sz="2100" kern="100" dirty="0">
                <a:latin typeface="Aptos" panose="020B0004020202020204"/>
                <a:ea typeface="Aptos" panose="020B0004020202020204"/>
                <a:cs typeface="Times New Roman" panose="02020603050405020304" pitchFamily="18" charset="0"/>
              </a:rPr>
              <a:t>(28) In the same way husbands should love their wives as their own bodies. </a:t>
            </a:r>
            <a:r>
              <a:rPr lang="en-US" sz="2100" kern="100" dirty="0" smtClean="0">
                <a:latin typeface="Aptos" panose="020B0004020202020204"/>
                <a:ea typeface="Aptos" panose="020B0004020202020204"/>
                <a:cs typeface="Times New Roman" panose="02020603050405020304" pitchFamily="18" charset="0"/>
              </a:rPr>
              <a:t>He </a:t>
            </a:r>
            <a:r>
              <a:rPr lang="en-US" sz="2100" kern="100" dirty="0">
                <a:latin typeface="Aptos" panose="020B0004020202020204"/>
                <a:ea typeface="Aptos" panose="020B0004020202020204"/>
                <a:cs typeface="Times New Roman" panose="02020603050405020304" pitchFamily="18" charset="0"/>
              </a:rPr>
              <a:t>who loves his wife loves himself. </a:t>
            </a:r>
          </a:p>
          <a:p>
            <a:pPr algn="ctr">
              <a:lnSpc>
                <a:spcPct val="107000"/>
              </a:lnSpc>
            </a:pPr>
            <a:r>
              <a:rPr lang="en-US" sz="2100" kern="100" dirty="0">
                <a:latin typeface="Aptos" panose="020B0004020202020204"/>
                <a:ea typeface="Aptos" panose="020B0004020202020204"/>
                <a:cs typeface="Times New Roman" panose="02020603050405020304" pitchFamily="18" charset="0"/>
              </a:rPr>
              <a:t>(29) For no one ever hated his own flesh, but nourishes and cherishes it, </a:t>
            </a:r>
            <a:r>
              <a:rPr lang="en-US" sz="2100" kern="100" dirty="0" smtClean="0">
                <a:latin typeface="Aptos" panose="020B0004020202020204"/>
                <a:ea typeface="Aptos" panose="020B0004020202020204"/>
                <a:cs typeface="Times New Roman" panose="02020603050405020304" pitchFamily="18" charset="0"/>
              </a:rPr>
              <a:t>just </a:t>
            </a:r>
            <a:r>
              <a:rPr lang="en-US" sz="2100" kern="100" dirty="0">
                <a:latin typeface="Aptos" panose="020B0004020202020204"/>
                <a:ea typeface="Aptos" panose="020B0004020202020204"/>
                <a:cs typeface="Times New Roman" panose="02020603050405020304" pitchFamily="18" charset="0"/>
              </a:rPr>
              <a:t>as </a:t>
            </a:r>
            <a:r>
              <a:rPr lang="en-US" sz="2100" b="1" kern="100" dirty="0">
                <a:latin typeface="Aptos" panose="020B0004020202020204"/>
                <a:ea typeface="Aptos" panose="020B0004020202020204"/>
                <a:cs typeface="Times New Roman" panose="02020603050405020304" pitchFamily="18" charset="0"/>
              </a:rPr>
              <a:t>Christ does the church,</a:t>
            </a:r>
            <a:endParaRPr lang="en-US" sz="2100" kern="100" dirty="0">
              <a:latin typeface="Aptos" panose="020B0004020202020204"/>
              <a:ea typeface="Aptos" panose="020B0004020202020204"/>
              <a:cs typeface="Times New Roman" panose="02020603050405020304" pitchFamily="18" charset="0"/>
            </a:endParaRPr>
          </a:p>
          <a:p>
            <a:pPr algn="ctr">
              <a:lnSpc>
                <a:spcPct val="107000"/>
              </a:lnSpc>
            </a:pPr>
            <a:r>
              <a:rPr lang="en-US" sz="2100" kern="100" dirty="0">
                <a:latin typeface="Aptos" panose="020B0004020202020204"/>
                <a:ea typeface="Aptos" panose="020B0004020202020204"/>
                <a:cs typeface="Times New Roman" panose="02020603050405020304" pitchFamily="18" charset="0"/>
              </a:rPr>
              <a:t> (30) because we are members of </a:t>
            </a:r>
            <a:r>
              <a:rPr lang="en-US" sz="2100" b="1" kern="100" dirty="0">
                <a:latin typeface="Aptos" panose="020B0004020202020204"/>
                <a:ea typeface="Aptos" panose="020B0004020202020204"/>
                <a:cs typeface="Times New Roman" panose="02020603050405020304" pitchFamily="18" charset="0"/>
              </a:rPr>
              <a:t>his body.</a:t>
            </a:r>
            <a:r>
              <a:rPr lang="en-US" sz="2100" kern="100" dirty="0">
                <a:latin typeface="Aptos" panose="020B0004020202020204"/>
                <a:ea typeface="Aptos" panose="020B0004020202020204"/>
                <a:cs typeface="Times New Roman" panose="02020603050405020304" pitchFamily="18" charset="0"/>
              </a:rPr>
              <a:t> </a:t>
            </a:r>
          </a:p>
          <a:p>
            <a:pPr algn="ctr">
              <a:lnSpc>
                <a:spcPct val="107000"/>
              </a:lnSpc>
            </a:pPr>
            <a:r>
              <a:rPr lang="en-US" sz="2100" b="1" kern="100" dirty="0">
                <a:latin typeface="Aptos" panose="020B0004020202020204"/>
                <a:ea typeface="Aptos" panose="020B0004020202020204"/>
                <a:cs typeface="Times New Roman" panose="02020603050405020304" pitchFamily="18" charset="0"/>
              </a:rPr>
              <a:t>(Gen 2:23;   Ps 45:13;  </a:t>
            </a:r>
            <a:r>
              <a:rPr lang="en-US" sz="2100" b="1" kern="100" dirty="0" err="1">
                <a:latin typeface="Aptos" panose="020B0004020202020204"/>
                <a:ea typeface="Aptos" panose="020B0004020202020204"/>
                <a:cs typeface="Times New Roman" panose="02020603050405020304" pitchFamily="18" charset="0"/>
              </a:rPr>
              <a:t>Ezek</a:t>
            </a:r>
            <a:r>
              <a:rPr lang="en-US" sz="2100" b="1" kern="100" dirty="0">
                <a:latin typeface="Aptos" panose="020B0004020202020204"/>
                <a:ea typeface="Aptos" panose="020B0004020202020204"/>
                <a:cs typeface="Times New Roman" panose="02020603050405020304" pitchFamily="18" charset="0"/>
              </a:rPr>
              <a:t> 16:8-14;   Mt 9:15;  25:1-13;   </a:t>
            </a:r>
            <a:r>
              <a:rPr lang="en-US" sz="2100" b="1" kern="100" dirty="0" smtClean="0">
                <a:latin typeface="Aptos" panose="020B0004020202020204"/>
                <a:ea typeface="Aptos" panose="020B0004020202020204"/>
                <a:cs typeface="Times New Roman" panose="02020603050405020304" pitchFamily="18" charset="0"/>
              </a:rPr>
              <a:t>                             </a:t>
            </a:r>
            <a:r>
              <a:rPr lang="en-US" sz="2100" b="1" kern="100" dirty="0" err="1" smtClean="0">
                <a:latin typeface="Aptos" panose="020B0004020202020204"/>
                <a:ea typeface="Aptos" panose="020B0004020202020204"/>
                <a:cs typeface="Times New Roman" panose="02020603050405020304" pitchFamily="18" charset="0"/>
              </a:rPr>
              <a:t>Jn</a:t>
            </a:r>
            <a:r>
              <a:rPr lang="en-US" sz="2100" b="1" kern="100" dirty="0" smtClean="0">
                <a:latin typeface="Aptos" panose="020B0004020202020204"/>
                <a:ea typeface="Aptos" panose="020B0004020202020204"/>
                <a:cs typeface="Times New Roman" panose="02020603050405020304" pitchFamily="18" charset="0"/>
              </a:rPr>
              <a:t> </a:t>
            </a:r>
            <a:r>
              <a:rPr lang="en-US" sz="2100" b="1" kern="100" dirty="0">
                <a:latin typeface="Aptos" panose="020B0004020202020204"/>
                <a:ea typeface="Aptos" panose="020B0004020202020204"/>
                <a:cs typeface="Times New Roman" panose="02020603050405020304" pitchFamily="18" charset="0"/>
              </a:rPr>
              <a:t>3:3-6; 15:3;  17:17-19;    Ac 22:16;    Rom 12:5;  </a:t>
            </a:r>
            <a:r>
              <a:rPr lang="en-US" sz="2100" b="1" kern="100" dirty="0" smtClean="0">
                <a:latin typeface="Aptos" panose="020B0004020202020204"/>
                <a:ea typeface="Aptos" panose="020B0004020202020204"/>
                <a:cs typeface="Times New Roman" panose="02020603050405020304" pitchFamily="18" charset="0"/>
              </a:rPr>
              <a:t>                                          </a:t>
            </a:r>
            <a:r>
              <a:rPr lang="en-US" sz="2100" b="1" kern="100" dirty="0">
                <a:latin typeface="Aptos" panose="020B0004020202020204"/>
                <a:ea typeface="Aptos" panose="020B0004020202020204"/>
                <a:cs typeface="Times New Roman" panose="02020603050405020304" pitchFamily="18" charset="0"/>
              </a:rPr>
              <a:t>1 </a:t>
            </a:r>
            <a:r>
              <a:rPr lang="en-US" sz="2100" b="1" kern="100" dirty="0" err="1">
                <a:latin typeface="Aptos" panose="020B0004020202020204"/>
                <a:ea typeface="Aptos" panose="020B0004020202020204"/>
                <a:cs typeface="Times New Roman" panose="02020603050405020304" pitchFamily="18" charset="0"/>
              </a:rPr>
              <a:t>Cor</a:t>
            </a:r>
            <a:r>
              <a:rPr lang="en-US" sz="2100" b="1" kern="100" dirty="0">
                <a:latin typeface="Aptos" panose="020B0004020202020204"/>
                <a:ea typeface="Aptos" panose="020B0004020202020204"/>
                <a:cs typeface="Times New Roman" panose="02020603050405020304" pitchFamily="18" charset="0"/>
              </a:rPr>
              <a:t> 6:11,15;  12:27; </a:t>
            </a:r>
            <a:r>
              <a:rPr lang="en-US" sz="2100" b="1" kern="100" dirty="0" smtClean="0">
                <a:latin typeface="Aptos" panose="020B0004020202020204"/>
                <a:ea typeface="Aptos" panose="020B0004020202020204"/>
                <a:cs typeface="Times New Roman" panose="02020603050405020304" pitchFamily="18" charset="0"/>
              </a:rPr>
              <a:t>2 </a:t>
            </a:r>
            <a:r>
              <a:rPr lang="en-US" sz="2100" b="1" kern="100" dirty="0" err="1" smtClean="0">
                <a:latin typeface="Aptos" panose="020B0004020202020204"/>
                <a:ea typeface="Aptos" panose="020B0004020202020204"/>
                <a:cs typeface="Times New Roman" panose="02020603050405020304" pitchFamily="18" charset="0"/>
              </a:rPr>
              <a:t>Cor</a:t>
            </a:r>
            <a:r>
              <a:rPr lang="en-US" sz="2100" b="1" kern="100" dirty="0" smtClean="0">
                <a:latin typeface="Aptos" panose="020B0004020202020204"/>
                <a:ea typeface="Aptos" panose="020B0004020202020204"/>
                <a:cs typeface="Times New Roman" panose="02020603050405020304" pitchFamily="18" charset="0"/>
              </a:rPr>
              <a:t> </a:t>
            </a:r>
            <a:r>
              <a:rPr lang="en-US" sz="2100" b="1" kern="100" dirty="0">
                <a:latin typeface="Aptos" panose="020B0004020202020204"/>
                <a:ea typeface="Aptos" panose="020B0004020202020204"/>
                <a:cs typeface="Times New Roman" panose="02020603050405020304" pitchFamily="18" charset="0"/>
              </a:rPr>
              <a:t>4:14; 11:2;   Gal 2:20;   Col 3:19,20;  </a:t>
            </a:r>
            <a:r>
              <a:rPr lang="en-US" sz="2100" b="1" kern="100" dirty="0" smtClean="0">
                <a:latin typeface="Aptos" panose="020B0004020202020204"/>
                <a:ea typeface="Aptos" panose="020B0004020202020204"/>
                <a:cs typeface="Times New Roman" panose="02020603050405020304" pitchFamily="18" charset="0"/>
              </a:rPr>
              <a:t>                   </a:t>
            </a:r>
            <a:r>
              <a:rPr lang="en-US" sz="2100" b="1" kern="100" dirty="0">
                <a:latin typeface="Aptos" panose="020B0004020202020204"/>
                <a:ea typeface="Aptos" panose="020B0004020202020204"/>
                <a:cs typeface="Times New Roman" panose="02020603050405020304" pitchFamily="18" charset="0"/>
              </a:rPr>
              <a:t>Titus 2:14;  3:5;</a:t>
            </a:r>
            <a:endParaRPr lang="en-US" sz="2100" kern="100" dirty="0">
              <a:latin typeface="Aptos" panose="020B0004020202020204"/>
              <a:ea typeface="Aptos" panose="020B0004020202020204"/>
              <a:cs typeface="Times New Roman" panose="02020603050405020304" pitchFamily="18" charset="0"/>
            </a:endParaRPr>
          </a:p>
          <a:p>
            <a:pPr algn="ctr">
              <a:lnSpc>
                <a:spcPct val="107000"/>
              </a:lnSpc>
            </a:pPr>
            <a:r>
              <a:rPr lang="en-US" sz="2100" b="1" kern="100" dirty="0">
                <a:latin typeface="Aptos" panose="020B0004020202020204"/>
                <a:ea typeface="Aptos" panose="020B0004020202020204"/>
                <a:cs typeface="Times New Roman" panose="02020603050405020304" pitchFamily="18" charset="0"/>
              </a:rPr>
              <a:t> </a:t>
            </a:r>
            <a:r>
              <a:rPr lang="en-US" sz="2100" b="1" kern="100" dirty="0" err="1">
                <a:latin typeface="Aptos" panose="020B0004020202020204"/>
                <a:ea typeface="Aptos" panose="020B0004020202020204"/>
                <a:cs typeface="Times New Roman" panose="02020603050405020304" pitchFamily="18" charset="0"/>
              </a:rPr>
              <a:t>Heb</a:t>
            </a:r>
            <a:r>
              <a:rPr lang="en-US" sz="2100" b="1" kern="100" dirty="0">
                <a:latin typeface="Aptos" panose="020B0004020202020204"/>
                <a:ea typeface="Aptos" panose="020B0004020202020204"/>
                <a:cs typeface="Times New Roman" panose="02020603050405020304" pitchFamily="18" charset="0"/>
              </a:rPr>
              <a:t> 2:11; 6:5;  10:10-14;  13:12;   1 Pet 3:7,21;   1 </a:t>
            </a:r>
            <a:r>
              <a:rPr lang="en-US" sz="2100" b="1" kern="100" dirty="0" err="1">
                <a:latin typeface="Aptos" panose="020B0004020202020204"/>
                <a:ea typeface="Aptos" panose="020B0004020202020204"/>
                <a:cs typeface="Times New Roman" panose="02020603050405020304" pitchFamily="18" charset="0"/>
              </a:rPr>
              <a:t>Jn</a:t>
            </a:r>
            <a:r>
              <a:rPr lang="en-US" sz="2100" b="1" kern="100" dirty="0">
                <a:latin typeface="Aptos" panose="020B0004020202020204"/>
                <a:ea typeface="Aptos" panose="020B0004020202020204"/>
                <a:cs typeface="Times New Roman" panose="02020603050405020304" pitchFamily="18" charset="0"/>
              </a:rPr>
              <a:t> 3:16;  </a:t>
            </a:r>
            <a:endParaRPr lang="en-US" sz="2100" b="1" kern="100" dirty="0" smtClean="0">
              <a:latin typeface="Aptos" panose="020B0004020202020204"/>
              <a:ea typeface="Aptos" panose="020B0004020202020204"/>
              <a:cs typeface="Times New Roman" panose="02020603050405020304" pitchFamily="18" charset="0"/>
            </a:endParaRPr>
          </a:p>
          <a:p>
            <a:pPr algn="ctr">
              <a:lnSpc>
                <a:spcPct val="107000"/>
              </a:lnSpc>
            </a:pPr>
            <a:r>
              <a:rPr lang="en-US" sz="2100" b="1" kern="100" dirty="0" smtClean="0">
                <a:latin typeface="Aptos" panose="020B0004020202020204"/>
                <a:ea typeface="Aptos" panose="020B0004020202020204"/>
                <a:cs typeface="Times New Roman" panose="02020603050405020304" pitchFamily="18" charset="0"/>
              </a:rPr>
              <a:t> </a:t>
            </a:r>
            <a:r>
              <a:rPr lang="en-US" sz="2100" b="1" kern="100" dirty="0">
                <a:latin typeface="Aptos" panose="020B0004020202020204"/>
                <a:ea typeface="Aptos" panose="020B0004020202020204"/>
                <a:cs typeface="Times New Roman" panose="02020603050405020304" pitchFamily="18" charset="0"/>
              </a:rPr>
              <a:t>Rev 7:14;  21:2,9-11) </a:t>
            </a:r>
            <a:endParaRPr lang="en-US" sz="2100" kern="100" dirty="0">
              <a:effectLst/>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1397407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389BFF2-4D35-5F6B-D3CB-2A582F8210AC}"/>
              </a:ext>
            </a:extLst>
          </p:cNvPr>
          <p:cNvSpPr txBox="1"/>
          <p:nvPr/>
        </p:nvSpPr>
        <p:spPr>
          <a:xfrm>
            <a:off x="116398" y="633535"/>
            <a:ext cx="8649586" cy="5624617"/>
          </a:xfrm>
          <a:prstGeom prst="rect">
            <a:avLst/>
          </a:prstGeom>
          <a:noFill/>
        </p:spPr>
        <p:txBody>
          <a:bodyPr wrap="square" rtlCol="0">
            <a:spAutoFit/>
          </a:bodyPr>
          <a:lstStyle/>
          <a:p>
            <a:pPr algn="ctr">
              <a:lnSpc>
                <a:spcPct val="107000"/>
              </a:lnSpc>
            </a:pPr>
            <a:r>
              <a:rPr lang="en-US" sz="2800" kern="100" dirty="0">
                <a:latin typeface="Aptos" panose="020B0004020202020204"/>
                <a:ea typeface="Aptos" panose="020B0004020202020204"/>
                <a:cs typeface="Times New Roman" panose="02020603050405020304" pitchFamily="18" charset="0"/>
              </a:rPr>
              <a:t>(31) "Therefore </a:t>
            </a:r>
            <a:r>
              <a:rPr lang="en-US" sz="2800" u="sng" kern="100" dirty="0">
                <a:latin typeface="Aptos" panose="020B0004020202020204"/>
                <a:ea typeface="Aptos" panose="020B0004020202020204"/>
                <a:cs typeface="Times New Roman" panose="02020603050405020304" pitchFamily="18" charset="0"/>
              </a:rPr>
              <a:t>a man </a:t>
            </a:r>
            <a:r>
              <a:rPr lang="en-US" sz="2800" kern="100" dirty="0">
                <a:latin typeface="Aptos" panose="020B0004020202020204"/>
                <a:ea typeface="Aptos" panose="020B0004020202020204"/>
                <a:cs typeface="Times New Roman" panose="02020603050405020304" pitchFamily="18" charset="0"/>
              </a:rPr>
              <a:t>shall leave his father and mother and hold fast to </a:t>
            </a:r>
            <a:r>
              <a:rPr lang="en-US" sz="2800" u="sng" kern="100" dirty="0">
                <a:latin typeface="Aptos" panose="020B0004020202020204"/>
                <a:ea typeface="Aptos" panose="020B0004020202020204"/>
                <a:cs typeface="Times New Roman" panose="02020603050405020304" pitchFamily="18" charset="0"/>
              </a:rPr>
              <a:t>his wife,</a:t>
            </a:r>
            <a:r>
              <a:rPr lang="en-US" sz="2800" kern="100" dirty="0">
                <a:latin typeface="Aptos" panose="020B0004020202020204"/>
                <a:ea typeface="Aptos" panose="020B0004020202020204"/>
                <a:cs typeface="Times New Roman" panose="02020603050405020304" pitchFamily="18" charset="0"/>
              </a:rPr>
              <a:t> </a:t>
            </a:r>
          </a:p>
          <a:p>
            <a:pPr algn="ctr">
              <a:lnSpc>
                <a:spcPct val="107000"/>
              </a:lnSpc>
            </a:pPr>
            <a:r>
              <a:rPr lang="en-US" sz="2800" kern="100" dirty="0">
                <a:latin typeface="Aptos" panose="020B0004020202020204"/>
                <a:ea typeface="Aptos" panose="020B0004020202020204"/>
                <a:cs typeface="Times New Roman" panose="02020603050405020304" pitchFamily="18" charset="0"/>
              </a:rPr>
              <a:t>and the two shall become one flesh." </a:t>
            </a:r>
          </a:p>
          <a:p>
            <a:pPr algn="ctr">
              <a:lnSpc>
                <a:spcPct val="107000"/>
              </a:lnSpc>
            </a:pPr>
            <a:r>
              <a:rPr lang="en-US" sz="2800" kern="100" dirty="0">
                <a:latin typeface="Aptos" panose="020B0004020202020204"/>
                <a:ea typeface="Aptos" panose="020B0004020202020204"/>
                <a:cs typeface="Times New Roman" panose="02020603050405020304" pitchFamily="18" charset="0"/>
              </a:rPr>
              <a:t>(32) </a:t>
            </a:r>
            <a:r>
              <a:rPr lang="en-US" sz="2800" b="1" kern="100" dirty="0">
                <a:latin typeface="Aptos" panose="020B0004020202020204"/>
                <a:ea typeface="Aptos" panose="020B0004020202020204"/>
                <a:cs typeface="Times New Roman" panose="02020603050405020304" pitchFamily="18" charset="0"/>
              </a:rPr>
              <a:t>This mystery is profound,</a:t>
            </a:r>
            <a:r>
              <a:rPr lang="en-US" sz="2800" kern="100" dirty="0">
                <a:latin typeface="Aptos" panose="020B0004020202020204"/>
                <a:ea typeface="Aptos" panose="020B0004020202020204"/>
                <a:cs typeface="Times New Roman" panose="02020603050405020304" pitchFamily="18" charset="0"/>
              </a:rPr>
              <a:t> and I am saying </a:t>
            </a:r>
            <a:r>
              <a:rPr lang="en-US" sz="2800" kern="100" dirty="0" smtClean="0">
                <a:latin typeface="Aptos" panose="020B0004020202020204"/>
                <a:ea typeface="Aptos" panose="020B0004020202020204"/>
                <a:cs typeface="Times New Roman" panose="02020603050405020304" pitchFamily="18" charset="0"/>
              </a:rPr>
              <a:t>that                </a:t>
            </a:r>
            <a:r>
              <a:rPr lang="en-US" sz="2800" kern="100" dirty="0">
                <a:latin typeface="Aptos" panose="020B0004020202020204"/>
                <a:ea typeface="Aptos" panose="020B0004020202020204"/>
                <a:cs typeface="Times New Roman" panose="02020603050405020304" pitchFamily="18" charset="0"/>
              </a:rPr>
              <a:t>it refers </a:t>
            </a:r>
            <a:r>
              <a:rPr lang="en-US" sz="2800" b="1" kern="100" dirty="0">
                <a:latin typeface="Aptos" panose="020B0004020202020204"/>
                <a:ea typeface="Aptos" panose="020B0004020202020204"/>
                <a:cs typeface="Times New Roman" panose="02020603050405020304" pitchFamily="18" charset="0"/>
              </a:rPr>
              <a:t>to Christ and the church.</a:t>
            </a:r>
            <a:r>
              <a:rPr lang="en-US" sz="2800" kern="100" dirty="0">
                <a:latin typeface="Aptos" panose="020B0004020202020204"/>
                <a:ea typeface="Aptos" panose="020B0004020202020204"/>
                <a:cs typeface="Times New Roman" panose="02020603050405020304" pitchFamily="18" charset="0"/>
              </a:rPr>
              <a:t> </a:t>
            </a:r>
          </a:p>
          <a:p>
            <a:pPr algn="ctr">
              <a:lnSpc>
                <a:spcPct val="107000"/>
              </a:lnSpc>
            </a:pPr>
            <a:r>
              <a:rPr lang="en-US" sz="2800" kern="100" dirty="0">
                <a:latin typeface="Aptos" panose="020B0004020202020204"/>
                <a:ea typeface="Aptos" panose="020B0004020202020204"/>
                <a:cs typeface="Times New Roman" panose="02020603050405020304" pitchFamily="18" charset="0"/>
              </a:rPr>
              <a:t>(33) However, let each one of you love </a:t>
            </a:r>
            <a:r>
              <a:rPr lang="en-US" sz="2800" u="sng" kern="100" dirty="0">
                <a:latin typeface="Aptos" panose="020B0004020202020204"/>
                <a:ea typeface="Aptos" panose="020B0004020202020204"/>
                <a:cs typeface="Times New Roman" panose="02020603050405020304" pitchFamily="18" charset="0"/>
              </a:rPr>
              <a:t>his wife</a:t>
            </a:r>
            <a:r>
              <a:rPr lang="en-US" sz="2800" kern="100" dirty="0">
                <a:latin typeface="Aptos" panose="020B0004020202020204"/>
                <a:ea typeface="Aptos" panose="020B0004020202020204"/>
                <a:cs typeface="Times New Roman" panose="02020603050405020304" pitchFamily="18" charset="0"/>
              </a:rPr>
              <a:t> </a:t>
            </a:r>
            <a:r>
              <a:rPr lang="en-US" sz="2800" kern="100" dirty="0" smtClean="0">
                <a:latin typeface="Aptos" panose="020B0004020202020204"/>
                <a:ea typeface="Aptos" panose="020B0004020202020204"/>
                <a:cs typeface="Times New Roman" panose="02020603050405020304" pitchFamily="18" charset="0"/>
              </a:rPr>
              <a:t>                     as </a:t>
            </a:r>
            <a:r>
              <a:rPr lang="en-US" sz="2800" kern="100" dirty="0">
                <a:latin typeface="Aptos" panose="020B0004020202020204"/>
                <a:ea typeface="Aptos" panose="020B0004020202020204"/>
                <a:cs typeface="Times New Roman" panose="02020603050405020304" pitchFamily="18" charset="0"/>
              </a:rPr>
              <a:t>himself, </a:t>
            </a:r>
          </a:p>
          <a:p>
            <a:pPr algn="ctr">
              <a:lnSpc>
                <a:spcPct val="107000"/>
              </a:lnSpc>
            </a:pPr>
            <a:r>
              <a:rPr lang="en-US" sz="2800" kern="100" dirty="0">
                <a:latin typeface="Aptos" panose="020B0004020202020204"/>
                <a:ea typeface="Aptos" panose="020B0004020202020204"/>
                <a:cs typeface="Times New Roman" panose="02020603050405020304" pitchFamily="18" charset="0"/>
              </a:rPr>
              <a:t>and let the wife see that she respects </a:t>
            </a:r>
            <a:r>
              <a:rPr lang="en-US" sz="2800" u="sng" kern="100" dirty="0">
                <a:latin typeface="Aptos" panose="020B0004020202020204"/>
                <a:ea typeface="Aptos" panose="020B0004020202020204"/>
                <a:cs typeface="Times New Roman" panose="02020603050405020304" pitchFamily="18" charset="0"/>
              </a:rPr>
              <a:t>her husband</a:t>
            </a:r>
            <a:r>
              <a:rPr lang="en-US" sz="2800" u="sng" kern="100" dirty="0" smtClean="0">
                <a:latin typeface="Aptos" panose="020B0004020202020204"/>
                <a:ea typeface="Aptos" panose="020B0004020202020204"/>
                <a:cs typeface="Times New Roman" panose="02020603050405020304" pitchFamily="18" charset="0"/>
              </a:rPr>
              <a:t>.</a:t>
            </a:r>
          </a:p>
          <a:p>
            <a:pPr algn="ctr">
              <a:lnSpc>
                <a:spcPct val="107000"/>
              </a:lnSpc>
            </a:pPr>
            <a:endParaRPr lang="en-US" sz="2800" kern="100" dirty="0">
              <a:latin typeface="Aptos" panose="020B0004020202020204"/>
              <a:ea typeface="Aptos" panose="020B0004020202020204"/>
              <a:cs typeface="Times New Roman" panose="02020603050405020304" pitchFamily="18" charset="0"/>
            </a:endParaRPr>
          </a:p>
          <a:p>
            <a:pPr algn="ctr">
              <a:lnSpc>
                <a:spcPct val="107000"/>
              </a:lnSpc>
            </a:pPr>
            <a:r>
              <a:rPr lang="en-US" sz="2800" b="1" kern="100" dirty="0">
                <a:latin typeface="Aptos" panose="020B0004020202020204"/>
                <a:ea typeface="Aptos" panose="020B0004020202020204"/>
                <a:cs typeface="Times New Roman" panose="02020603050405020304" pitchFamily="18" charset="0"/>
              </a:rPr>
              <a:t>(Gen 2:24;    Mt 19:5;   Mk 10:7,8;   </a:t>
            </a:r>
            <a:r>
              <a:rPr lang="en-US" sz="2800" b="1" kern="100" dirty="0" err="1">
                <a:latin typeface="Aptos" panose="020B0004020202020204"/>
                <a:ea typeface="Aptos" panose="020B0004020202020204"/>
                <a:cs typeface="Times New Roman" panose="02020603050405020304" pitchFamily="18" charset="0"/>
              </a:rPr>
              <a:t>Jn</a:t>
            </a:r>
            <a:r>
              <a:rPr lang="en-US" sz="2800" b="1" kern="100" dirty="0">
                <a:latin typeface="Aptos" panose="020B0004020202020204"/>
                <a:ea typeface="Aptos" panose="020B0004020202020204"/>
                <a:cs typeface="Times New Roman" panose="02020603050405020304" pitchFamily="18" charset="0"/>
              </a:rPr>
              <a:t> 3:5-8, 23-29;   Rom 11:25;  1 </a:t>
            </a:r>
            <a:r>
              <a:rPr lang="en-US" sz="2800" b="1" kern="100" dirty="0" err="1">
                <a:latin typeface="Aptos" panose="020B0004020202020204"/>
                <a:ea typeface="Aptos" panose="020B0004020202020204"/>
                <a:cs typeface="Times New Roman" panose="02020603050405020304" pitchFamily="18" charset="0"/>
              </a:rPr>
              <a:t>Cor</a:t>
            </a:r>
            <a:r>
              <a:rPr lang="en-US" sz="2800" b="1" kern="100" dirty="0">
                <a:latin typeface="Aptos" panose="020B0004020202020204"/>
                <a:ea typeface="Aptos" panose="020B0004020202020204"/>
                <a:cs typeface="Times New Roman" panose="02020603050405020304" pitchFamily="18" charset="0"/>
              </a:rPr>
              <a:t> 6:16; </a:t>
            </a:r>
            <a:endParaRPr lang="en-US" sz="2800" kern="100" dirty="0">
              <a:latin typeface="Aptos" panose="020B0004020202020204"/>
              <a:ea typeface="Aptos" panose="020B0004020202020204"/>
              <a:cs typeface="Times New Roman" panose="02020603050405020304" pitchFamily="18" charset="0"/>
            </a:endParaRPr>
          </a:p>
          <a:p>
            <a:pPr algn="ctr">
              <a:lnSpc>
                <a:spcPct val="107000"/>
              </a:lnSpc>
            </a:pPr>
            <a:r>
              <a:rPr lang="en-US" sz="2800" b="1" kern="100" dirty="0">
                <a:latin typeface="Aptos" panose="020B0004020202020204"/>
                <a:ea typeface="Aptos" panose="020B0004020202020204"/>
                <a:cs typeface="Times New Roman" panose="02020603050405020304" pitchFamily="18" charset="0"/>
              </a:rPr>
              <a:t>1 Pet 3:2-6;    Rev 19:7-9;   21:1-7,9;   22:16,17)</a:t>
            </a:r>
            <a:endParaRPr lang="en-US" sz="2800" kern="100" dirty="0">
              <a:effectLst/>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2630212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77E6FC7-F6F9-75A8-49CF-0F0EACD4F6EF}"/>
              </a:ext>
            </a:extLst>
          </p:cNvPr>
          <p:cNvSpPr txBox="1"/>
          <p:nvPr/>
        </p:nvSpPr>
        <p:spPr>
          <a:xfrm>
            <a:off x="132348" y="164524"/>
            <a:ext cx="8879306" cy="6019597"/>
          </a:xfrm>
          <a:prstGeom prst="rect">
            <a:avLst/>
          </a:prstGeom>
          <a:noFill/>
        </p:spPr>
        <p:txBody>
          <a:bodyPr wrap="square" rtlCol="0">
            <a:spAutoFit/>
          </a:bodyPr>
          <a:lstStyle/>
          <a:p>
            <a:pPr algn="ctr">
              <a:lnSpc>
                <a:spcPct val="107000"/>
              </a:lnSpc>
            </a:pPr>
            <a:r>
              <a:rPr lang="en-US" b="1" kern="100" dirty="0">
                <a:latin typeface="Aptos" panose="020B0004020202020204"/>
                <a:ea typeface="Aptos" panose="020B0004020202020204"/>
                <a:cs typeface="Times New Roman" panose="02020603050405020304" pitchFamily="18" charset="0"/>
              </a:rPr>
              <a:t>STUDY </a:t>
            </a:r>
            <a:r>
              <a:rPr lang="en-US" b="1" kern="100" dirty="0" smtClean="0">
                <a:latin typeface="Aptos" panose="020B0004020202020204"/>
                <a:ea typeface="Aptos" panose="020B0004020202020204"/>
                <a:cs typeface="Times New Roman" panose="02020603050405020304" pitchFamily="18" charset="0"/>
              </a:rPr>
              <a:t>HELPS</a:t>
            </a:r>
            <a:endParaRPr lang="en-US" kern="100" dirty="0">
              <a:latin typeface="Aptos" panose="020B0004020202020204"/>
              <a:ea typeface="Aptos" panose="020B0004020202020204"/>
              <a:cs typeface="Times New Roman" panose="02020603050405020304" pitchFamily="18" charset="0"/>
            </a:endParaRPr>
          </a:p>
          <a:p>
            <a:pPr algn="ctr">
              <a:lnSpc>
                <a:spcPct val="107000"/>
              </a:lnSpc>
            </a:pPr>
            <a:r>
              <a:rPr lang="en-US" b="1" kern="100" dirty="0">
                <a:latin typeface="Aptos" panose="020B0004020202020204"/>
                <a:ea typeface="Aptos" panose="020B0004020202020204"/>
                <a:cs typeface="Times New Roman" panose="02020603050405020304" pitchFamily="18" charset="0"/>
              </a:rPr>
              <a:t>Apology of the Augsburg Confession</a:t>
            </a:r>
            <a:endParaRPr lang="en-US" kern="100" dirty="0">
              <a:latin typeface="Aptos" panose="020B0004020202020204"/>
              <a:ea typeface="Aptos" panose="020B0004020202020204"/>
              <a:cs typeface="Times New Roman" panose="02020603050405020304" pitchFamily="18" charset="0"/>
            </a:endParaRPr>
          </a:p>
          <a:p>
            <a:pPr algn="ctr">
              <a:lnSpc>
                <a:spcPct val="107000"/>
              </a:lnSpc>
            </a:pPr>
            <a:r>
              <a:rPr lang="en-US" b="1" kern="100" dirty="0">
                <a:latin typeface="Aptos" panose="020B0004020202020204"/>
                <a:ea typeface="Aptos" panose="020B0004020202020204"/>
                <a:cs typeface="Times New Roman" panose="02020603050405020304" pitchFamily="18" charset="0"/>
              </a:rPr>
              <a:t>ARTICLE XXIII (XI) The Marriage of </a:t>
            </a:r>
            <a:r>
              <a:rPr lang="en-US" b="1" kern="100" dirty="0" smtClean="0">
                <a:latin typeface="Aptos" panose="020B0004020202020204"/>
                <a:ea typeface="Aptos" panose="020B0004020202020204"/>
                <a:cs typeface="Times New Roman" panose="02020603050405020304" pitchFamily="18" charset="0"/>
              </a:rPr>
              <a:t>Priests</a:t>
            </a:r>
            <a:endParaRPr lang="en-US" kern="100" dirty="0">
              <a:latin typeface="Aptos" panose="020B0004020202020204"/>
              <a:ea typeface="Aptos" panose="020B0004020202020204"/>
              <a:cs typeface="Times New Roman" panose="02020603050405020304" pitchFamily="18" charset="0"/>
            </a:endParaRPr>
          </a:p>
          <a:p>
            <a:pPr algn="just">
              <a:lnSpc>
                <a:spcPct val="107000"/>
              </a:lnSpc>
            </a:pPr>
            <a:r>
              <a:rPr lang="en-US" b="1" kern="100" dirty="0">
                <a:latin typeface="Aptos" panose="020B0004020202020204"/>
                <a:ea typeface="Aptos" panose="020B0004020202020204"/>
                <a:cs typeface="Times New Roman" panose="02020603050405020304" pitchFamily="18" charset="0"/>
              </a:rPr>
              <a:t>Note:</a:t>
            </a:r>
            <a:r>
              <a:rPr lang="en-US" kern="100" dirty="0">
                <a:latin typeface="Aptos" panose="020B0004020202020204"/>
                <a:ea typeface="Aptos" panose="020B0004020202020204"/>
                <a:cs typeface="Times New Roman" panose="02020603050405020304" pitchFamily="18" charset="0"/>
              </a:rPr>
              <a:t> In this article, Melanchthon rebuts the Confutation’s argument that priests should not marry. He anchors his argument in the institution of marriage at creation. Marriage is a divine ordinance that the Church cannot contradict. Melanchthon is not saying that a minister who chooses to remain celibate should be married; rather, he insists that the Church cannot command men to be celibate who want to be ministers in the Church, when clearly the gift of celibacy is reserved only for a very few. Nowhere in the Bible is forced celibacy, or forced marriage, tied to ministry. The apostles were both married and single. Priestly celibacy is yet another example of anti-scriptural traditions in the Roman Church. (See also AC XXIII; SA III XI.)</a:t>
            </a:r>
          </a:p>
          <a:p>
            <a:pPr algn="ctr">
              <a:lnSpc>
                <a:spcPct val="107000"/>
              </a:lnSpc>
            </a:pPr>
            <a:r>
              <a:rPr lang="en-US" kern="100" dirty="0">
                <a:latin typeface="Aptos" panose="020B0004020202020204"/>
                <a:ea typeface="Aptos" panose="020B0004020202020204"/>
                <a:cs typeface="Times New Roman" panose="02020603050405020304" pitchFamily="18" charset="0"/>
              </a:rPr>
              <a:t> </a:t>
            </a:r>
          </a:p>
          <a:p>
            <a:pPr algn="ctr">
              <a:lnSpc>
                <a:spcPct val="107000"/>
              </a:lnSpc>
            </a:pPr>
            <a:r>
              <a:rPr lang="en-US" kern="100" dirty="0">
                <a:latin typeface="Aptos" panose="020B0004020202020204"/>
                <a:ea typeface="Aptos" panose="020B0004020202020204"/>
                <a:cs typeface="Times New Roman" panose="02020603050405020304" pitchFamily="18" charset="0"/>
              </a:rPr>
              <a:t>[Arguments for the Marriage of Priests]</a:t>
            </a:r>
          </a:p>
          <a:p>
            <a:pPr algn="just">
              <a:lnSpc>
                <a:spcPct val="107000"/>
              </a:lnSpc>
            </a:pPr>
            <a:r>
              <a:rPr lang="en-US" kern="100" dirty="0">
                <a:latin typeface="Aptos" panose="020B0004020202020204"/>
                <a:ea typeface="Aptos" panose="020B0004020202020204"/>
                <a:cs typeface="Times New Roman" panose="02020603050405020304" pitchFamily="18" charset="0"/>
              </a:rPr>
              <a:t> [7] First, Genesis 1: 28 teaches that people were created to be fruitful, and that one sex should desire the other in a proper way. We are not speaking about lustful desire, which is sin, but about that appetite that was in nature in its perfection. They call this physical love. This love of one sex for the other is </a:t>
            </a:r>
            <a:r>
              <a:rPr lang="en-US" b="1" kern="100" dirty="0">
                <a:latin typeface="Aptos" panose="020B0004020202020204"/>
                <a:ea typeface="Aptos" panose="020B0004020202020204"/>
                <a:cs typeface="Times New Roman" panose="02020603050405020304" pitchFamily="18" charset="0"/>
              </a:rPr>
              <a:t>truly a divine ordinance. </a:t>
            </a:r>
            <a:r>
              <a:rPr lang="en-US" kern="100" dirty="0">
                <a:latin typeface="Aptos" panose="020B0004020202020204"/>
                <a:ea typeface="Aptos" panose="020B0004020202020204"/>
                <a:cs typeface="Times New Roman" panose="02020603050405020304" pitchFamily="18" charset="0"/>
              </a:rPr>
              <a:t>But since </a:t>
            </a:r>
            <a:r>
              <a:rPr lang="en-US" b="1" kern="100" dirty="0">
                <a:latin typeface="Aptos" panose="020B0004020202020204"/>
                <a:ea typeface="Aptos" panose="020B0004020202020204"/>
                <a:cs typeface="Times New Roman" panose="02020603050405020304" pitchFamily="18" charset="0"/>
              </a:rPr>
              <a:t>this ordinance of God cannot</a:t>
            </a:r>
            <a:r>
              <a:rPr lang="en-US" kern="100" dirty="0">
                <a:latin typeface="Aptos" panose="020B0004020202020204"/>
                <a:ea typeface="Aptos" panose="020B0004020202020204"/>
                <a:cs typeface="Times New Roman" panose="02020603050405020304" pitchFamily="18" charset="0"/>
              </a:rPr>
              <a:t> be removed without an extraordinary</a:t>
            </a:r>
            <a:r>
              <a:rPr lang="en-US" b="1" kern="100" dirty="0">
                <a:latin typeface="Aptos" panose="020B0004020202020204"/>
                <a:ea typeface="Aptos" panose="020B0004020202020204"/>
                <a:cs typeface="Times New Roman" panose="02020603050405020304" pitchFamily="18" charset="0"/>
              </a:rPr>
              <a:t> work of God, </a:t>
            </a:r>
            <a:r>
              <a:rPr lang="en-US" kern="100" dirty="0">
                <a:latin typeface="Aptos" panose="020B0004020202020204"/>
                <a:ea typeface="Aptos" panose="020B0004020202020204"/>
                <a:cs typeface="Times New Roman" panose="02020603050405020304" pitchFamily="18" charset="0"/>
              </a:rPr>
              <a:t>it makes sense that statutes or vows cannot remove the right to contract marriage.</a:t>
            </a:r>
            <a:endParaRPr lang="en-US" kern="100" dirty="0">
              <a:effectLst/>
              <a:latin typeface="Aptos" panose="020B0004020202020204"/>
              <a:ea typeface="Aptos" panose="020B0004020202020204"/>
              <a:cs typeface="Times New Roman" panose="02020603050405020304" pitchFamily="18" charset="0"/>
            </a:endParaRPr>
          </a:p>
        </p:txBody>
      </p:sp>
    </p:spTree>
    <p:extLst>
      <p:ext uri="{BB962C8B-B14F-4D97-AF65-F5344CB8AC3E}">
        <p14:creationId xmlns:p14="http://schemas.microsoft.com/office/powerpoint/2010/main" val="3226793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CA98CC-6CB1-4513-BE84-A40FCFBA4157}">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1cab3fb3-5c0c-48ac-bcd1-1a6ef77007e7"/>
    <ds:schemaRef ds:uri="http://www.w3.org/XML/1998/namespace"/>
    <ds:schemaRef ds:uri="http://purl.org/dc/dcmitype/"/>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675</TotalTime>
  <Words>756</Words>
  <Application>Microsoft Office PowerPoint</Application>
  <PresentationFormat>On-screen Show (4:3)</PresentationFormat>
  <Paragraphs>59</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140</cp:revision>
  <cp:lastPrinted>2024-09-13T19:43:02Z</cp:lastPrinted>
  <dcterms:created xsi:type="dcterms:W3CDTF">2016-02-18T03:34:46Z</dcterms:created>
  <dcterms:modified xsi:type="dcterms:W3CDTF">2025-01-09T23:05:50Z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