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74" r:id="rId5"/>
    <p:sldId id="323" r:id="rId6"/>
    <p:sldId id="293" r:id="rId7"/>
    <p:sldId id="256" r:id="rId8"/>
    <p:sldId id="257" r:id="rId9"/>
    <p:sldId id="259" r:id="rId10"/>
    <p:sldId id="261" r:id="rId11"/>
    <p:sldId id="262" r:id="rId12"/>
    <p:sldId id="263" r:id="rId13"/>
    <p:sldId id="264" r:id="rId14"/>
    <p:sldId id="265" r:id="rId15"/>
    <p:sldId id="278" r:id="rId16"/>
    <p:sldId id="270" r:id="rId17"/>
    <p:sldId id="275" r:id="rId18"/>
    <p:sldId id="271" r:id="rId19"/>
    <p:sldId id="308" r:id="rId20"/>
    <p:sldId id="315" r:id="rId21"/>
    <p:sldId id="319" r:id="rId22"/>
    <p:sldId id="309" r:id="rId23"/>
    <p:sldId id="324" r:id="rId24"/>
    <p:sldId id="300" r:id="rId25"/>
    <p:sldId id="302" r:id="rId26"/>
    <p:sldId id="304" r:id="rId27"/>
    <p:sldId id="310" r:id="rId28"/>
    <p:sldId id="311" r:id="rId29"/>
    <p:sldId id="312" r:id="rId30"/>
    <p:sldId id="314" r:id="rId31"/>
    <p:sldId id="316" r:id="rId32"/>
    <p:sldId id="317" r:id="rId33"/>
    <p:sldId id="318" r:id="rId34"/>
    <p:sldId id="320" r:id="rId35"/>
    <p:sldId id="321" r:id="rId36"/>
    <p:sldId id="322" r:id="rId37"/>
    <p:sldId id="32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FB343B-0886-41FE-A688-4AA71A5DD668}" v="4" dt="2024-07-18T14:51:26.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86" autoAdjust="0"/>
    <p:restoredTop sz="92558" autoAdjust="0"/>
  </p:normalViewPr>
  <p:slideViewPr>
    <p:cSldViewPr snapToGrid="0">
      <p:cViewPr varScale="1">
        <p:scale>
          <a:sx n="60" d="100"/>
          <a:sy n="60" d="100"/>
        </p:scale>
        <p:origin x="1524" y="38"/>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7/18/2024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7/18/2024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7/18/2024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7/18/2024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449" y="450414"/>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a:t>
            </a:r>
            <a:r>
              <a:rPr lang="en-US" sz="3600" kern="100" dirty="0">
                <a:latin typeface="Aptos" panose="020B0004020202020204" pitchFamily="34" charset="0"/>
                <a:ea typeface="Aptos" panose="020B0004020202020204" pitchFamily="34" charset="0"/>
                <a:cs typeface="Times New Roman" panose="02020603050405020304" pitchFamily="18" charset="0"/>
              </a:rPr>
              <a:t>7</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-21-24     Lesson: 11</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Trinity Lutheran Church – Norman, OK</a:t>
            </a:r>
          </a:p>
          <a:p>
            <a:endParaRPr lang="en-US" dirty="0"/>
          </a:p>
        </p:txBody>
      </p:sp>
      <p:pic>
        <p:nvPicPr>
          <p:cNvPr id="2" name="Picture 1">
            <a:extLst>
              <a:ext uri="{FF2B5EF4-FFF2-40B4-BE49-F238E27FC236}">
                <a16:creationId xmlns:a16="http://schemas.microsoft.com/office/drawing/2014/main" id="{96D27CA5-0A34-21EA-B9F6-5A20AF7653E5}"/>
              </a:ext>
            </a:extLst>
          </p:cNvPr>
          <p:cNvPicPr>
            <a:picLocks noChangeAspect="1"/>
          </p:cNvPicPr>
          <p:nvPr/>
        </p:nvPicPr>
        <p:blipFill>
          <a:blip r:embed="rId2"/>
          <a:stretch>
            <a:fillRect/>
          </a:stretch>
        </p:blipFill>
        <p:spPr>
          <a:xfrm>
            <a:off x="2975587" y="3542315"/>
            <a:ext cx="2865271" cy="2865271"/>
          </a:xfrm>
          <a:prstGeom prst="rect">
            <a:avLst/>
          </a:prstGeom>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CD2657-EAD2-C6EC-B1D0-4D81F1FD4A9B}"/>
              </a:ext>
            </a:extLst>
          </p:cNvPr>
          <p:cNvPicPr>
            <a:picLocks noChangeAspect="1"/>
          </p:cNvPicPr>
          <p:nvPr/>
        </p:nvPicPr>
        <p:blipFill>
          <a:blip r:embed="rId2"/>
          <a:stretch>
            <a:fillRect/>
          </a:stretch>
        </p:blipFill>
        <p:spPr>
          <a:xfrm>
            <a:off x="1920592" y="1236745"/>
            <a:ext cx="5239679" cy="3946970"/>
          </a:xfrm>
          <a:prstGeom prst="rect">
            <a:avLst/>
          </a:prstGeom>
        </p:spPr>
      </p:pic>
    </p:spTree>
    <p:extLst>
      <p:ext uri="{BB962C8B-B14F-4D97-AF65-F5344CB8AC3E}">
        <p14:creationId xmlns:p14="http://schemas.microsoft.com/office/powerpoint/2010/main" val="3694586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556C1-8BC8-3931-541A-49216AE61C6B}"/>
              </a:ext>
            </a:extLst>
          </p:cNvPr>
          <p:cNvPicPr>
            <a:picLocks noChangeAspect="1"/>
          </p:cNvPicPr>
          <p:nvPr/>
        </p:nvPicPr>
        <p:blipFill>
          <a:blip r:embed="rId2"/>
          <a:stretch>
            <a:fillRect/>
          </a:stretch>
        </p:blipFill>
        <p:spPr>
          <a:xfrm>
            <a:off x="519385" y="252581"/>
            <a:ext cx="4442163" cy="3346743"/>
          </a:xfrm>
          <a:prstGeom prst="rect">
            <a:avLst/>
          </a:prstGeom>
        </p:spPr>
      </p:pic>
      <p:pic>
        <p:nvPicPr>
          <p:cNvPr id="6" name="Picture 5">
            <a:extLst>
              <a:ext uri="{FF2B5EF4-FFF2-40B4-BE49-F238E27FC236}">
                <a16:creationId xmlns:a16="http://schemas.microsoft.com/office/drawing/2014/main" id="{3772F43A-5179-3738-D7D7-4FE97F09B34A}"/>
              </a:ext>
            </a:extLst>
          </p:cNvPr>
          <p:cNvPicPr>
            <a:picLocks noChangeAspect="1"/>
          </p:cNvPicPr>
          <p:nvPr/>
        </p:nvPicPr>
        <p:blipFill>
          <a:blip r:embed="rId3"/>
          <a:stretch>
            <a:fillRect/>
          </a:stretch>
        </p:blipFill>
        <p:spPr>
          <a:xfrm>
            <a:off x="4249722" y="3176934"/>
            <a:ext cx="4442521" cy="3346743"/>
          </a:xfrm>
          <a:prstGeom prst="rect">
            <a:avLst/>
          </a:prstGeom>
        </p:spPr>
      </p:pic>
    </p:spTree>
    <p:extLst>
      <p:ext uri="{BB962C8B-B14F-4D97-AF65-F5344CB8AC3E}">
        <p14:creationId xmlns:p14="http://schemas.microsoft.com/office/powerpoint/2010/main" val="3573734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ABC58B-5A09-E8C7-FB4A-7BFA6C24AEEF}"/>
              </a:ext>
            </a:extLst>
          </p:cNvPr>
          <p:cNvPicPr>
            <a:picLocks noChangeAspect="1"/>
          </p:cNvPicPr>
          <p:nvPr/>
        </p:nvPicPr>
        <p:blipFill>
          <a:blip r:embed="rId2"/>
          <a:stretch>
            <a:fillRect/>
          </a:stretch>
        </p:blipFill>
        <p:spPr>
          <a:xfrm>
            <a:off x="446114" y="270574"/>
            <a:ext cx="4191857" cy="3158426"/>
          </a:xfrm>
          <a:prstGeom prst="rect">
            <a:avLst/>
          </a:prstGeom>
        </p:spPr>
      </p:pic>
      <p:pic>
        <p:nvPicPr>
          <p:cNvPr id="7" name="Picture 6">
            <a:extLst>
              <a:ext uri="{FF2B5EF4-FFF2-40B4-BE49-F238E27FC236}">
                <a16:creationId xmlns:a16="http://schemas.microsoft.com/office/drawing/2014/main" id="{AAC2188D-7ECE-9226-A0F4-7306BF88800E}"/>
              </a:ext>
            </a:extLst>
          </p:cNvPr>
          <p:cNvPicPr>
            <a:picLocks noChangeAspect="1"/>
          </p:cNvPicPr>
          <p:nvPr/>
        </p:nvPicPr>
        <p:blipFill>
          <a:blip r:embed="rId3"/>
          <a:stretch>
            <a:fillRect/>
          </a:stretch>
        </p:blipFill>
        <p:spPr>
          <a:xfrm>
            <a:off x="4637971" y="3429000"/>
            <a:ext cx="3951446" cy="2976795"/>
          </a:xfrm>
          <a:prstGeom prst="rect">
            <a:avLst/>
          </a:prstGeom>
        </p:spPr>
      </p:pic>
    </p:spTree>
    <p:extLst>
      <p:ext uri="{BB962C8B-B14F-4D97-AF65-F5344CB8AC3E}">
        <p14:creationId xmlns:p14="http://schemas.microsoft.com/office/powerpoint/2010/main" val="4208322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9376D6F-082A-FF78-BEE9-CCEF8674A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37" y="224010"/>
            <a:ext cx="4434209" cy="333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E069F00B-35AB-FF5B-AB5E-CCCA1B120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466" y="3391492"/>
            <a:ext cx="4214070" cy="317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23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74AA2F-F4B4-F3A5-2026-9C77E9E165AF}"/>
              </a:ext>
            </a:extLst>
          </p:cNvPr>
          <p:cNvPicPr>
            <a:picLocks noChangeAspect="1"/>
          </p:cNvPicPr>
          <p:nvPr/>
        </p:nvPicPr>
        <p:blipFill>
          <a:blip r:embed="rId2"/>
          <a:stretch>
            <a:fillRect/>
          </a:stretch>
        </p:blipFill>
        <p:spPr>
          <a:xfrm>
            <a:off x="421382" y="381093"/>
            <a:ext cx="4370084" cy="3291918"/>
          </a:xfrm>
          <a:prstGeom prst="rect">
            <a:avLst/>
          </a:prstGeom>
        </p:spPr>
      </p:pic>
      <p:pic>
        <p:nvPicPr>
          <p:cNvPr id="6146" name="Picture 2">
            <a:extLst>
              <a:ext uri="{FF2B5EF4-FFF2-40B4-BE49-F238E27FC236}">
                <a16:creationId xmlns:a16="http://schemas.microsoft.com/office/drawing/2014/main" id="{1EDEE438-609F-AF2E-9D2A-7780301EA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137" y="3817390"/>
            <a:ext cx="3560476" cy="267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129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8455" y="208174"/>
            <a:ext cx="8650704" cy="6295057"/>
          </a:xfrm>
          <a:prstGeom prst="rect">
            <a:avLst/>
          </a:prstGeom>
          <a:noFill/>
        </p:spPr>
        <p:txBody>
          <a:bodyPr wrap="square" rtlCol="0">
            <a:spAutoFit/>
          </a:bodyPr>
          <a:lstStyle/>
          <a:p>
            <a:pPr marL="0" marR="0" algn="ctr">
              <a:lnSpc>
                <a:spcPct val="107000"/>
              </a:lnSpc>
              <a:spcBef>
                <a:spcPts val="0"/>
              </a:spcBef>
              <a:spcAft>
                <a:spcPts val="800"/>
              </a:spcAft>
            </a:pPr>
            <a:r>
              <a:rPr lang="en-US" sz="2000" b="1" u="heavy" kern="100" dirty="0">
                <a:effectLst/>
                <a:latin typeface="Aptos" panose="020B0004020202020204" pitchFamily="34" charset="0"/>
                <a:ea typeface="Aptos" panose="020B0004020202020204" pitchFamily="34" charset="0"/>
                <a:cs typeface="Times New Roman" panose="02020603050405020304" pitchFamily="18" charset="0"/>
              </a:rPr>
              <a:t>GOSPEL</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(4)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But God, being rich in mercy, because of the great love with which he loved us,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ctr">
              <a:lnSpc>
                <a:spcPct val="107000"/>
              </a:lnSpc>
              <a:spcBef>
                <a:spcPts val="0"/>
              </a:spcBef>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(5) even when we were dead in our trespasses, made us alive together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with Christ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by grace you have been saved—</a:t>
            </a:r>
          </a:p>
          <a:p>
            <a:pPr marL="0" marR="0" algn="ctr">
              <a:lnSpc>
                <a:spcPct val="107000"/>
              </a:lnSpc>
              <a:spcBef>
                <a:spcPts val="0"/>
              </a:spcBef>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(6) and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raised us up with him and seated us with him in the heavenly places in Christ Jesus,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(7) so that in the coming ages</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he might show the immeasurable riches of his grace in kindness toward us in Christ Jesus.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000" b="1" u="heavy" kern="100" dirty="0">
                <a:effectLst/>
                <a:latin typeface="Aptos" panose="020B0004020202020204" pitchFamily="34" charset="0"/>
                <a:ea typeface="Aptos" panose="020B0004020202020204" pitchFamily="34" charset="0"/>
                <a:cs typeface="Times New Roman" panose="02020603050405020304" pitchFamily="18" charset="0"/>
              </a:rPr>
              <a:t>NOTES: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This is an apt description of our true friends:</a:t>
            </a:r>
          </a:p>
          <a:p>
            <a:pPr marL="0" marR="0" algn="ctr">
              <a:lnSpc>
                <a:spcPct val="107000"/>
              </a:lnSpc>
              <a:spcBef>
                <a:spcPts val="0"/>
              </a:spcBef>
              <a:spcAft>
                <a:spcPts val="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God the Father, Christ Jesus His Son, the Holy Spirit our Counselor</a:t>
            </a:r>
          </a:p>
          <a:p>
            <a:pPr marL="0" marR="0" algn="ctr">
              <a:lnSpc>
                <a:spcPct val="107000"/>
              </a:lnSpc>
              <a:spcBef>
                <a:spcPts val="0"/>
              </a:spcBef>
              <a:spcAft>
                <a:spcPts val="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ctr">
              <a:lnSpc>
                <a:spcPct val="107000"/>
              </a:lnSpc>
              <a:spcBef>
                <a:spcPts val="0"/>
              </a:spcBef>
              <a:spcAft>
                <a:spcPts val="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(Ps 103:12;    Mk 10:30;   Jn 5:24;  14:19;     Ac 15:11;  </a:t>
            </a:r>
          </a:p>
          <a:p>
            <a:pPr marL="0" marR="0" algn="ctr">
              <a:lnSpc>
                <a:spcPct val="107000"/>
              </a:lnSpc>
              <a:spcBef>
                <a:spcPts val="0"/>
              </a:spcBef>
              <a:spcAft>
                <a:spcPts val="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Rom 2:4;  5:6-10;   6:1-11; 10:12;      </a:t>
            </a:r>
          </a:p>
          <a:p>
            <a:pPr marL="0" marR="0" algn="ctr">
              <a:lnSpc>
                <a:spcPct val="107000"/>
              </a:lnSpc>
              <a:spcBef>
                <a:spcPts val="0"/>
              </a:spcBef>
              <a:spcAft>
                <a:spcPts val="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2 Cor 4:14;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Php</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3:20;   Col 2:12,13;   3:1;   Titus 3:4,5;    Rev 3:21;  20:4)</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95067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A5DC6B-8AEA-D5EA-499D-4D732F0BC32F}"/>
              </a:ext>
            </a:extLst>
          </p:cNvPr>
          <p:cNvSpPr txBox="1"/>
          <p:nvPr/>
        </p:nvSpPr>
        <p:spPr>
          <a:xfrm>
            <a:off x="209992" y="286045"/>
            <a:ext cx="8724015" cy="5611216"/>
          </a:xfrm>
          <a:prstGeom prst="rect">
            <a:avLst/>
          </a:prstGeom>
          <a:noFill/>
        </p:spPr>
        <p:txBody>
          <a:bodyPr wrap="square" rtlCol="0">
            <a:spAutoFit/>
          </a:bodyPr>
          <a:lstStyle/>
          <a:p>
            <a:pPr marL="0" marR="0" algn="ctr">
              <a:lnSpc>
                <a:spcPct val="107000"/>
              </a:lnSpc>
              <a:spcBef>
                <a:spcPts val="0"/>
              </a:spcBef>
              <a:spcAft>
                <a:spcPts val="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STUDY HELPS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 Formula of Concord – Summary, Rule and Content</a:t>
            </a:r>
          </a:p>
          <a:p>
            <a:pPr marL="0" marR="0" algn="ctr">
              <a:lnSpc>
                <a:spcPct val="107000"/>
              </a:lnSpc>
              <a:spcBef>
                <a:spcPts val="0"/>
              </a:spcBef>
              <a:spcAft>
                <a:spcPts val="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 Article 2 – Free Will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2400" i="1" kern="100" dirty="0">
                <a:effectLst/>
                <a:latin typeface="Aptos" panose="020B0004020202020204" pitchFamily="34" charset="0"/>
                <a:ea typeface="Aptos" panose="020B0004020202020204" pitchFamily="34" charset="0"/>
                <a:cs typeface="Times New Roman" panose="02020603050405020304" pitchFamily="18" charset="0"/>
              </a:rPr>
              <a:t> Notes: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2400" i="1" kern="100" dirty="0">
                <a:effectLst/>
                <a:latin typeface="Aptos" panose="020B0004020202020204" pitchFamily="34" charset="0"/>
                <a:ea typeface="Aptos" panose="020B0004020202020204" pitchFamily="34" charset="0"/>
                <a:cs typeface="Times New Roman" panose="02020603050405020304" pitchFamily="18" charset="0"/>
              </a:rPr>
              <a:t> II. FREE WILL Since the fall into sin, the will of mankind is so blind and corrupt that we can chose only to do evil. We are spiritually dead by nature, enemies of God and naturally hostile toward Him. While we are free to choose in earthly matters, we have no power, ability, or free will in spiritual matters. Before conversion we are entirely incapable— in any way— of responding to or cooperating with God’s grace. After conversion and because of Christ, the new man in us does in fact respond to and cooperate with God the Holy Spirit. (See also AC XVIII; Ap XVIII; FC SD II.)</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37790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2F53E5-6E05-67A5-144B-B0C576919D71}"/>
              </a:ext>
            </a:extLst>
          </p:cNvPr>
          <p:cNvSpPr txBox="1"/>
          <p:nvPr/>
        </p:nvSpPr>
        <p:spPr>
          <a:xfrm>
            <a:off x="276447" y="414671"/>
            <a:ext cx="8367823" cy="5512406"/>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400" b="1" u="sng" kern="100" dirty="0">
                <a:effectLst/>
                <a:latin typeface="Aptos" panose="020B0004020202020204" pitchFamily="34" charset="0"/>
                <a:ea typeface="Aptos" panose="020B0004020202020204" pitchFamily="34" charset="0"/>
                <a:cs typeface="Times New Roman" panose="02020603050405020304" pitchFamily="18" charset="0"/>
              </a:rPr>
              <a:t> STATUS OF THE CONTROVERSY THE CHIEF QUESTIONS IN THIS CONTROVERSY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[1] The will of mankind is found in four different states: (1) before the fall; (2) since the fall; (3) after regeneration; and (4) after the resurrection of the body. The chief question in this article is only about the will and ability of mankind in the second state. That is, what powers in spiritual matters does a person have after the fall of our first parents and before regeneration? Can a person by his own powers— prior to and before his regeneration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by God’s Spirit</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get ready and prepare himself for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God’s grace</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Can a person accept ‹and apprehend› or reject the grace offered through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the Holy Spirit in the Word</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and holy ‹divinely instituted› Sacraments? </a:t>
            </a:r>
          </a:p>
        </p:txBody>
      </p:sp>
    </p:spTree>
    <p:extLst>
      <p:ext uri="{BB962C8B-B14F-4D97-AF65-F5344CB8AC3E}">
        <p14:creationId xmlns:p14="http://schemas.microsoft.com/office/powerpoint/2010/main" val="889123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354" y="360602"/>
            <a:ext cx="8692537" cy="5713102"/>
          </a:xfrm>
          <a:prstGeom prst="rect">
            <a:avLst/>
          </a:prstGeom>
          <a:noFill/>
        </p:spPr>
        <p:txBody>
          <a:bodyPr wrap="square" rtlCol="0">
            <a:spAutoFit/>
          </a:bodyPr>
          <a:lstStyle/>
          <a:p>
            <a:pPr marL="0" marR="0" algn="just">
              <a:lnSpc>
                <a:spcPct val="107000"/>
              </a:lnSpc>
              <a:spcBef>
                <a:spcPts val="0"/>
              </a:spcBef>
              <a:spcAft>
                <a:spcPts val="0"/>
              </a:spcAft>
            </a:pPr>
            <a:r>
              <a:rPr lang="en-US" b="1" kern="100" dirty="0">
                <a:effectLst/>
                <a:latin typeface="Aptos" panose="020B0004020202020204" pitchFamily="34" charset="0"/>
                <a:ea typeface="Aptos" panose="020B0004020202020204" pitchFamily="34" charset="0"/>
                <a:cs typeface="Times New Roman" panose="02020603050405020304" pitchFamily="18" charset="0"/>
              </a:rPr>
              <a:t>AFFIRMATIVE STATEMENTS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 </a:t>
            </a:r>
            <a:r>
              <a:rPr lang="en-US" b="1" kern="100" dirty="0">
                <a:effectLst/>
                <a:latin typeface="Aptos" panose="020B0004020202020204" pitchFamily="34" charset="0"/>
                <a:ea typeface="Aptos" panose="020B0004020202020204" pitchFamily="34" charset="0"/>
                <a:cs typeface="Times New Roman" panose="02020603050405020304" pitchFamily="18" charset="0"/>
              </a:rPr>
              <a:t>The Pure Teaching about This Article, according to God’s Word</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 [2] 1. This is our teaching, faith, and confession on this subject: in spiritual matters the understanding and reason of mankind are ‹completely› blind and by their own powers understand nothing, as it is written in 1 Corinthians 2: 14, “The natural person does not accept the things of </a:t>
            </a:r>
            <a:r>
              <a:rPr lang="en-US" b="1" kern="100" dirty="0">
                <a:effectLst/>
                <a:latin typeface="Aptos" panose="020B0004020202020204" pitchFamily="34" charset="0"/>
                <a:ea typeface="Aptos" panose="020B0004020202020204" pitchFamily="34" charset="0"/>
                <a:cs typeface="Times New Roman" panose="02020603050405020304" pitchFamily="18" charset="0"/>
              </a:rPr>
              <a:t>the Spirit of God,</a:t>
            </a:r>
            <a:r>
              <a:rPr lang="en-US" kern="100" dirty="0">
                <a:effectLst/>
                <a:latin typeface="Aptos" panose="020B0004020202020204" pitchFamily="34" charset="0"/>
                <a:ea typeface="Aptos" panose="020B0004020202020204" pitchFamily="34" charset="0"/>
                <a:cs typeface="Times New Roman" panose="02020603050405020304" pitchFamily="18" charset="0"/>
              </a:rPr>
              <a:t> for they are folly to him, and he is not able to understand them because they are spiritually discerned.”</a:t>
            </a:r>
          </a:p>
          <a:p>
            <a:pPr marL="0" marR="0" algn="just">
              <a:lnSpc>
                <a:spcPct val="107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 [3] 2. Likewise, we believe, teach, and confess that the unregenerate will of mankind is not only turned away from </a:t>
            </a:r>
            <a:r>
              <a:rPr lang="en-US" b="1" kern="100" dirty="0">
                <a:effectLst/>
                <a:latin typeface="Aptos" panose="020B0004020202020204" pitchFamily="34" charset="0"/>
                <a:ea typeface="Aptos" panose="020B0004020202020204" pitchFamily="34" charset="0"/>
                <a:cs typeface="Times New Roman" panose="02020603050405020304" pitchFamily="18" charset="0"/>
              </a:rPr>
              <a:t>God,</a:t>
            </a:r>
            <a:r>
              <a:rPr lang="en-US" kern="100" dirty="0">
                <a:effectLst/>
                <a:latin typeface="Aptos" panose="020B0004020202020204" pitchFamily="34" charset="0"/>
                <a:ea typeface="Aptos" panose="020B0004020202020204" pitchFamily="34" charset="0"/>
                <a:cs typeface="Times New Roman" panose="02020603050405020304" pitchFamily="18" charset="0"/>
              </a:rPr>
              <a:t> but also has become </a:t>
            </a:r>
            <a:r>
              <a:rPr lang="en-US" b="1" kern="100" dirty="0">
                <a:effectLst/>
                <a:latin typeface="Aptos" panose="020B0004020202020204" pitchFamily="34" charset="0"/>
                <a:ea typeface="Aptos" panose="020B0004020202020204" pitchFamily="34" charset="0"/>
                <a:cs typeface="Times New Roman" panose="02020603050405020304" pitchFamily="18" charset="0"/>
              </a:rPr>
              <a:t>God’s </a:t>
            </a:r>
            <a:r>
              <a:rPr lang="en-US" kern="100" dirty="0">
                <a:effectLst/>
                <a:latin typeface="Aptos" panose="020B0004020202020204" pitchFamily="34" charset="0"/>
                <a:ea typeface="Aptos" panose="020B0004020202020204" pitchFamily="34" charset="0"/>
                <a:cs typeface="Times New Roman" panose="02020603050405020304" pitchFamily="18" charset="0"/>
              </a:rPr>
              <a:t>enemy. So it only has an inclination and desire for that which is evil and contrary </a:t>
            </a:r>
            <a:r>
              <a:rPr lang="en-US" b="1" kern="100" dirty="0">
                <a:effectLst/>
                <a:latin typeface="Aptos" panose="020B0004020202020204" pitchFamily="34" charset="0"/>
                <a:ea typeface="Aptos" panose="020B0004020202020204" pitchFamily="34" charset="0"/>
                <a:cs typeface="Times New Roman" panose="02020603050405020304" pitchFamily="18" charset="0"/>
              </a:rPr>
              <a:t>to God,</a:t>
            </a:r>
            <a:r>
              <a:rPr lang="en-US" kern="100" dirty="0">
                <a:effectLst/>
                <a:latin typeface="Aptos" panose="020B0004020202020204" pitchFamily="34" charset="0"/>
                <a:ea typeface="Aptos" panose="020B0004020202020204" pitchFamily="34" charset="0"/>
                <a:cs typeface="Times New Roman" panose="02020603050405020304" pitchFamily="18" charset="0"/>
              </a:rPr>
              <a:t> as it is written in Genesis 8: 21, “the intention of man’s heart is evil from his youth.” Romans 8: 7 says, “The mind that </a:t>
            </a:r>
            <a:r>
              <a:rPr lang="en-US" kern="100" dirty="0" err="1">
                <a:effectLst/>
                <a:latin typeface="Aptos" panose="020B0004020202020204" pitchFamily="34" charset="0"/>
                <a:ea typeface="Aptos" panose="020B0004020202020204" pitchFamily="34" charset="0"/>
                <a:cs typeface="Times New Roman" panose="02020603050405020304" pitchFamily="18" charset="0"/>
              </a:rPr>
              <a:t>isset</a:t>
            </a:r>
            <a:r>
              <a:rPr lang="en-US" kern="100" dirty="0">
                <a:effectLst/>
                <a:latin typeface="Aptos" panose="020B0004020202020204" pitchFamily="34" charset="0"/>
                <a:ea typeface="Aptos" panose="020B0004020202020204" pitchFamily="34" charset="0"/>
                <a:cs typeface="Times New Roman" panose="02020603050405020304" pitchFamily="18" charset="0"/>
              </a:rPr>
              <a:t> on the flesh is hostile to </a:t>
            </a:r>
            <a:r>
              <a:rPr lang="en-US" b="1" kern="100" dirty="0">
                <a:effectLst/>
                <a:latin typeface="Aptos" panose="020B0004020202020204" pitchFamily="34" charset="0"/>
                <a:ea typeface="Aptos" panose="020B0004020202020204" pitchFamily="34" charset="0"/>
                <a:cs typeface="Times New Roman" panose="02020603050405020304" pitchFamily="18" charset="0"/>
              </a:rPr>
              <a:t>God</a:t>
            </a:r>
            <a:r>
              <a:rPr lang="en-US" kern="100" dirty="0">
                <a:effectLst/>
                <a:latin typeface="Aptos" panose="020B0004020202020204" pitchFamily="34" charset="0"/>
                <a:ea typeface="Aptos" panose="020B0004020202020204" pitchFamily="34" charset="0"/>
                <a:cs typeface="Times New Roman" panose="02020603050405020304" pitchFamily="18" charset="0"/>
              </a:rPr>
              <a:t>, for it does not submit </a:t>
            </a:r>
            <a:r>
              <a:rPr lang="en-US" b="1" kern="100" dirty="0">
                <a:effectLst/>
                <a:latin typeface="Aptos" panose="020B0004020202020204" pitchFamily="34" charset="0"/>
                <a:ea typeface="Aptos" panose="020B0004020202020204" pitchFamily="34" charset="0"/>
                <a:cs typeface="Times New Roman" panose="02020603050405020304" pitchFamily="18" charset="0"/>
              </a:rPr>
              <a:t>to God’s law;</a:t>
            </a:r>
            <a:r>
              <a:rPr lang="en-US" kern="100" dirty="0">
                <a:effectLst/>
                <a:latin typeface="Aptos" panose="020B0004020202020204" pitchFamily="34" charset="0"/>
                <a:ea typeface="Aptos" panose="020B0004020202020204" pitchFamily="34" charset="0"/>
                <a:cs typeface="Times New Roman" panose="02020603050405020304" pitchFamily="18" charset="0"/>
              </a:rPr>
              <a:t> indeed, it cannot.” Just as a dead body cannot raise itself to bodily, earthly life, so a person who by sin is spiritually dead cannot raise himself to spiritual life. For it is written in Ephesians 2: 5, “even when we were dead in our trespasses, [He] made us alive together </a:t>
            </a:r>
            <a:r>
              <a:rPr lang="en-US" b="1" kern="100" dirty="0">
                <a:effectLst/>
                <a:latin typeface="Aptos" panose="020B0004020202020204" pitchFamily="34" charset="0"/>
                <a:ea typeface="Aptos" panose="020B0004020202020204" pitchFamily="34" charset="0"/>
                <a:cs typeface="Times New Roman" panose="02020603050405020304" pitchFamily="18" charset="0"/>
              </a:rPr>
              <a:t>with Christ.”</a:t>
            </a:r>
            <a:r>
              <a:rPr lang="en-US" kern="100" dirty="0">
                <a:effectLst/>
                <a:latin typeface="Aptos" panose="020B0004020202020204" pitchFamily="34" charset="0"/>
                <a:ea typeface="Aptos" panose="020B0004020202020204" pitchFamily="34" charset="0"/>
                <a:cs typeface="Times New Roman" panose="02020603050405020304" pitchFamily="18" charset="0"/>
              </a:rPr>
              <a:t> And 2 Corinthians 3: 5 says, “Not that we are sufficient in ourselves to claim anything as coming from us, but our sufficiency is </a:t>
            </a:r>
            <a:r>
              <a:rPr lang="en-US" b="1" kern="100" dirty="0">
                <a:effectLst/>
                <a:latin typeface="Aptos" panose="020B0004020202020204" pitchFamily="34" charset="0"/>
                <a:ea typeface="Aptos" panose="020B0004020202020204" pitchFamily="34" charset="0"/>
                <a:cs typeface="Times New Roman" panose="02020603050405020304" pitchFamily="18" charset="0"/>
              </a:rPr>
              <a:t>from God.”</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17687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FF56-822B-5484-A537-F7CB586E303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0776CFD-4272-F8FA-5565-42AEE10EA22A}"/>
              </a:ext>
            </a:extLst>
          </p:cNvPr>
          <p:cNvPicPr>
            <a:picLocks noGrp="1" noChangeAspect="1"/>
          </p:cNvPicPr>
          <p:nvPr>
            <p:ph idx="1"/>
          </p:nvPr>
        </p:nvPicPr>
        <p:blipFill>
          <a:blip r:embed="rId2"/>
          <a:stretch>
            <a:fillRect/>
          </a:stretch>
        </p:blipFill>
        <p:spPr>
          <a:xfrm>
            <a:off x="453607" y="365126"/>
            <a:ext cx="8061743" cy="6046307"/>
          </a:xfrm>
          <a:prstGeom prst="rect">
            <a:avLst/>
          </a:prstGeom>
        </p:spPr>
      </p:pic>
    </p:spTree>
    <p:extLst>
      <p:ext uri="{BB962C8B-B14F-4D97-AF65-F5344CB8AC3E}">
        <p14:creationId xmlns:p14="http://schemas.microsoft.com/office/powerpoint/2010/main" val="673716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570A6D-49BD-EC2B-60E2-E163F3B115AA}"/>
              </a:ext>
            </a:extLst>
          </p:cNvPr>
          <p:cNvSpPr txBox="1"/>
          <p:nvPr/>
        </p:nvSpPr>
        <p:spPr>
          <a:xfrm>
            <a:off x="249865" y="350874"/>
            <a:ext cx="8479465" cy="5964069"/>
          </a:xfrm>
          <a:prstGeom prst="rect">
            <a:avLst/>
          </a:prstGeom>
          <a:noFill/>
        </p:spPr>
        <p:txBody>
          <a:bodyPr wrap="square" rtlCol="0">
            <a:spAutoFit/>
          </a:bodyPr>
          <a:lstStyle/>
          <a:p>
            <a:pPr marL="0" marR="0" algn="just">
              <a:lnSpc>
                <a:spcPct val="107000"/>
              </a:lnSpc>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[4] 3. </a:t>
            </a:r>
            <a:r>
              <a:rPr lang="en-US" sz="1800" b="1" kern="100">
                <a:effectLst/>
                <a:latin typeface="Aptos" panose="020B0004020202020204" pitchFamily="34" charset="0"/>
                <a:ea typeface="Aptos" panose="020B0004020202020204" pitchFamily="34" charset="0"/>
                <a:cs typeface="Times New Roman" panose="02020603050405020304" pitchFamily="18" charset="0"/>
              </a:rPr>
              <a:t>God the Holy Spirit</a:t>
            </a:r>
            <a:r>
              <a:rPr lang="en-US" sz="1800" kern="100">
                <a:effectLst/>
                <a:latin typeface="Aptos" panose="020B0004020202020204" pitchFamily="34" charset="0"/>
                <a:ea typeface="Aptos" panose="020B0004020202020204" pitchFamily="34" charset="0"/>
                <a:cs typeface="Times New Roman" panose="02020603050405020304" pitchFamily="18" charset="0"/>
              </a:rPr>
              <a:t>, however, does not bring about conversion without means. For this purpose He uses the preaching and hearing of </a:t>
            </a:r>
            <a:r>
              <a:rPr lang="en-US" sz="1800" b="1" kern="100">
                <a:effectLst/>
                <a:latin typeface="Aptos" panose="020B0004020202020204" pitchFamily="34" charset="0"/>
                <a:ea typeface="Aptos" panose="020B0004020202020204" pitchFamily="34" charset="0"/>
                <a:cs typeface="Times New Roman" panose="02020603050405020304" pitchFamily="18" charset="0"/>
              </a:rPr>
              <a:t>God’s Word,</a:t>
            </a:r>
            <a:r>
              <a:rPr lang="en-US" sz="1800" kern="100">
                <a:effectLst/>
                <a:latin typeface="Aptos" panose="020B0004020202020204" pitchFamily="34" charset="0"/>
                <a:ea typeface="Aptos" panose="020B0004020202020204" pitchFamily="34" charset="0"/>
                <a:cs typeface="Times New Roman" panose="02020603050405020304" pitchFamily="18" charset="0"/>
              </a:rPr>
              <a:t> as it is written in Romans 1: 16, the </a:t>
            </a:r>
            <a:r>
              <a:rPr lang="en-US" sz="1800" b="1" kern="100">
                <a:effectLst/>
                <a:latin typeface="Aptos" panose="020B0004020202020204" pitchFamily="34" charset="0"/>
                <a:ea typeface="Aptos" panose="020B0004020202020204" pitchFamily="34" charset="0"/>
                <a:cs typeface="Times New Roman" panose="02020603050405020304" pitchFamily="18" charset="0"/>
              </a:rPr>
              <a:t>Gospel “is the power of God </a:t>
            </a:r>
            <a:r>
              <a:rPr lang="en-US" sz="1800" kern="100">
                <a:effectLst/>
                <a:latin typeface="Aptos" panose="020B0004020202020204" pitchFamily="34" charset="0"/>
                <a:ea typeface="Aptos" panose="020B0004020202020204" pitchFamily="34" charset="0"/>
                <a:cs typeface="Times New Roman" panose="02020603050405020304" pitchFamily="18" charset="0"/>
              </a:rPr>
              <a:t>for salvation to everyone who believes.”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[5] Also Romans 10: 17 says, “Faith comes from hearing, and hearing through </a:t>
            </a:r>
            <a:r>
              <a:rPr lang="en-US" sz="1800" b="1" kern="100">
                <a:effectLst/>
                <a:latin typeface="Aptos" panose="020B0004020202020204" pitchFamily="34" charset="0"/>
                <a:ea typeface="Aptos" panose="020B0004020202020204" pitchFamily="34" charset="0"/>
                <a:cs typeface="Times New Roman" panose="02020603050405020304" pitchFamily="18" charset="0"/>
              </a:rPr>
              <a:t>the word of Christ.”</a:t>
            </a:r>
            <a:r>
              <a:rPr lang="en-US" sz="1800" kern="100">
                <a:effectLst/>
                <a:latin typeface="Aptos" panose="020B0004020202020204" pitchFamily="34" charset="0"/>
                <a:ea typeface="Aptos" panose="020B0004020202020204" pitchFamily="34" charset="0"/>
                <a:cs typeface="Times New Roman" panose="02020603050405020304" pitchFamily="18" charset="0"/>
              </a:rPr>
              <a:t> It is </a:t>
            </a:r>
            <a:r>
              <a:rPr lang="en-US" sz="1800" b="1" kern="100">
                <a:effectLst/>
                <a:latin typeface="Aptos" panose="020B0004020202020204" pitchFamily="34" charset="0"/>
                <a:ea typeface="Aptos" panose="020B0004020202020204" pitchFamily="34" charset="0"/>
                <a:cs typeface="Times New Roman" panose="02020603050405020304" pitchFamily="18" charset="0"/>
              </a:rPr>
              <a:t>God’s will that His Word</a:t>
            </a:r>
            <a:r>
              <a:rPr lang="en-US" sz="1800" kern="100">
                <a:effectLst/>
                <a:latin typeface="Aptos" panose="020B0004020202020204" pitchFamily="34" charset="0"/>
                <a:ea typeface="Aptos" panose="020B0004020202020204" pitchFamily="34" charset="0"/>
                <a:cs typeface="Times New Roman" panose="02020603050405020304" pitchFamily="18" charset="0"/>
              </a:rPr>
              <a:t> should be heard and that a person’s ears should not be closed (Psalm 95: 8). With </a:t>
            </a:r>
            <a:r>
              <a:rPr lang="en-US" sz="1800" b="1" kern="100">
                <a:effectLst/>
                <a:latin typeface="Aptos" panose="020B0004020202020204" pitchFamily="34" charset="0"/>
                <a:ea typeface="Aptos" panose="020B0004020202020204" pitchFamily="34" charset="0"/>
                <a:cs typeface="Times New Roman" panose="02020603050405020304" pitchFamily="18" charset="0"/>
              </a:rPr>
              <a:t>this Word the Holy Spirit</a:t>
            </a:r>
            <a:r>
              <a:rPr lang="en-US" sz="1800" kern="100">
                <a:effectLst/>
                <a:latin typeface="Aptos" panose="020B0004020202020204" pitchFamily="34" charset="0"/>
                <a:ea typeface="Aptos" panose="020B0004020202020204" pitchFamily="34" charset="0"/>
                <a:cs typeface="Times New Roman" panose="02020603050405020304" pitchFamily="18" charset="0"/>
              </a:rPr>
              <a:t> is present and opens hearts, so that people (like Lydia in Acts 16: 14) pay attention to it and are converted only through the </a:t>
            </a:r>
            <a:r>
              <a:rPr lang="en-US" sz="1800" b="1" kern="100">
                <a:effectLst/>
                <a:latin typeface="Aptos" panose="020B0004020202020204" pitchFamily="34" charset="0"/>
                <a:ea typeface="Aptos" panose="020B0004020202020204" pitchFamily="34" charset="0"/>
                <a:cs typeface="Times New Roman" panose="02020603050405020304" pitchFamily="18" charset="0"/>
              </a:rPr>
              <a:t>Holy Spirit’s grace</a:t>
            </a:r>
            <a:r>
              <a:rPr lang="en-US" sz="1800" kern="100">
                <a:effectLst/>
                <a:latin typeface="Aptos" panose="020B0004020202020204" pitchFamily="34" charset="0"/>
                <a:ea typeface="Aptos" panose="020B0004020202020204" pitchFamily="34" charset="0"/>
                <a:cs typeface="Times New Roman" panose="02020603050405020304" pitchFamily="18" charset="0"/>
              </a:rPr>
              <a:t> and power, who alone does the work of converting a person.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[6] For without His grace, and if He does not grant the increase, our willing and running, our planting, sowing, and watering (1 Corinthians 3: 5– 7)— are all nothing. As</a:t>
            </a:r>
            <a:r>
              <a:rPr lang="en-US" sz="1800" b="1" kern="100">
                <a:effectLst/>
                <a:latin typeface="Aptos" panose="020B0004020202020204" pitchFamily="34" charset="0"/>
                <a:ea typeface="Aptos" panose="020B0004020202020204" pitchFamily="34" charset="0"/>
                <a:cs typeface="Times New Roman" panose="02020603050405020304" pitchFamily="18" charset="0"/>
              </a:rPr>
              <a:t> Christ</a:t>
            </a:r>
            <a:r>
              <a:rPr lang="en-US" sz="1800" kern="100">
                <a:effectLst/>
                <a:latin typeface="Aptos" panose="020B0004020202020204" pitchFamily="34" charset="0"/>
                <a:ea typeface="Aptos" panose="020B0004020202020204" pitchFamily="34" charset="0"/>
                <a:cs typeface="Times New Roman" panose="02020603050405020304" pitchFamily="18" charset="0"/>
              </a:rPr>
              <a:t> says ‹in John 15: 5›, “apart from Me you can do nothing.” With these brief words </a:t>
            </a:r>
            <a:r>
              <a:rPr lang="en-US" sz="1800" b="1" kern="100">
                <a:effectLst/>
                <a:latin typeface="Aptos" panose="020B0004020202020204" pitchFamily="34" charset="0"/>
                <a:ea typeface="Aptos" panose="020B0004020202020204" pitchFamily="34" charset="0"/>
                <a:cs typeface="Times New Roman" panose="02020603050405020304" pitchFamily="18" charset="0"/>
              </a:rPr>
              <a:t>the Spirit</a:t>
            </a:r>
            <a:r>
              <a:rPr lang="en-US" sz="1800" kern="100">
                <a:effectLst/>
                <a:latin typeface="Aptos" panose="020B0004020202020204" pitchFamily="34" charset="0"/>
                <a:ea typeface="Aptos" panose="020B0004020202020204" pitchFamily="34" charset="0"/>
                <a:cs typeface="Times New Roman" panose="02020603050405020304" pitchFamily="18" charset="0"/>
              </a:rPr>
              <a:t> denies free will its powers and ascribes everything to </a:t>
            </a:r>
            <a:r>
              <a:rPr lang="en-US" sz="1800" b="1" kern="100">
                <a:effectLst/>
                <a:latin typeface="Aptos" panose="020B0004020202020204" pitchFamily="34" charset="0"/>
                <a:ea typeface="Aptos" panose="020B0004020202020204" pitchFamily="34" charset="0"/>
                <a:cs typeface="Times New Roman" panose="02020603050405020304" pitchFamily="18" charset="0"/>
              </a:rPr>
              <a:t>God’s grace</a:t>
            </a:r>
            <a:r>
              <a:rPr lang="en-US" sz="1800" kern="100">
                <a:effectLst/>
                <a:latin typeface="Aptos" panose="020B0004020202020204" pitchFamily="34" charset="0"/>
                <a:ea typeface="Aptos" panose="020B0004020202020204" pitchFamily="34" charset="0"/>
                <a:cs typeface="Times New Roman" panose="02020603050405020304" pitchFamily="18" charset="0"/>
              </a:rPr>
              <a:t>, in order that no one may boast befo</a:t>
            </a:r>
            <a:r>
              <a:rPr lang="en-US" sz="1800" b="1" kern="100">
                <a:effectLst/>
                <a:latin typeface="Aptos" panose="020B0004020202020204" pitchFamily="34" charset="0"/>
                <a:ea typeface="Aptos" panose="020B0004020202020204" pitchFamily="34" charset="0"/>
                <a:cs typeface="Times New Roman" panose="02020603050405020304" pitchFamily="18" charset="0"/>
              </a:rPr>
              <a:t>re God</a:t>
            </a:r>
            <a:r>
              <a:rPr lang="en-US" sz="1800" kern="100">
                <a:effectLst/>
                <a:latin typeface="Aptos" panose="020B0004020202020204" pitchFamily="34" charset="0"/>
                <a:ea typeface="Aptos" panose="020B0004020202020204" pitchFamily="34" charset="0"/>
                <a:cs typeface="Times New Roman" panose="02020603050405020304" pitchFamily="18" charset="0"/>
              </a:rPr>
              <a:t> (1 Corinthians 1: 29; [2 Corinthians 12: 5; Jeremiah 9: 23]).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100" b="1" kern="100">
                <a:effectLst/>
                <a:latin typeface="Aptos" panose="020B0004020202020204" pitchFamily="34" charset="0"/>
                <a:ea typeface="Aptos" panose="020B0004020202020204" pitchFamily="34" charset="0"/>
                <a:cs typeface="Times New Roman" panose="02020603050405020304" pitchFamily="18" charset="0"/>
              </a:rPr>
              <a:t>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100" kern="100">
                <a:effectLst/>
                <a:latin typeface="Aptos" panose="020B0004020202020204" pitchFamily="34" charset="0"/>
                <a:ea typeface="Aptos" panose="020B0004020202020204" pitchFamily="34" charset="0"/>
                <a:cs typeface="Times New Roman" panose="02020603050405020304" pitchFamily="18" charset="0"/>
              </a:rPr>
              <a:t>Concordia Publishing House. Concordia: The Lutheran Confessions-A Readers Edition of the Book of Concord – Formula of Concord2nd edition (pp. 477-478). Concordia Publishing. Kindle Edition.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40043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D2D0-BEA6-B3B5-DD66-EBB33CFB7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B2A3B58-6D13-CA35-8F9D-6B9AC8D8E258}"/>
              </a:ext>
            </a:extLst>
          </p:cNvPr>
          <p:cNvPicPr>
            <a:picLocks noGrp="1" noChangeAspect="1"/>
          </p:cNvPicPr>
          <p:nvPr>
            <p:ph idx="1"/>
          </p:nvPr>
        </p:nvPicPr>
        <p:blipFill>
          <a:blip r:embed="rId2"/>
          <a:stretch>
            <a:fillRect/>
          </a:stretch>
        </p:blipFill>
        <p:spPr>
          <a:xfrm>
            <a:off x="750925" y="1690689"/>
            <a:ext cx="7886700" cy="3105873"/>
          </a:xfrm>
          <a:prstGeom prst="rect">
            <a:avLst/>
          </a:prstGeom>
        </p:spPr>
      </p:pic>
    </p:spTree>
    <p:extLst>
      <p:ext uri="{BB962C8B-B14F-4D97-AF65-F5344CB8AC3E}">
        <p14:creationId xmlns:p14="http://schemas.microsoft.com/office/powerpoint/2010/main" val="2254259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7EB9-D6EC-A7BC-FCEE-AE00B99FEB4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D97CB11-1887-F5B7-CF1C-FA279FB5176E}"/>
              </a:ext>
            </a:extLst>
          </p:cNvPr>
          <p:cNvPicPr>
            <a:picLocks noGrp="1" noChangeAspect="1"/>
          </p:cNvPicPr>
          <p:nvPr>
            <p:ph idx="1"/>
          </p:nvPr>
        </p:nvPicPr>
        <p:blipFill>
          <a:blip r:embed="rId2"/>
          <a:stretch>
            <a:fillRect/>
          </a:stretch>
        </p:blipFill>
        <p:spPr>
          <a:xfrm>
            <a:off x="298403" y="549718"/>
            <a:ext cx="8433723" cy="5622482"/>
          </a:xfrm>
          <a:prstGeom prst="rect">
            <a:avLst/>
          </a:prstGeom>
        </p:spPr>
      </p:pic>
    </p:spTree>
    <p:extLst>
      <p:ext uri="{BB962C8B-B14F-4D97-AF65-F5344CB8AC3E}">
        <p14:creationId xmlns:p14="http://schemas.microsoft.com/office/powerpoint/2010/main" val="4152372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4514-D9E8-E292-03D2-840C7626E31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0AF2E8D-7756-67DB-DE8F-21938F6E89D7}"/>
              </a:ext>
            </a:extLst>
          </p:cNvPr>
          <p:cNvPicPr>
            <a:picLocks noGrp="1" noChangeAspect="1"/>
          </p:cNvPicPr>
          <p:nvPr>
            <p:ph idx="1"/>
          </p:nvPr>
        </p:nvPicPr>
        <p:blipFill>
          <a:blip r:embed="rId2"/>
          <a:stretch>
            <a:fillRect/>
          </a:stretch>
        </p:blipFill>
        <p:spPr>
          <a:xfrm>
            <a:off x="543588" y="938937"/>
            <a:ext cx="8254119" cy="4217854"/>
          </a:xfrm>
          <a:prstGeom prst="rect">
            <a:avLst/>
          </a:prstGeom>
        </p:spPr>
      </p:pic>
    </p:spTree>
    <p:extLst>
      <p:ext uri="{BB962C8B-B14F-4D97-AF65-F5344CB8AC3E}">
        <p14:creationId xmlns:p14="http://schemas.microsoft.com/office/powerpoint/2010/main" val="3923844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s://craigladams.com/blog/wordpress/wp-content/uploads/2015/02/christ_pantocrator_mosaic_hagia_sophia_656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933" y="132347"/>
            <a:ext cx="5366920" cy="65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96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3773F-2E45-7FE2-7E5F-F6035348743A}"/>
              </a:ext>
            </a:extLst>
          </p:cNvPr>
          <p:cNvPicPr>
            <a:picLocks noChangeAspect="1"/>
          </p:cNvPicPr>
          <p:nvPr/>
        </p:nvPicPr>
        <p:blipFill>
          <a:blip r:embed="rId2"/>
          <a:stretch>
            <a:fillRect/>
          </a:stretch>
        </p:blipFill>
        <p:spPr>
          <a:xfrm>
            <a:off x="1441432" y="298432"/>
            <a:ext cx="6261135" cy="6261135"/>
          </a:xfrm>
          <a:prstGeom prst="rect">
            <a:avLst/>
          </a:prstGeom>
        </p:spPr>
      </p:pic>
      <p:sp>
        <p:nvSpPr>
          <p:cNvPr id="2" name="Title 1">
            <a:extLst>
              <a:ext uri="{FF2B5EF4-FFF2-40B4-BE49-F238E27FC236}">
                <a16:creationId xmlns:a16="http://schemas.microsoft.com/office/drawing/2014/main" id="{9197F05B-E565-BE9C-686C-B16AC762D26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52A17D3-5737-DC4A-6F1C-12B466ABDD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0976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C38A-1765-9AAD-A779-E69CEDC85EC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2D2928F-1EA6-AE67-1CC7-66948E12FD6B}"/>
              </a:ext>
            </a:extLst>
          </p:cNvPr>
          <p:cNvPicPr>
            <a:picLocks noGrp="1" noChangeAspect="1"/>
          </p:cNvPicPr>
          <p:nvPr>
            <p:ph idx="1"/>
          </p:nvPr>
        </p:nvPicPr>
        <p:blipFill>
          <a:blip r:embed="rId2"/>
          <a:stretch>
            <a:fillRect/>
          </a:stretch>
        </p:blipFill>
        <p:spPr>
          <a:xfrm>
            <a:off x="1375604" y="209476"/>
            <a:ext cx="5992757" cy="5992757"/>
          </a:xfrm>
          <a:prstGeom prst="rect">
            <a:avLst/>
          </a:prstGeom>
        </p:spPr>
      </p:pic>
    </p:spTree>
    <p:extLst>
      <p:ext uri="{BB962C8B-B14F-4D97-AF65-F5344CB8AC3E}">
        <p14:creationId xmlns:p14="http://schemas.microsoft.com/office/powerpoint/2010/main" val="4012151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4859-AD92-9ABB-6D87-0872B3A3E0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6AE88D9-68BA-3F52-C0E2-0F9EF5A96095}"/>
              </a:ext>
            </a:extLst>
          </p:cNvPr>
          <p:cNvPicPr>
            <a:picLocks noGrp="1" noChangeAspect="1"/>
          </p:cNvPicPr>
          <p:nvPr>
            <p:ph idx="1"/>
          </p:nvPr>
        </p:nvPicPr>
        <p:blipFill rotWithShape="1">
          <a:blip r:embed="rId2"/>
          <a:srcRect l="16785" r="16485"/>
          <a:stretch/>
        </p:blipFill>
        <p:spPr>
          <a:xfrm>
            <a:off x="1259958" y="177577"/>
            <a:ext cx="6123838" cy="6127529"/>
          </a:xfrm>
          <a:prstGeom prst="rect">
            <a:avLst/>
          </a:prstGeom>
        </p:spPr>
      </p:pic>
    </p:spTree>
    <p:extLst>
      <p:ext uri="{BB962C8B-B14F-4D97-AF65-F5344CB8AC3E}">
        <p14:creationId xmlns:p14="http://schemas.microsoft.com/office/powerpoint/2010/main" val="1952219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3B30F-89F6-A83E-B264-D38941B8E15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8FE9504-E55D-E4F4-86C8-BB7E4818804F}"/>
              </a:ext>
            </a:extLst>
          </p:cNvPr>
          <p:cNvPicPr>
            <a:picLocks noGrp="1" noChangeAspect="1"/>
          </p:cNvPicPr>
          <p:nvPr>
            <p:ph idx="1"/>
          </p:nvPr>
        </p:nvPicPr>
        <p:blipFill>
          <a:blip r:embed="rId2"/>
          <a:stretch>
            <a:fillRect/>
          </a:stretch>
        </p:blipFill>
        <p:spPr>
          <a:xfrm>
            <a:off x="340043" y="241574"/>
            <a:ext cx="8335067" cy="6251300"/>
          </a:xfrm>
          <a:prstGeom prst="rect">
            <a:avLst/>
          </a:prstGeom>
        </p:spPr>
      </p:pic>
    </p:spTree>
    <p:extLst>
      <p:ext uri="{BB962C8B-B14F-4D97-AF65-F5344CB8AC3E}">
        <p14:creationId xmlns:p14="http://schemas.microsoft.com/office/powerpoint/2010/main" val="4909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3D1C-00A8-4501-46C0-3023115D589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FDEC3AD-D4E5-5E25-A588-EC308394DD02}"/>
              </a:ext>
            </a:extLst>
          </p:cNvPr>
          <p:cNvPicPr>
            <a:picLocks noGrp="1" noChangeAspect="1"/>
          </p:cNvPicPr>
          <p:nvPr>
            <p:ph idx="1"/>
          </p:nvPr>
        </p:nvPicPr>
        <p:blipFill>
          <a:blip r:embed="rId2"/>
          <a:stretch>
            <a:fillRect/>
          </a:stretch>
        </p:blipFill>
        <p:spPr>
          <a:xfrm>
            <a:off x="1545725" y="225423"/>
            <a:ext cx="6228539" cy="6228539"/>
          </a:xfrm>
          <a:prstGeom prst="rect">
            <a:avLst/>
          </a:prstGeom>
        </p:spPr>
      </p:pic>
    </p:spTree>
    <p:extLst>
      <p:ext uri="{BB962C8B-B14F-4D97-AF65-F5344CB8AC3E}">
        <p14:creationId xmlns:p14="http://schemas.microsoft.com/office/powerpoint/2010/main" val="210657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BAA7BBDA-DE75-DF2F-2D62-ECD56F598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25" t="16861" r="25816" b="16779"/>
          <a:stretch>
            <a:fillRect/>
          </a:stretch>
        </p:blipFill>
        <p:spPr bwMode="auto">
          <a:xfrm>
            <a:off x="846061" y="376219"/>
            <a:ext cx="7276386" cy="59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8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363B45A7-6727-C77E-28A2-2D6D09A73FC9}"/>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29500" t="14890" r="26300" b="50978"/>
          <a:stretch>
            <a:fillRect/>
          </a:stretch>
        </p:blipFill>
        <p:spPr bwMode="auto">
          <a:xfrm rot="21540000">
            <a:off x="242396" y="979905"/>
            <a:ext cx="8557145" cy="37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A1E590E5-0CCD-BDCC-36A3-23DB49CF2FA3}"/>
              </a:ext>
            </a:extLst>
          </p:cNvPr>
          <p:cNvPicPr>
            <a:picLocks noChangeAspect="1" noChangeArrowheads="1"/>
          </p:cNvPicPr>
          <p:nvPr/>
        </p:nvPicPr>
        <p:blipFill>
          <a:blip r:embed="rId2">
            <a:lum bright="-20000" contrast="60000"/>
            <a:extLst>
              <a:ext uri="{28A0092B-C50C-407E-A947-70E740481C1C}">
                <a14:useLocalDpi xmlns:a14="http://schemas.microsoft.com/office/drawing/2010/main" val="0"/>
              </a:ext>
            </a:extLst>
          </a:blip>
          <a:srcRect l="46854" t="21802" r="10597" b="14276"/>
          <a:stretch>
            <a:fillRect/>
          </a:stretch>
        </p:blipFill>
        <p:spPr bwMode="auto">
          <a:xfrm>
            <a:off x="657547" y="285250"/>
            <a:ext cx="7443626" cy="628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49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6344A474-17ED-2C78-0A72-52849AF83C64}"/>
              </a:ext>
            </a:extLst>
          </p:cNvPr>
          <p:cNvPicPr>
            <a:picLocks noChangeAspect="1"/>
          </p:cNvPicPr>
          <p:nvPr/>
        </p:nvPicPr>
        <p:blipFill rotWithShape="1">
          <a:blip r:embed="rId2"/>
          <a:srcRect l="645" r="10672" b="-1"/>
          <a:stretch/>
        </p:blipFill>
        <p:spPr>
          <a:xfrm>
            <a:off x="348541" y="237928"/>
            <a:ext cx="8446918" cy="6334018"/>
          </a:xfrm>
          <a:prstGeom prst="rect">
            <a:avLst/>
          </a:prstGeom>
        </p:spPr>
      </p:pic>
    </p:spTree>
    <p:extLst>
      <p:ext uri="{BB962C8B-B14F-4D97-AF65-F5344CB8AC3E}">
        <p14:creationId xmlns:p14="http://schemas.microsoft.com/office/powerpoint/2010/main" val="3220490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13F273D688D644A8DFEEC1331A500D" ma:contentTypeVersion="14" ma:contentTypeDescription="Create a new document." ma:contentTypeScope="" ma:versionID="e3670773108b02e6dbd0c6a242a6a984">
  <xsd:schema xmlns:xsd="http://www.w3.org/2001/XMLSchema" xmlns:xs="http://www.w3.org/2001/XMLSchema" xmlns:p="http://schemas.microsoft.com/office/2006/metadata/properties" xmlns:ns3="1cab3fb3-5c0c-48ac-bcd1-1a6ef77007e7" targetNamespace="http://schemas.microsoft.com/office/2006/metadata/properties" ma:root="true" ma:fieldsID="f0c6efcee87595f0d6d354eab79b8f2b" ns3:_="">
    <xsd:import namespace="1cab3fb3-5c0c-48ac-bcd1-1a6ef77007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b3fb3-5c0c-48ac-bcd1-1a6ef7700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CA98CC-6CB1-4513-BE84-A40FCFBA4157}">
  <ds:schemaRefs>
    <ds:schemaRef ds:uri="http://schemas.microsoft.com/office/2006/metadata/properties"/>
    <ds:schemaRef ds:uri="http://purl.org/dc/terms/"/>
    <ds:schemaRef ds:uri="http://purl.org/dc/elements/1.1/"/>
    <ds:schemaRef ds:uri="1cab3fb3-5c0c-48ac-bcd1-1a6ef77007e7"/>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01E79545-1BE1-4DDC-B6CB-B0EA302E8C37}">
  <ds:schemaRefs>
    <ds:schemaRef ds:uri="http://schemas.microsoft.com/sharepoint/v3/contenttype/forms"/>
  </ds:schemaRefs>
</ds:datastoreItem>
</file>

<file path=customXml/itemProps3.xml><?xml version="1.0" encoding="utf-8"?>
<ds:datastoreItem xmlns:ds="http://schemas.openxmlformats.org/officeDocument/2006/customXml" ds:itemID="{D15A0BD0-C146-45D8-AA17-A70969CC8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b3fb3-5c0c-48ac-bcd1-1a6ef7700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261</TotalTime>
  <Words>1107</Words>
  <Application>Microsoft Office PowerPoint</Application>
  <PresentationFormat>On-screen Show (4:3)</PresentationFormat>
  <Paragraphs>40</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74</cp:revision>
  <dcterms:created xsi:type="dcterms:W3CDTF">2016-02-18T03:34:46Z</dcterms:created>
  <dcterms:modified xsi:type="dcterms:W3CDTF">2024-07-18T14:55:50Z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0x0101001513F273D688D644A8DFEEC1331A500D</vt:lpwstr>
  </property>
</Properties>
</file>