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76" r:id="rId4"/>
    <p:sldId id="266" r:id="rId5"/>
    <p:sldId id="267" r:id="rId6"/>
    <p:sldId id="277" r:id="rId7"/>
    <p:sldId id="257" r:id="rId8"/>
    <p:sldId id="258" r:id="rId9"/>
    <p:sldId id="259" r:id="rId10"/>
    <p:sldId id="278" r:id="rId11"/>
    <p:sldId id="279" r:id="rId12"/>
    <p:sldId id="280" r:id="rId13"/>
    <p:sldId id="281" r:id="rId14"/>
    <p:sldId id="261" r:id="rId15"/>
    <p:sldId id="262" r:id="rId16"/>
    <p:sldId id="263" r:id="rId17"/>
    <p:sldId id="268" r:id="rId18"/>
    <p:sldId id="269" r:id="rId19"/>
    <p:sldId id="271" r:id="rId20"/>
    <p:sldId id="282" r:id="rId21"/>
    <p:sldId id="270" r:id="rId22"/>
    <p:sldId id="272" r:id="rId23"/>
    <p:sldId id="274" r:id="rId24"/>
    <p:sldId id="273" r:id="rId25"/>
    <p:sldId id="275"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1306" y="53"/>
      </p:cViewPr>
      <p:guideLst>
        <p:guide orient="horz" pos="2160"/>
        <p:guide pos="2880"/>
      </p:guideLst>
    </p:cSldViewPr>
  </p:slideViewPr>
  <p:notesTextViewPr>
    <p:cViewPr>
      <p:scale>
        <a:sx n="1" d="1"/>
        <a:sy n="1" d="1"/>
      </p:scale>
      <p:origin x="0" y="0"/>
    </p:cViewPr>
  </p:notesTextViewPr>
  <p:sorterViewPr>
    <p:cViewPr>
      <p:scale>
        <a:sx n="60" d="100"/>
        <a:sy n="60" d="100"/>
      </p:scale>
      <p:origin x="0" y="-18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B75C43-70D3-4308-B667-0405CFC35C8E}"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1773-D3A5-4593-B052-39D49D19D937}" type="slidenum">
              <a:rPr lang="en-US" smtClean="0"/>
              <a:t>‹#›</a:t>
            </a:fld>
            <a:endParaRPr lang="en-US"/>
          </a:p>
        </p:txBody>
      </p:sp>
    </p:spTree>
    <p:extLst>
      <p:ext uri="{BB962C8B-B14F-4D97-AF65-F5344CB8AC3E}">
        <p14:creationId xmlns:p14="http://schemas.microsoft.com/office/powerpoint/2010/main" val="426993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75C43-70D3-4308-B667-0405CFC35C8E}"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1773-D3A5-4593-B052-39D49D19D937}" type="slidenum">
              <a:rPr lang="en-US" smtClean="0"/>
              <a:t>‹#›</a:t>
            </a:fld>
            <a:endParaRPr lang="en-US"/>
          </a:p>
        </p:txBody>
      </p:sp>
    </p:spTree>
    <p:extLst>
      <p:ext uri="{BB962C8B-B14F-4D97-AF65-F5344CB8AC3E}">
        <p14:creationId xmlns:p14="http://schemas.microsoft.com/office/powerpoint/2010/main" val="104595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75C43-70D3-4308-B667-0405CFC35C8E}"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1773-D3A5-4593-B052-39D49D19D937}" type="slidenum">
              <a:rPr lang="en-US" smtClean="0"/>
              <a:t>‹#›</a:t>
            </a:fld>
            <a:endParaRPr lang="en-US"/>
          </a:p>
        </p:txBody>
      </p:sp>
    </p:spTree>
    <p:extLst>
      <p:ext uri="{BB962C8B-B14F-4D97-AF65-F5344CB8AC3E}">
        <p14:creationId xmlns:p14="http://schemas.microsoft.com/office/powerpoint/2010/main" val="413166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75C43-70D3-4308-B667-0405CFC35C8E}"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1773-D3A5-4593-B052-39D49D19D937}" type="slidenum">
              <a:rPr lang="en-US" smtClean="0"/>
              <a:t>‹#›</a:t>
            </a:fld>
            <a:endParaRPr lang="en-US"/>
          </a:p>
        </p:txBody>
      </p:sp>
    </p:spTree>
    <p:extLst>
      <p:ext uri="{BB962C8B-B14F-4D97-AF65-F5344CB8AC3E}">
        <p14:creationId xmlns:p14="http://schemas.microsoft.com/office/powerpoint/2010/main" val="205057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75C43-70D3-4308-B667-0405CFC35C8E}"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1773-D3A5-4593-B052-39D49D19D937}" type="slidenum">
              <a:rPr lang="en-US" smtClean="0"/>
              <a:t>‹#›</a:t>
            </a:fld>
            <a:endParaRPr lang="en-US"/>
          </a:p>
        </p:txBody>
      </p:sp>
    </p:spTree>
    <p:extLst>
      <p:ext uri="{BB962C8B-B14F-4D97-AF65-F5344CB8AC3E}">
        <p14:creationId xmlns:p14="http://schemas.microsoft.com/office/powerpoint/2010/main" val="11104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B75C43-70D3-4308-B667-0405CFC35C8E}"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D1773-D3A5-4593-B052-39D49D19D937}" type="slidenum">
              <a:rPr lang="en-US" smtClean="0"/>
              <a:t>‹#›</a:t>
            </a:fld>
            <a:endParaRPr lang="en-US"/>
          </a:p>
        </p:txBody>
      </p:sp>
    </p:spTree>
    <p:extLst>
      <p:ext uri="{BB962C8B-B14F-4D97-AF65-F5344CB8AC3E}">
        <p14:creationId xmlns:p14="http://schemas.microsoft.com/office/powerpoint/2010/main" val="400329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B75C43-70D3-4308-B667-0405CFC35C8E}"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FD1773-D3A5-4593-B052-39D49D19D937}" type="slidenum">
              <a:rPr lang="en-US" smtClean="0"/>
              <a:t>‹#›</a:t>
            </a:fld>
            <a:endParaRPr lang="en-US"/>
          </a:p>
        </p:txBody>
      </p:sp>
    </p:spTree>
    <p:extLst>
      <p:ext uri="{BB962C8B-B14F-4D97-AF65-F5344CB8AC3E}">
        <p14:creationId xmlns:p14="http://schemas.microsoft.com/office/powerpoint/2010/main" val="126930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75C43-70D3-4308-B667-0405CFC35C8E}"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FD1773-D3A5-4593-B052-39D49D19D937}" type="slidenum">
              <a:rPr lang="en-US" smtClean="0"/>
              <a:t>‹#›</a:t>
            </a:fld>
            <a:endParaRPr lang="en-US"/>
          </a:p>
        </p:txBody>
      </p:sp>
    </p:spTree>
    <p:extLst>
      <p:ext uri="{BB962C8B-B14F-4D97-AF65-F5344CB8AC3E}">
        <p14:creationId xmlns:p14="http://schemas.microsoft.com/office/powerpoint/2010/main" val="288847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75C43-70D3-4308-B667-0405CFC35C8E}"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FD1773-D3A5-4593-B052-39D49D19D937}" type="slidenum">
              <a:rPr lang="en-US" smtClean="0"/>
              <a:t>‹#›</a:t>
            </a:fld>
            <a:endParaRPr lang="en-US"/>
          </a:p>
        </p:txBody>
      </p:sp>
    </p:spTree>
    <p:extLst>
      <p:ext uri="{BB962C8B-B14F-4D97-AF65-F5344CB8AC3E}">
        <p14:creationId xmlns:p14="http://schemas.microsoft.com/office/powerpoint/2010/main" val="215119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75C43-70D3-4308-B667-0405CFC35C8E}"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D1773-D3A5-4593-B052-39D49D19D937}" type="slidenum">
              <a:rPr lang="en-US" smtClean="0"/>
              <a:t>‹#›</a:t>
            </a:fld>
            <a:endParaRPr lang="en-US"/>
          </a:p>
        </p:txBody>
      </p:sp>
    </p:spTree>
    <p:extLst>
      <p:ext uri="{BB962C8B-B14F-4D97-AF65-F5344CB8AC3E}">
        <p14:creationId xmlns:p14="http://schemas.microsoft.com/office/powerpoint/2010/main" val="221594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75C43-70D3-4308-B667-0405CFC35C8E}"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D1773-D3A5-4593-B052-39D49D19D937}" type="slidenum">
              <a:rPr lang="en-US" smtClean="0"/>
              <a:t>‹#›</a:t>
            </a:fld>
            <a:endParaRPr lang="en-US"/>
          </a:p>
        </p:txBody>
      </p:sp>
    </p:spTree>
    <p:extLst>
      <p:ext uri="{BB962C8B-B14F-4D97-AF65-F5344CB8AC3E}">
        <p14:creationId xmlns:p14="http://schemas.microsoft.com/office/powerpoint/2010/main" val="53054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4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75C43-70D3-4308-B667-0405CFC35C8E}" type="datetimeFigureOut">
              <a:rPr lang="en-US" smtClean="0"/>
              <a:t>9/8/2015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D1773-D3A5-4593-B052-39D49D19D937}" type="slidenum">
              <a:rPr lang="en-US" smtClean="0"/>
              <a:t>‹#›</a:t>
            </a:fld>
            <a:endParaRPr lang="en-US"/>
          </a:p>
        </p:txBody>
      </p:sp>
    </p:spTree>
    <p:extLst>
      <p:ext uri="{BB962C8B-B14F-4D97-AF65-F5344CB8AC3E}">
        <p14:creationId xmlns:p14="http://schemas.microsoft.com/office/powerpoint/2010/main" val="2579160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153400" cy="5909310"/>
          </a:xfrm>
          <a:prstGeom prst="rect">
            <a:avLst/>
          </a:prstGeom>
        </p:spPr>
        <p:txBody>
          <a:bodyPr wrap="square">
            <a:spAutoFit/>
          </a:bodyPr>
          <a:lstStyle/>
          <a:p>
            <a:pPr algn="ctr"/>
            <a:r>
              <a:rPr lang="en-US" sz="3400" b="1" dirty="0" smtClean="0"/>
              <a:t>A BIBLE STUDY OF THE BOOK OF ECCLESIASTES</a:t>
            </a:r>
          </a:p>
          <a:p>
            <a:pPr algn="ctr"/>
            <a:r>
              <a:rPr lang="en-US" sz="3400" dirty="0" smtClean="0"/>
              <a:t>Theme: </a:t>
            </a:r>
          </a:p>
          <a:p>
            <a:pPr algn="ctr"/>
            <a:r>
              <a:rPr lang="en-US" sz="3400" dirty="0" smtClean="0"/>
              <a:t>Solomon and Jesus, </a:t>
            </a:r>
          </a:p>
          <a:p>
            <a:pPr algn="ctr"/>
            <a:r>
              <a:rPr lang="en-US" sz="3400" dirty="0" smtClean="0"/>
              <a:t>Both Sons of David, say:</a:t>
            </a:r>
          </a:p>
          <a:p>
            <a:pPr algn="ctr"/>
            <a:r>
              <a:rPr lang="en-US" sz="3400" dirty="0" smtClean="0"/>
              <a:t> </a:t>
            </a:r>
            <a:r>
              <a:rPr lang="en-US" sz="3400" b="1" dirty="0" smtClean="0"/>
              <a:t>    “Fear God and keep his commandments, </a:t>
            </a:r>
          </a:p>
          <a:p>
            <a:pPr algn="ctr"/>
            <a:r>
              <a:rPr lang="en-US" sz="3400" b="1" dirty="0" smtClean="0"/>
              <a:t>      For this is the whole duty of man!” </a:t>
            </a:r>
          </a:p>
          <a:p>
            <a:pPr algn="ctr"/>
            <a:r>
              <a:rPr lang="en-US" sz="2800" dirty="0" smtClean="0"/>
              <a:t>Trinity Lutheran Church</a:t>
            </a:r>
          </a:p>
          <a:p>
            <a:pPr algn="ctr"/>
            <a:r>
              <a:rPr lang="en-US" sz="2800" dirty="0" smtClean="0"/>
              <a:t>Norman, Oklahoma</a:t>
            </a:r>
          </a:p>
          <a:p>
            <a:pPr algn="ctr"/>
            <a:r>
              <a:rPr lang="en-US" sz="2800" dirty="0" smtClean="0"/>
              <a:t>Pastor David </a:t>
            </a:r>
            <a:r>
              <a:rPr lang="en-US" sz="2800" dirty="0" err="1" smtClean="0"/>
              <a:t>Nehrenz</a:t>
            </a:r>
            <a:endParaRPr lang="en-US" sz="2800" dirty="0" smtClean="0"/>
          </a:p>
          <a:p>
            <a:pPr algn="ctr"/>
            <a:r>
              <a:rPr lang="en-US" sz="2800" dirty="0" smtClean="0"/>
              <a:t>Date: </a:t>
            </a:r>
            <a:r>
              <a:rPr lang="en-US" sz="2800" dirty="0" smtClean="0"/>
              <a:t>9-13-15</a:t>
            </a:r>
            <a:endParaRPr lang="en-US" sz="2800" dirty="0" smtClean="0"/>
          </a:p>
          <a:p>
            <a:pPr algn="ctr"/>
            <a:r>
              <a:rPr lang="en-US" sz="2800" dirty="0" smtClean="0"/>
              <a:t>Lesson: </a:t>
            </a:r>
            <a:r>
              <a:rPr lang="en-US" sz="2800" dirty="0" smtClean="0"/>
              <a:t>2</a:t>
            </a:r>
            <a:endParaRPr lang="en-US" sz="2800" dirty="0"/>
          </a:p>
        </p:txBody>
      </p:sp>
    </p:spTree>
    <p:extLst>
      <p:ext uri="{BB962C8B-B14F-4D97-AF65-F5344CB8AC3E}">
        <p14:creationId xmlns:p14="http://schemas.microsoft.com/office/powerpoint/2010/main" val="2569196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Autofit/>
          </a:bodyPr>
          <a:lstStyle/>
          <a:p>
            <a:pPr marL="0" lvl="0" indent="0" algn="ctr">
              <a:lnSpc>
                <a:spcPct val="107000"/>
              </a:lnSpc>
              <a:spcBef>
                <a:spcPts val="0"/>
              </a:spcBef>
              <a:buNone/>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4.(vv</a:t>
            </a:r>
            <a:r>
              <a:rPr lang="en-US" sz="2800" dirty="0">
                <a:latin typeface="Times New Roman" panose="02020603050405020304" pitchFamily="18" charset="0"/>
                <a:ea typeface="Calibri" panose="020F0502020204030204" pitchFamily="34" charset="0"/>
                <a:cs typeface="Times New Roman" panose="02020603050405020304" pitchFamily="18" charset="0"/>
              </a:rPr>
              <a:t>.  23-26) </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the simple gifts of life give it meaning - to the man who pleases God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Bef>
                <a:spcPts val="0"/>
              </a:spcBef>
              <a:spcAft>
                <a:spcPts val="800"/>
              </a:spcAft>
              <a:buFont typeface="+mj-lt"/>
              <a:buAutoNum type="alphaLcPeriod"/>
            </a:pPr>
            <a:r>
              <a:rPr lang="en-US" sz="2800" u="sng" dirty="0">
                <a:latin typeface="Times New Roman" panose="02020603050405020304" pitchFamily="18" charset="0"/>
                <a:ea typeface="Calibri" panose="020F0502020204030204" pitchFamily="34" charset="0"/>
                <a:cs typeface="Times New Roman" panose="02020603050405020304" pitchFamily="18" charset="0"/>
              </a:rPr>
              <a:t>THE HEART OF THE MATTER</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b="1" dirty="0">
                <a:latin typeface="Times New Roman" panose="02020603050405020304" pitchFamily="18" charset="0"/>
                <a:ea typeface="Calibri" panose="020F0502020204030204" pitchFamily="34" charset="0"/>
                <a:cs typeface="Times New Roman" panose="02020603050405020304" pitchFamily="18" charset="0"/>
              </a:rPr>
              <a:t>3:12,13,22</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5:18-20</a:t>
            </a:r>
            <a:r>
              <a:rPr lang="en-US" sz="2800" b="1" dirty="0">
                <a:latin typeface="Times New Roman" panose="02020603050405020304" pitchFamily="18" charset="0"/>
                <a:ea typeface="Calibri" panose="020F0502020204030204" pitchFamily="34" charset="0"/>
                <a:cs typeface="Times New Roman" panose="02020603050405020304" pitchFamily="18" charset="0"/>
              </a:rPr>
              <a:t>;  8:15;  9:7; 12:13)</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Bef>
                <a:spcPts val="0"/>
              </a:spcBef>
              <a:spcAft>
                <a:spcPts val="800"/>
              </a:spcAft>
              <a:buFont typeface="+mj-lt"/>
              <a:buAutoNum type="alphaLcPeriod"/>
            </a:pPr>
            <a:r>
              <a:rPr lang="en-US" sz="2800" dirty="0">
                <a:latin typeface="Times New Roman" panose="02020603050405020304" pitchFamily="18" charset="0"/>
                <a:ea typeface="Calibri" panose="020F0502020204030204" pitchFamily="34" charset="0"/>
                <a:cs typeface="Times New Roman" panose="02020603050405020304" pitchFamily="18" charset="0"/>
              </a:rPr>
              <a:t>From the hand of God alone comes all good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b="1" dirty="0">
                <a:latin typeface="Times New Roman" panose="02020603050405020304" pitchFamily="18" charset="0"/>
                <a:ea typeface="Calibri" panose="020F0502020204030204" pitchFamily="34" charset="0"/>
                <a:cs typeface="Times New Roman" panose="02020603050405020304" pitchFamily="18" charset="0"/>
              </a:rPr>
              <a:t>Ps 145:15,16;  Ac 17:28;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Eph</a:t>
            </a:r>
            <a:r>
              <a:rPr lang="en-US" sz="2800" b="1" dirty="0">
                <a:latin typeface="Times New Roman" panose="02020603050405020304" pitchFamily="18" charset="0"/>
                <a:ea typeface="Calibri" panose="020F0502020204030204" pitchFamily="34" charset="0"/>
                <a:cs typeface="Times New Roman" panose="02020603050405020304" pitchFamily="18" charset="0"/>
              </a:rPr>
              <a:t> 5:20)</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Bef>
                <a:spcPts val="0"/>
              </a:spcBef>
              <a:spcAft>
                <a:spcPts val="800"/>
              </a:spcAft>
              <a:buFont typeface="+mj-lt"/>
              <a:buAutoNum type="alphaLcPeriod"/>
            </a:pPr>
            <a:r>
              <a:rPr lang="en-US" sz="2800" dirty="0">
                <a:latin typeface="Times New Roman" panose="02020603050405020304" pitchFamily="18" charset="0"/>
                <a:ea typeface="Calibri" panose="020F0502020204030204" pitchFamily="34" charset="0"/>
                <a:cs typeface="Times New Roman" panose="02020603050405020304" pitchFamily="18" charset="0"/>
              </a:rPr>
              <a:t>The exception to the rule </a:t>
            </a:r>
            <a:r>
              <a:rPr lang="en-US" sz="2800" b="1" dirty="0">
                <a:latin typeface="Times New Roman" panose="02020603050405020304" pitchFamily="18" charset="0"/>
                <a:ea typeface="Calibri" panose="020F0502020204030204" pitchFamily="34" charset="0"/>
                <a:cs typeface="Times New Roman" panose="02020603050405020304" pitchFamily="18" charset="0"/>
              </a:rPr>
              <a:t>(8:14;  Ps 73:1-12)</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Bef>
                <a:spcPts val="0"/>
              </a:spcBef>
              <a:spcAft>
                <a:spcPts val="800"/>
              </a:spcAft>
              <a:buFont typeface="+mj-lt"/>
              <a:buAutoNum type="alphaLcPeriod"/>
            </a:pPr>
            <a:r>
              <a:rPr lang="en-US" sz="2800" dirty="0">
                <a:latin typeface="Times New Roman" panose="02020603050405020304" pitchFamily="18" charset="0"/>
                <a:ea typeface="Calibri" panose="020F0502020204030204" pitchFamily="34" charset="0"/>
                <a:cs typeface="Times New Roman" panose="02020603050405020304" pitchFamily="18" charset="0"/>
              </a:rPr>
              <a:t>Other Biblical allusions:</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(Job 2:10;  9:4; 27:17</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Ps 112;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127:2</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Prov</a:t>
            </a:r>
            <a:r>
              <a:rPr lang="en-US" sz="2800" b="1" dirty="0">
                <a:latin typeface="Times New Roman" panose="02020603050405020304" pitchFamily="18" charset="0"/>
                <a:ea typeface="Calibri" panose="020F0502020204030204" pitchFamily="34" charset="0"/>
                <a:cs typeface="Times New Roman" panose="02020603050405020304" pitchFamily="18" charset="0"/>
              </a:rPr>
              <a:t> 13:22;                                          Mt 6:19-27;  11:28;  25:14-30; 1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Cor</a:t>
            </a:r>
            <a:r>
              <a:rPr lang="en-US" sz="2800" b="1" dirty="0">
                <a:latin typeface="Times New Roman" panose="02020603050405020304" pitchFamily="18" charset="0"/>
                <a:ea typeface="Calibri" panose="020F0502020204030204" pitchFamily="34" charset="0"/>
                <a:cs typeface="Times New Roman" panose="02020603050405020304" pitchFamily="18" charset="0"/>
              </a:rPr>
              <a:t> 15:32)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Bef>
                <a:spcPts val="0"/>
              </a:spcBef>
              <a:spcAft>
                <a:spcPts val="800"/>
              </a:spcAft>
              <a:buFont typeface="+mj-lt"/>
              <a:buAutoNum type="alphaLcPeriod"/>
            </a:pPr>
            <a:r>
              <a:rPr lang="en-US" sz="2800" dirty="0">
                <a:latin typeface="Times New Roman" panose="02020603050405020304" pitchFamily="18" charset="0"/>
                <a:ea typeface="Calibri" panose="020F0502020204030204" pitchFamily="34" charset="0"/>
                <a:cs typeface="Times New Roman" panose="02020603050405020304" pitchFamily="18" charset="0"/>
              </a:rPr>
              <a:t>True wisdom comes from God alone in Jesus Christ</a:t>
            </a:r>
            <a:r>
              <a:rPr lang="en-US" sz="2800" b="1" dirty="0">
                <a:latin typeface="Times New Roman" panose="02020603050405020304" pitchFamily="18" charset="0"/>
                <a:ea typeface="Calibri" panose="020F0502020204030204" pitchFamily="34" charset="0"/>
                <a:cs typeface="Times New Roman" panose="02020603050405020304" pitchFamily="18" charset="0"/>
              </a:rPr>
              <a:t> (Ps 111:10;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Prov</a:t>
            </a:r>
            <a:r>
              <a:rPr lang="en-US" sz="2800" b="1" dirty="0">
                <a:latin typeface="Times New Roman" panose="02020603050405020304" pitchFamily="18" charset="0"/>
                <a:ea typeface="Calibri" panose="020F0502020204030204" pitchFamily="34" charset="0"/>
                <a:cs typeface="Times New Roman" panose="02020603050405020304" pitchFamily="18" charset="0"/>
              </a:rPr>
              <a:t> 2:6;  1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Cor</a:t>
            </a:r>
            <a:r>
              <a:rPr lang="en-US" sz="2800" b="1" dirty="0">
                <a:latin typeface="Times New Roman" panose="02020603050405020304" pitchFamily="18" charset="0"/>
                <a:ea typeface="Calibri" panose="020F0502020204030204" pitchFamily="34" charset="0"/>
                <a:cs typeface="Times New Roman" panose="02020603050405020304" pitchFamily="18" charset="0"/>
              </a:rPr>
              <a:t> 1:24,30)</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p>
        </p:txBody>
      </p:sp>
    </p:spTree>
    <p:extLst>
      <p:ext uri="{BB962C8B-B14F-4D97-AF65-F5344CB8AC3E}">
        <p14:creationId xmlns:p14="http://schemas.microsoft.com/office/powerpoint/2010/main" val="549239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rmAutofit/>
          </a:bodyPr>
          <a:lstStyle/>
          <a:p>
            <a:pPr marL="0" lvl="0" indent="0" algn="ctr">
              <a:lnSpc>
                <a:spcPct val="107000"/>
              </a:lnSpc>
              <a:spcBef>
                <a:spcPts val="0"/>
              </a:spcBef>
              <a:buNone/>
            </a:pPr>
            <a:r>
              <a:rPr lang="en-US" sz="1800" b="1" u="sng" dirty="0" smtClean="0">
                <a:latin typeface="Times New Roman" panose="02020603050405020304" pitchFamily="18" charset="0"/>
                <a:ea typeface="Calibri" panose="020F0502020204030204" pitchFamily="34" charset="0"/>
                <a:cs typeface="Times New Roman" panose="02020603050405020304" pitchFamily="18" charset="0"/>
              </a:rPr>
              <a:t>f. Luther’s </a:t>
            </a:r>
            <a:r>
              <a:rPr lang="en-US" sz="1800" b="1" u="sng" dirty="0">
                <a:latin typeface="Times New Roman" panose="02020603050405020304" pitchFamily="18" charset="0"/>
                <a:ea typeface="Calibri" panose="020F0502020204030204" pitchFamily="34" charset="0"/>
                <a:cs typeface="Times New Roman" panose="02020603050405020304" pitchFamily="18" charset="0"/>
              </a:rPr>
              <a:t>excellent exhortation based on Solomon’s words: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228600" algn="ctr">
              <a:lnSpc>
                <a:spcPct val="107000"/>
              </a:lnSpc>
              <a:spcBef>
                <a:spcPts val="0"/>
              </a:spcBef>
              <a:spcAft>
                <a:spcPts val="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“In sum, we should not find enjoyment in happiness, goods, our own counsels, or any other thing; only as God has given them should we use them. One should let God have His way. It is not up to us to prescribe the place, the person, or the manner; if we do, we shall go wrong. This does not mean that happiness is condemned as something evil or vain. What is condemned is human striving and planning, when we ourselves want or try to create happiness without respect to the will of God. But as both come from God, so let us use them</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a:t>
            </a:r>
          </a:p>
          <a:p>
            <a:pPr marL="0" marR="0" indent="0" algn="ctr">
              <a:lnSpc>
                <a:spcPct val="107000"/>
              </a:lnSpc>
              <a:spcBef>
                <a:spcPts val="0"/>
              </a:spcBef>
              <a:spcAft>
                <a:spcPts val="0"/>
              </a:spcAft>
              <a:buNone/>
            </a:pPr>
            <a:r>
              <a:rPr lang="en-US" sz="1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228600" algn="ctr">
              <a:lnSpc>
                <a:spcPct val="107000"/>
              </a:lnSpc>
              <a:spcBef>
                <a:spcPts val="0"/>
              </a:spcBef>
              <a:spcAft>
                <a:spcPts val="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As it is a sin to invite anxiety and sorrow by our own counsels and also a sin to refuse to suffer them when they are imposed on us by God, so it is also to be condemned if we run away from happiness and do not accept it when it is given by God. This is what those sanctimonious killjoys do when they “disfigure their faces” (Matt. 6:16). They seek out places, times, and persons that are gloomy, and they prescribe strict regulations, which is hypocritical and vain. They want us to weep with those who weep, but they themselves refuse to rejoice with those who rejoice (cf. Rom. 12:15). Sorrow, happiness, and all such things, whether external or internal, must not be measured on the basis of places, times, etc.; but as they come from God in His complete freedom</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dirty="0">
                <a:latin typeface="Times New Roman" panose="02020603050405020304" pitchFamily="18" charset="0"/>
                <a:ea typeface="Calibri" panose="020F0502020204030204" pitchFamily="34" charset="0"/>
                <a:cs typeface="Times New Roman" panose="02020603050405020304" pitchFamily="18" charset="0"/>
              </a:rPr>
              <a:t>so one should use them in complete freedom.”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Luther, M. (1999). </a:t>
            </a:r>
            <a:r>
              <a:rPr lang="en-US" sz="1800" i="1" dirty="0">
                <a:latin typeface="Calibri" panose="020F0502020204030204" pitchFamily="34" charset="0"/>
                <a:ea typeface="Calibri" panose="020F0502020204030204" pitchFamily="34" charset="0"/>
                <a:cs typeface="Times New Roman" panose="02020603050405020304" pitchFamily="18" charset="0"/>
              </a:rPr>
              <a:t>Luther’s works, vol. 15: Ecclesiastes, Song of Solomon, Last Words of David, 2 Samuel 23:1-7</a:t>
            </a:r>
            <a:r>
              <a:rPr lang="en-US" sz="1800" dirty="0">
                <a:latin typeface="Calibri" panose="020F0502020204030204" pitchFamily="34" charset="0"/>
                <a:ea typeface="Calibri" panose="020F0502020204030204" pitchFamily="34" charset="0"/>
                <a:cs typeface="Times New Roman" panose="02020603050405020304" pitchFamily="18" charset="0"/>
              </a:rPr>
              <a:t>. (J. J. </a:t>
            </a:r>
            <a:r>
              <a:rPr lang="en-US" sz="1800" dirty="0" err="1">
                <a:latin typeface="Calibri" panose="020F0502020204030204" pitchFamily="34" charset="0"/>
                <a:ea typeface="Calibri" panose="020F0502020204030204" pitchFamily="34" charset="0"/>
                <a:cs typeface="Times New Roman" panose="02020603050405020304" pitchFamily="18" charset="0"/>
              </a:rPr>
              <a:t>Pelikan</a:t>
            </a:r>
            <a:r>
              <a:rPr lang="en-US" sz="1800" dirty="0">
                <a:latin typeface="Calibri" panose="020F0502020204030204" pitchFamily="34" charset="0"/>
                <a:ea typeface="Calibri" panose="020F0502020204030204" pitchFamily="34" charset="0"/>
                <a:cs typeface="Times New Roman" panose="02020603050405020304" pitchFamily="18" charset="0"/>
              </a:rPr>
              <a:t>, H. C. Oswald, &amp; H. T. Lehmann, Eds.) (Vol. 15, p. 30). Saint Louis: Concordia Publishing House.</a:t>
            </a:r>
          </a:p>
          <a:p>
            <a:pPr marL="0" indent="0">
              <a:buNone/>
            </a:pPr>
            <a:endParaRPr lang="en-US" sz="1400" dirty="0"/>
          </a:p>
        </p:txBody>
      </p:sp>
    </p:spTree>
    <p:extLst>
      <p:ext uri="{BB962C8B-B14F-4D97-AF65-F5344CB8AC3E}">
        <p14:creationId xmlns:p14="http://schemas.microsoft.com/office/powerpoint/2010/main" val="2541361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763000" cy="5715000"/>
          </a:xfrm>
        </p:spPr>
        <p:txBody>
          <a:bodyPr>
            <a:normAutofit/>
          </a:bodyPr>
          <a:lstStyle/>
          <a:p>
            <a:pPr marL="0" indent="0" algn="ctr">
              <a:buNone/>
            </a:pPr>
            <a:r>
              <a:rPr lang="en-US" sz="6000" dirty="0">
                <a:latin typeface="Times New Roman" panose="02020603050405020304" pitchFamily="18" charset="0"/>
                <a:ea typeface="Calibri" panose="020F0502020204030204" pitchFamily="34" charset="0"/>
              </a:rPr>
              <a:t>g</a:t>
            </a:r>
            <a:r>
              <a:rPr lang="en-US" sz="6000" b="1" u="sng" dirty="0">
                <a:latin typeface="Times New Roman" panose="02020603050405020304" pitchFamily="18" charset="0"/>
                <a:ea typeface="Calibri" panose="020F0502020204030204" pitchFamily="34" charset="0"/>
              </a:rPr>
              <a:t>. </a:t>
            </a:r>
            <a:r>
              <a:rPr lang="en-US" sz="6000" b="1" u="sng" dirty="0" smtClean="0">
                <a:latin typeface="Times New Roman" panose="02020603050405020304" pitchFamily="18" charset="0"/>
                <a:ea typeface="Calibri" panose="020F0502020204030204" pitchFamily="34" charset="0"/>
              </a:rPr>
              <a:t> St</a:t>
            </a:r>
            <a:r>
              <a:rPr lang="en-US" sz="6000" b="1" u="sng" dirty="0">
                <a:latin typeface="Times New Roman" panose="02020603050405020304" pitchFamily="18" charset="0"/>
                <a:ea typeface="Calibri" panose="020F0502020204030204" pitchFamily="34" charset="0"/>
              </a:rPr>
              <a:t>. </a:t>
            </a:r>
            <a:r>
              <a:rPr lang="en-US" sz="6000" b="1" u="sng" dirty="0" smtClean="0">
                <a:latin typeface="Times New Roman" panose="02020603050405020304" pitchFamily="18" charset="0"/>
                <a:ea typeface="Calibri" panose="020F0502020204030204" pitchFamily="34" charset="0"/>
              </a:rPr>
              <a:t>Augustine</a:t>
            </a:r>
            <a:r>
              <a:rPr lang="en-US" sz="6000" dirty="0" smtClean="0">
                <a:latin typeface="Times New Roman" panose="02020603050405020304" pitchFamily="18" charset="0"/>
                <a:ea typeface="Calibri" panose="020F0502020204030204" pitchFamily="34" charset="0"/>
              </a:rPr>
              <a:t>: </a:t>
            </a:r>
          </a:p>
          <a:p>
            <a:pPr marL="0" indent="0" algn="ctr">
              <a:buNone/>
            </a:pPr>
            <a:r>
              <a:rPr lang="en-US" sz="6000" dirty="0" smtClean="0">
                <a:latin typeface="Times New Roman" panose="02020603050405020304" pitchFamily="18" charset="0"/>
                <a:ea typeface="Calibri" panose="020F0502020204030204" pitchFamily="34" charset="0"/>
              </a:rPr>
              <a:t>“</a:t>
            </a:r>
            <a:r>
              <a:rPr lang="en-US" sz="6000" dirty="0">
                <a:latin typeface="Times New Roman" panose="02020603050405020304" pitchFamily="18" charset="0"/>
                <a:ea typeface="Calibri" panose="020F0502020204030204" pitchFamily="34" charset="0"/>
              </a:rPr>
              <a:t>Thou hast made us for Thyself O Lord, </a:t>
            </a:r>
            <a:endParaRPr lang="en-US" sz="6000" dirty="0" smtClean="0">
              <a:latin typeface="Times New Roman" panose="02020603050405020304" pitchFamily="18" charset="0"/>
              <a:ea typeface="Calibri" panose="020F0502020204030204" pitchFamily="34" charset="0"/>
            </a:endParaRPr>
          </a:p>
          <a:p>
            <a:pPr marL="0" indent="0" algn="ctr">
              <a:buNone/>
            </a:pPr>
            <a:r>
              <a:rPr lang="en-US" sz="6000" dirty="0" smtClean="0">
                <a:latin typeface="Times New Roman" panose="02020603050405020304" pitchFamily="18" charset="0"/>
                <a:ea typeface="Calibri" panose="020F0502020204030204" pitchFamily="34" charset="0"/>
              </a:rPr>
              <a:t>and </a:t>
            </a:r>
            <a:r>
              <a:rPr lang="en-US" sz="6000" dirty="0">
                <a:latin typeface="Times New Roman" panose="02020603050405020304" pitchFamily="18" charset="0"/>
                <a:ea typeface="Calibri" panose="020F0502020204030204" pitchFamily="34" charset="0"/>
              </a:rPr>
              <a:t>our souls are restless, </a:t>
            </a:r>
            <a:endParaRPr lang="en-US" sz="6000" dirty="0" smtClean="0">
              <a:latin typeface="Times New Roman" panose="02020603050405020304" pitchFamily="18" charset="0"/>
              <a:ea typeface="Calibri" panose="020F0502020204030204" pitchFamily="34" charset="0"/>
            </a:endParaRPr>
          </a:p>
          <a:p>
            <a:pPr marL="0" indent="0" algn="ctr">
              <a:buNone/>
            </a:pPr>
            <a:r>
              <a:rPr lang="en-US" sz="6000" dirty="0" smtClean="0">
                <a:latin typeface="Times New Roman" panose="02020603050405020304" pitchFamily="18" charset="0"/>
                <a:ea typeface="Calibri" panose="020F0502020204030204" pitchFamily="34" charset="0"/>
              </a:rPr>
              <a:t>until </a:t>
            </a:r>
            <a:r>
              <a:rPr lang="en-US" sz="6000" dirty="0">
                <a:latin typeface="Times New Roman" panose="02020603050405020304" pitchFamily="18" charset="0"/>
                <a:ea typeface="Calibri" panose="020F0502020204030204" pitchFamily="34" charset="0"/>
              </a:rPr>
              <a:t>they rest in Thee.”</a:t>
            </a:r>
            <a:endParaRPr lang="en-US" sz="6000" dirty="0"/>
          </a:p>
        </p:txBody>
      </p:sp>
    </p:spTree>
    <p:extLst>
      <p:ext uri="{BB962C8B-B14F-4D97-AF65-F5344CB8AC3E}">
        <p14:creationId xmlns:p14="http://schemas.microsoft.com/office/powerpoint/2010/main" val="1126649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82000" cy="6400800"/>
          </a:xfrm>
        </p:spPr>
        <p:txBody>
          <a:bodyPr/>
          <a:lstStyle/>
          <a:p>
            <a:pPr marL="0" lvl="0" indent="0" algn="ctr">
              <a:lnSpc>
                <a:spcPct val="107000"/>
              </a:lnSpc>
              <a:spcBef>
                <a:spcPts val="0"/>
              </a:spcBef>
              <a:buNone/>
            </a:pPr>
            <a:endParaRPr lang="en-US" sz="3600" b="1" u="sng" dirty="0" smtClean="0">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a:lnSpc>
                <a:spcPct val="107000"/>
              </a:lnSpc>
              <a:spcBef>
                <a:spcPts val="0"/>
              </a:spcBef>
              <a:buNone/>
            </a:pPr>
            <a:r>
              <a:rPr lang="en-US" sz="4400" b="1" u="sng" dirty="0" smtClean="0">
                <a:latin typeface="Times New Roman" panose="02020603050405020304" pitchFamily="18" charset="0"/>
                <a:ea typeface="Calibri" panose="020F0502020204030204" pitchFamily="34" charset="0"/>
                <a:cs typeface="Times New Roman" panose="02020603050405020304" pitchFamily="18" charset="0"/>
              </a:rPr>
              <a:t>C. LIFE APPLICATION</a:t>
            </a:r>
          </a:p>
          <a:p>
            <a:pPr marL="0" lvl="0" indent="0" algn="ctr">
              <a:lnSpc>
                <a:spcPct val="107000"/>
              </a:lnSpc>
              <a:spcBef>
                <a:spcPts val="0"/>
              </a:spcBef>
              <a:buNone/>
            </a:pPr>
            <a:endParaRPr lang="en-US" sz="4400" dirty="0" smtClean="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Bef>
                <a:spcPts val="0"/>
              </a:spcBef>
              <a:buFont typeface="+mj-lt"/>
              <a:buAutoNum type="arabicPeriod"/>
            </a:pPr>
            <a:r>
              <a:rPr lang="en-US" sz="4400" dirty="0" smtClean="0">
                <a:latin typeface="Times New Roman" panose="02020603050405020304" pitchFamily="18" charset="0"/>
                <a:ea typeface="Calibri" panose="020F0502020204030204" pitchFamily="34" charset="0"/>
                <a:cs typeface="Times New Roman" panose="02020603050405020304" pitchFamily="18" charset="0"/>
              </a:rPr>
              <a:t>Why do earthly pleasures alone never truly satisfy us?</a:t>
            </a:r>
            <a:endParaRPr lang="en-US" sz="4400" dirty="0" smtClean="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Bef>
                <a:spcPts val="0"/>
              </a:spcBef>
              <a:buFont typeface="+mj-lt"/>
              <a:buAutoNum type="arabicPeriod"/>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Bef>
                <a:spcPts val="0"/>
              </a:spcBef>
              <a:buFont typeface="+mj-lt"/>
              <a:buAutoNum type="arabicPeriod"/>
            </a:pPr>
            <a:r>
              <a:rPr lang="en-US" sz="4400" dirty="0" smtClean="0">
                <a:latin typeface="Times New Roman" panose="02020603050405020304" pitchFamily="18" charset="0"/>
                <a:ea typeface="Calibri" panose="020F0502020204030204" pitchFamily="34" charset="0"/>
                <a:cs typeface="Times New Roman" panose="02020603050405020304" pitchFamily="18" charset="0"/>
              </a:rPr>
              <a:t>How is it that heavenly treasures will always truly satisfy us?</a:t>
            </a:r>
            <a:endParaRPr lang="en-US" sz="44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544743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
            <a:ext cx="5334000" cy="7015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682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44061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934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9248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392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7006"/>
          <a:stretch/>
        </p:blipFill>
        <p:spPr bwMode="auto">
          <a:xfrm>
            <a:off x="381000" y="533400"/>
            <a:ext cx="8305800" cy="546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591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708660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937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93607"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02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250371"/>
            <a:ext cx="8355559"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700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28800" y="381000"/>
            <a:ext cx="5257800" cy="6266281"/>
          </a:xfrm>
          <a:prstGeom prst="rect">
            <a:avLst/>
          </a:prstGeom>
        </p:spPr>
      </p:pic>
    </p:spTree>
    <p:extLst>
      <p:ext uri="{BB962C8B-B14F-4D97-AF65-F5344CB8AC3E}">
        <p14:creationId xmlns:p14="http://schemas.microsoft.com/office/powerpoint/2010/main" val="2298972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629400" cy="496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505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8492"/>
          <a:stretch/>
        </p:blipFill>
        <p:spPr bwMode="auto">
          <a:xfrm>
            <a:off x="457199" y="457200"/>
            <a:ext cx="8081471"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152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5326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749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6019800" cy="521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712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73928"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183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09800" y="-1"/>
            <a:ext cx="4724400" cy="6749143"/>
          </a:xfrm>
          <a:prstGeom prst="rect">
            <a:avLst/>
          </a:prstGeom>
        </p:spPr>
      </p:pic>
    </p:spTree>
    <p:extLst>
      <p:ext uri="{BB962C8B-B14F-4D97-AF65-F5344CB8AC3E}">
        <p14:creationId xmlns:p14="http://schemas.microsoft.com/office/powerpoint/2010/main" val="408068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1" descr="https://924jeremiah.files.wordpress.com/2013/12/38.jpg?w=630"/>
          <p:cNvPicPr>
            <a:picLocks noChangeAspect="1" noChangeArrowheads="1"/>
          </p:cNvPicPr>
          <p:nvPr/>
        </p:nvPicPr>
        <p:blipFill>
          <a:blip r:embed="rId2">
            <a:extLst>
              <a:ext uri="{28A0092B-C50C-407E-A947-70E740481C1C}">
                <a14:useLocalDpi xmlns:a14="http://schemas.microsoft.com/office/drawing/2010/main" val="0"/>
              </a:ext>
            </a:extLst>
          </a:blip>
          <a:srcRect l="14383" t="22580" r="15408" b="16772"/>
          <a:stretch>
            <a:fillRect/>
          </a:stretch>
        </p:blipFill>
        <p:spPr bwMode="auto">
          <a:xfrm>
            <a:off x="685800" y="762000"/>
            <a:ext cx="775652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160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553200"/>
          </a:xfrm>
        </p:spPr>
        <p:txBody>
          <a:bodyPr>
            <a:normAutofit fontScale="90000"/>
          </a:bodyPr>
          <a:lstStyle/>
          <a:p>
            <a:pPr marL="342900" marR="0" lvl="0" indent="-342900">
              <a:lnSpc>
                <a:spcPct val="107000"/>
              </a:lnSpc>
              <a:spcBef>
                <a:spcPts val="0"/>
              </a:spcBef>
              <a:spcAft>
                <a:spcPts val="0"/>
              </a:spcAft>
              <a:buFont typeface="+mj-lt"/>
              <a:buAutoNum type="alphaUcPeriod"/>
            </a:pPr>
            <a:r>
              <a:rPr lang="en-US" sz="2000" b="1" u="sng" dirty="0">
                <a:latin typeface="Times New Roman" panose="02020603050405020304" pitchFamily="18" charset="0"/>
                <a:ea typeface="Calibri" panose="020F0502020204030204" pitchFamily="34" charset="0"/>
                <a:cs typeface="Times New Roman" panose="02020603050405020304" pitchFamily="18" charset="0"/>
              </a:rPr>
              <a:t>TEXT</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b="1" u="sng" dirty="0">
                <a:latin typeface="Times New Roman" panose="02020603050405020304" pitchFamily="18" charset="0"/>
                <a:ea typeface="Calibri" panose="020F0502020204030204" pitchFamily="34" charset="0"/>
                <a:cs typeface="Times New Roman" panose="02020603050405020304" pitchFamily="18" charset="0"/>
              </a:rPr>
              <a:t>(Chapter 2)</a:t>
            </a:r>
            <a:r>
              <a:rPr lang="en-US" sz="2000" dirty="0">
                <a:latin typeface="Times New Roman" panose="02020603050405020304" pitchFamily="18" charset="0"/>
                <a:ea typeface="Calibri" panose="020F0502020204030204" pitchFamily="34" charset="0"/>
                <a:cs typeface="Times New Roman" panose="02020603050405020304" pitchFamily="18" charset="0"/>
              </a:rPr>
              <a:t>       (1)  I said in my heart, "Come now, I will test you with pleasure; enjoy yourself." But behold, this also was vanity. (2) I said of laughter, "It is mad," and of pleasure, "What use is it?" (3) I searched with my heart how to cheer my body with wine--my heart still guiding me with wisdom--and how to lay hold on folly, till I might see what was good for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the children of man </a:t>
            </a:r>
            <a:r>
              <a:rPr lang="en-US" sz="2000" dirty="0">
                <a:latin typeface="Times New Roman" panose="02020603050405020304" pitchFamily="18" charset="0"/>
                <a:ea typeface="Calibri" panose="020F0502020204030204" pitchFamily="34" charset="0"/>
                <a:cs typeface="Times New Roman" panose="02020603050405020304" pitchFamily="18" charset="0"/>
              </a:rPr>
              <a:t>to do under heaven during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the few days of their life</a:t>
            </a:r>
            <a:r>
              <a:rPr lang="en-US" sz="2000" b="1" u="sng" dirty="0" smtClean="0">
                <a:latin typeface="Times New Roman" panose="02020603050405020304" pitchFamily="18" charset="0"/>
                <a:ea typeface="Calibri" panose="020F0502020204030204" pitchFamily="34" charset="0"/>
                <a:cs typeface="Times New Roman" panose="02020603050405020304" pitchFamily="18" charset="0"/>
              </a:rPr>
              <a:t>.</a:t>
            </a:r>
            <a:br>
              <a:rPr lang="en-US" sz="2000" b="1" u="sng" dirty="0" smtClean="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 (4) I made great works. I built houses and planted vineyards for myself. (5) I made myself gardens and parks, and planted in them all kinds of fruit trees. (6) I made myself pools from which to water the forest of growing trees. (7) I bought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male and female slaves, and had slaves</a:t>
            </a:r>
            <a:r>
              <a:rPr lang="en-US" sz="2000" dirty="0">
                <a:latin typeface="Times New Roman" panose="02020603050405020304" pitchFamily="18" charset="0"/>
                <a:ea typeface="Calibri" panose="020F0502020204030204" pitchFamily="34" charset="0"/>
                <a:cs typeface="Times New Roman" panose="02020603050405020304" pitchFamily="18" charset="0"/>
              </a:rPr>
              <a:t> who were born in my house. I had also great possessions of herds and flocks, more than any who had been before me in Jerusalem. (8) I also gathered for myself silver and gold and the treasure of</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 kings</a:t>
            </a:r>
            <a:r>
              <a:rPr lang="en-US" sz="2000" dirty="0">
                <a:latin typeface="Times New Roman" panose="02020603050405020304" pitchFamily="18" charset="0"/>
                <a:ea typeface="Calibri" panose="020F0502020204030204" pitchFamily="34" charset="0"/>
                <a:cs typeface="Times New Roman" panose="02020603050405020304" pitchFamily="18" charset="0"/>
              </a:rPr>
              <a:t> and provinces. I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got singers, both men and women, and many concubines</a:t>
            </a:r>
            <a:r>
              <a:rPr lang="en-US" sz="2000" dirty="0">
                <a:latin typeface="Times New Roman" panose="02020603050405020304" pitchFamily="18" charset="0"/>
                <a:ea typeface="Calibri" panose="020F0502020204030204" pitchFamily="34" charset="0"/>
                <a:cs typeface="Times New Roman" panose="02020603050405020304" pitchFamily="18" charset="0"/>
              </a:rPr>
              <a:t>, the delight of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the children of man.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r>
            <a:br>
              <a:rPr lang="en-US" sz="2000" dirty="0" smtClean="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(9) So I became great and surpassed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all who were before me</a:t>
            </a:r>
            <a:r>
              <a:rPr lang="en-US" sz="2000" dirty="0">
                <a:latin typeface="Times New Roman" panose="02020603050405020304" pitchFamily="18" charset="0"/>
                <a:ea typeface="Calibri" panose="020F0502020204030204" pitchFamily="34" charset="0"/>
                <a:cs typeface="Times New Roman" panose="02020603050405020304" pitchFamily="18" charset="0"/>
              </a:rPr>
              <a:t> in Jerusalem. Also my wisdom remained with me. (10) And whatever my eyes desired I did not keep from them. I kept my heart from no pleasure, for my heart found pleasure in all my toil, and this was my reward for all my toil.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ea typeface="Calibri"/>
                <a:cs typeface="Times New Roman"/>
              </a:rPr>
              <a:t/>
            </a:r>
            <a:br>
              <a:rPr lang="en-US" sz="2000" dirty="0">
                <a:ea typeface="Calibri"/>
                <a:cs typeface="Times New Roman"/>
              </a:rPr>
            </a:br>
            <a:endParaRPr lang="en-US" sz="2000" dirty="0"/>
          </a:p>
        </p:txBody>
      </p:sp>
    </p:spTree>
    <p:extLst>
      <p:ext uri="{BB962C8B-B14F-4D97-AF65-F5344CB8AC3E}">
        <p14:creationId xmlns:p14="http://schemas.microsoft.com/office/powerpoint/2010/main" val="1994138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marL="0" marR="0" indent="45720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(11) Then I considered all that my hands had done and the toil I had expended in doing it, and behold, all was vanity and a striving after wind, and there was nothing to be gained under the sun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br>
              <a:rPr lang="en-US" sz="2000" dirty="0" smtClean="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 (12) So I turned to consider wisdom and madness and folly. For what can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the man do who comes after the king</a:t>
            </a:r>
            <a:r>
              <a:rPr lang="en-US" sz="2000" dirty="0">
                <a:latin typeface="Times New Roman" panose="02020603050405020304" pitchFamily="18" charset="0"/>
                <a:ea typeface="Calibri" panose="020F0502020204030204" pitchFamily="34" charset="0"/>
                <a:cs typeface="Times New Roman" panose="02020603050405020304" pitchFamily="18" charset="0"/>
              </a:rPr>
              <a:t>? Only what has already been done.(13) Then I saw that there is more gain in wisdom than in folly, as there is more gain in light than in darkness. (14)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The wise person</a:t>
            </a:r>
            <a:r>
              <a:rPr lang="en-US" sz="2000" dirty="0">
                <a:latin typeface="Times New Roman" panose="02020603050405020304" pitchFamily="18" charset="0"/>
                <a:ea typeface="Calibri" panose="020F0502020204030204" pitchFamily="34" charset="0"/>
                <a:cs typeface="Times New Roman" panose="02020603050405020304" pitchFamily="18" charset="0"/>
              </a:rPr>
              <a:t> has his eyes in his head, but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the fool</a:t>
            </a:r>
            <a:r>
              <a:rPr lang="en-US" sz="2000" dirty="0">
                <a:latin typeface="Times New Roman" panose="02020603050405020304" pitchFamily="18" charset="0"/>
                <a:ea typeface="Calibri" panose="020F0502020204030204" pitchFamily="34" charset="0"/>
                <a:cs typeface="Times New Roman" panose="02020603050405020304" pitchFamily="18" charset="0"/>
              </a:rPr>
              <a:t> walks in darkness. And yet I perceived that the same event happens to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all of them</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br>
              <a:rPr lang="en-US" sz="2000" dirty="0" smtClean="0">
                <a:latin typeface="Times New Roman" panose="02020603050405020304" pitchFamily="18" charset="0"/>
                <a:ea typeface="Calibri" panose="020F0502020204030204" pitchFamily="34" charset="0"/>
                <a:cs typeface="Times New Roman" panose="02020603050405020304" pitchFamily="18" charset="0"/>
              </a:rPr>
            </a:b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(15) Then I said in my heart, "What happens to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the fool</a:t>
            </a:r>
            <a:r>
              <a:rPr lang="en-US" sz="2000" dirty="0">
                <a:latin typeface="Times New Roman" panose="02020603050405020304" pitchFamily="18" charset="0"/>
                <a:ea typeface="Calibri" panose="020F0502020204030204" pitchFamily="34" charset="0"/>
                <a:cs typeface="Times New Roman" panose="02020603050405020304" pitchFamily="18" charset="0"/>
              </a:rPr>
              <a:t> will happen to me also. Why then have I been so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very wise</a:t>
            </a:r>
            <a:r>
              <a:rPr lang="en-US" sz="2000" dirty="0">
                <a:latin typeface="Times New Roman" panose="02020603050405020304" pitchFamily="18" charset="0"/>
                <a:ea typeface="Calibri" panose="020F0502020204030204" pitchFamily="34" charset="0"/>
                <a:cs typeface="Times New Roman" panose="02020603050405020304" pitchFamily="18" charset="0"/>
              </a:rPr>
              <a:t>?" And I said in my heart that this also is vanity. (16) For of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the wise as of the fool</a:t>
            </a:r>
            <a:r>
              <a:rPr lang="en-US" sz="2000" dirty="0">
                <a:latin typeface="Times New Roman" panose="02020603050405020304" pitchFamily="18" charset="0"/>
                <a:ea typeface="Calibri" panose="020F0502020204030204" pitchFamily="34" charset="0"/>
                <a:cs typeface="Times New Roman" panose="02020603050405020304" pitchFamily="18" charset="0"/>
              </a:rPr>
              <a:t> there is no enduring remembrance, seeing that in the days to come all will have been long forgotten</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 How the wise dies just like the fool!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r>
            <a:br>
              <a:rPr lang="en-US" sz="2000" dirty="0" smtClean="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(17) So I hated life, because what is done under the sun was grievous to me, for all is vanity and a striving after wind. (18) I hated all my toil in which I toil under the sun, seeing that I must leave it to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the man who will come after me,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(19)  and who knows whether he will be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wise or a fool</a:t>
            </a:r>
            <a:r>
              <a:rPr lang="en-US" sz="2000" dirty="0">
                <a:latin typeface="Times New Roman" panose="02020603050405020304" pitchFamily="18" charset="0"/>
                <a:ea typeface="Calibri" panose="020F0502020204030204" pitchFamily="34" charset="0"/>
                <a:cs typeface="Times New Roman" panose="02020603050405020304" pitchFamily="18" charset="0"/>
              </a:rPr>
              <a:t>? Yet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he will be master of all </a:t>
            </a:r>
            <a:r>
              <a:rPr lang="en-US" sz="2000" dirty="0">
                <a:latin typeface="Times New Roman" panose="02020603050405020304" pitchFamily="18" charset="0"/>
                <a:ea typeface="Calibri" panose="020F0502020204030204" pitchFamily="34" charset="0"/>
                <a:cs typeface="Times New Roman" panose="02020603050405020304" pitchFamily="18" charset="0"/>
              </a:rPr>
              <a:t>for which I toiled and used my wisdom under the sun. This also is vanity</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200" dirty="0">
                <a:ea typeface="Calibri"/>
                <a:cs typeface="Times New Roman"/>
              </a:rPr>
              <a:t/>
            </a:r>
            <a:br>
              <a:rPr lang="en-US" sz="1200" dirty="0">
                <a:ea typeface="Calibri"/>
                <a:cs typeface="Times New Roman"/>
              </a:rPr>
            </a:br>
            <a:endParaRPr lang="en-US" sz="1600" dirty="0"/>
          </a:p>
        </p:txBody>
      </p:sp>
    </p:spTree>
    <p:extLst>
      <p:ext uri="{BB962C8B-B14F-4D97-AF65-F5344CB8AC3E}">
        <p14:creationId xmlns:p14="http://schemas.microsoft.com/office/powerpoint/2010/main" val="4062242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marL="0" marR="0" indent="457200">
              <a:lnSpc>
                <a:spcPct val="107000"/>
              </a:lnSpc>
              <a:spcBef>
                <a:spcPts val="0"/>
              </a:spcBef>
              <a:spcAft>
                <a:spcPts val="0"/>
              </a:spcAft>
            </a:pPr>
            <a:endParaRPr lang="en-US" sz="18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(20) So I turned about and gave my heart up to despair over all the toil of my labors under the sun, (21) because sometimes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a person who has toiled with wisdom and knowledge and skill must leave everything to be enjoyed by someone who did not toil for it.</a:t>
            </a:r>
            <a:r>
              <a:rPr lang="en-US" sz="2000" dirty="0">
                <a:latin typeface="Times New Roman" panose="02020603050405020304" pitchFamily="18" charset="0"/>
                <a:ea typeface="Calibri" panose="020F0502020204030204" pitchFamily="34" charset="0"/>
                <a:cs typeface="Times New Roman" panose="02020603050405020304" pitchFamily="18" charset="0"/>
              </a:rPr>
              <a:t> This also is vanity and a great evil.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gn="ctr">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(22) What has</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 a man </a:t>
            </a:r>
            <a:r>
              <a:rPr lang="en-US" sz="2000" dirty="0">
                <a:latin typeface="Times New Roman" panose="02020603050405020304" pitchFamily="18" charset="0"/>
                <a:ea typeface="Calibri" panose="020F0502020204030204" pitchFamily="34" charset="0"/>
                <a:cs typeface="Times New Roman" panose="02020603050405020304" pitchFamily="18" charset="0"/>
              </a:rPr>
              <a:t>from all the toil and striving of heart with which he toils beneath the sun? (23) For all his days are full of sorrow, and his work is a vexation. Even in the night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his heart</a:t>
            </a:r>
            <a:r>
              <a:rPr lang="en-US" sz="2000" dirty="0">
                <a:latin typeface="Times New Roman" panose="02020603050405020304" pitchFamily="18" charset="0"/>
                <a:ea typeface="Calibri" panose="020F0502020204030204" pitchFamily="34" charset="0"/>
                <a:cs typeface="Times New Roman" panose="02020603050405020304" pitchFamily="18" charset="0"/>
              </a:rPr>
              <a:t> does not rest. This also is vanity.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gn="ctr">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000" b="1" dirty="0">
                <a:latin typeface="Times New Roman" panose="02020603050405020304" pitchFamily="18" charset="0"/>
                <a:ea typeface="Calibri" panose="020F0502020204030204" pitchFamily="34" charset="0"/>
                <a:cs typeface="Times New Roman" panose="02020603050405020304" pitchFamily="18" charset="0"/>
              </a:rPr>
              <a:t>(24) There is nothing better for a person than that he should eat and drink and find enjoyment in his toil. This also, I saw, is from the hand of God, (25) for apart from him who can eat or who can have enjoyment? (26) For to the one who pleases him God has given wisdom and knowledge and joy, </a:t>
            </a: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gn="ctr">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but to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the sinner</a:t>
            </a:r>
            <a:r>
              <a:rPr lang="en-US" sz="2000" dirty="0">
                <a:latin typeface="Times New Roman" panose="02020603050405020304" pitchFamily="18" charset="0"/>
                <a:ea typeface="Calibri" panose="020F0502020204030204" pitchFamily="34" charset="0"/>
                <a:cs typeface="Times New Roman" panose="02020603050405020304" pitchFamily="18" charset="0"/>
              </a:rPr>
              <a:t> he has given the business of gathering and collecting, only to give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to one who pleases God</a:t>
            </a:r>
            <a:r>
              <a:rPr lang="en-US" sz="2000" dirty="0">
                <a:latin typeface="Times New Roman" panose="02020603050405020304" pitchFamily="18" charset="0"/>
                <a:ea typeface="Calibri" panose="020F0502020204030204" pitchFamily="34" charset="0"/>
                <a:cs typeface="Times New Roman" panose="02020603050405020304" pitchFamily="18" charset="0"/>
              </a:rPr>
              <a:t>. This also is vanity and a striving after wind.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27696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6705600"/>
          </a:xfrm>
        </p:spPr>
        <p:txBody>
          <a:bodyPr>
            <a:normAutofit fontScale="90000"/>
          </a:bodyPr>
          <a:lstStyle/>
          <a:p>
            <a:pPr marL="342900" marR="0" lvl="0" indent="-342900">
              <a:lnSpc>
                <a:spcPct val="107000"/>
              </a:lnSpc>
              <a:spcBef>
                <a:spcPts val="0"/>
              </a:spcBef>
              <a:spcAft>
                <a:spcPts val="0"/>
              </a:spcAft>
              <a:buFont typeface="+mj-lt"/>
              <a:buAutoNum type="alphaUcPeriod"/>
            </a:pPr>
            <a:r>
              <a:rPr lang="en-US" sz="2700" b="1" u="sng" dirty="0">
                <a:latin typeface="Times New Roman" panose="02020603050405020304" pitchFamily="18" charset="0"/>
                <a:ea typeface="Calibri" panose="020F0502020204030204" pitchFamily="34" charset="0"/>
                <a:cs typeface="Times New Roman" panose="02020603050405020304" pitchFamily="18" charset="0"/>
              </a:rPr>
              <a:t>STUDY NOTES</a:t>
            </a:r>
            <a:r>
              <a:rPr lang="en-US" sz="2700" dirty="0">
                <a:latin typeface="Calibri" panose="020F0502020204030204" pitchFamily="34" charset="0"/>
                <a:ea typeface="Calibri" panose="020F0502020204030204" pitchFamily="34" charset="0"/>
                <a:cs typeface="Times New Roman" panose="02020603050405020304" pitchFamily="18" charset="0"/>
              </a:rPr>
              <a:t/>
            </a:r>
            <a:br>
              <a:rPr lang="en-US" sz="2700" dirty="0">
                <a:latin typeface="Calibri" panose="020F0502020204030204" pitchFamily="34" charset="0"/>
                <a:ea typeface="Calibri" panose="020F0502020204030204" pitchFamily="34" charset="0"/>
                <a:cs typeface="Times New Roman" panose="02020603050405020304" pitchFamily="18" charset="0"/>
              </a:rPr>
            </a:br>
            <a:r>
              <a:rPr lang="en-US" sz="2700" dirty="0">
                <a:latin typeface="Times New Roman" panose="02020603050405020304" pitchFamily="18" charset="0"/>
                <a:ea typeface="Calibri" panose="020F0502020204030204" pitchFamily="34" charset="0"/>
                <a:cs typeface="Times New Roman" panose="02020603050405020304" pitchFamily="18" charset="0"/>
              </a:rPr>
              <a:t>(vv. 1-11)   </a:t>
            </a:r>
            <a:r>
              <a:rPr lang="en-US" sz="2700" b="1" u="sng" dirty="0">
                <a:latin typeface="Times New Roman" panose="02020603050405020304" pitchFamily="18" charset="0"/>
                <a:ea typeface="Calibri" panose="020F0502020204030204" pitchFamily="34" charset="0"/>
                <a:cs typeface="Times New Roman" panose="02020603050405020304" pitchFamily="18" charset="0"/>
              </a:rPr>
              <a:t>Pleasures are meaningless</a:t>
            </a:r>
            <a:r>
              <a:rPr lang="en-US" sz="2700" dirty="0">
                <a:latin typeface="Calibri" panose="020F0502020204030204" pitchFamily="34" charset="0"/>
                <a:ea typeface="Calibri" panose="020F0502020204030204" pitchFamily="34" charset="0"/>
                <a:cs typeface="Times New Roman" panose="02020603050405020304" pitchFamily="18" charset="0"/>
              </a:rPr>
              <a:t/>
            </a:r>
            <a:br>
              <a:rPr lang="en-US" sz="2700" dirty="0">
                <a:latin typeface="Calibri" panose="020F0502020204030204" pitchFamily="34" charset="0"/>
                <a:ea typeface="Calibri" panose="020F0502020204030204" pitchFamily="34" charset="0"/>
                <a:cs typeface="Times New Roman" panose="02020603050405020304" pitchFamily="18" charset="0"/>
              </a:rPr>
            </a:br>
            <a:r>
              <a:rPr lang="en-US" sz="2700" dirty="0" smtClean="0">
                <a:latin typeface="Calibri" panose="020F0502020204030204" pitchFamily="34" charset="0"/>
                <a:ea typeface="Calibri" panose="020F0502020204030204" pitchFamily="34" charset="0"/>
                <a:cs typeface="Times New Roman" panose="02020603050405020304" pitchFamily="18" charset="0"/>
              </a:rPr>
              <a:t>a.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Laughter </a:t>
            </a:r>
            <a:r>
              <a:rPr lang="en-US" sz="2700" dirty="0">
                <a:latin typeface="Times New Roman" panose="02020603050405020304" pitchFamily="18" charset="0"/>
                <a:ea typeface="Calibri" panose="020F0502020204030204" pitchFamily="34" charset="0"/>
                <a:cs typeface="Times New Roman" panose="02020603050405020304" pitchFamily="18" charset="0"/>
              </a:rPr>
              <a:t>and wine and folly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Prov</a:t>
            </a:r>
            <a:r>
              <a:rPr lang="en-US" sz="2700" b="1" dirty="0">
                <a:latin typeface="Times New Roman" panose="02020603050405020304" pitchFamily="18" charset="0"/>
                <a:ea typeface="Calibri" panose="020F0502020204030204" pitchFamily="34" charset="0"/>
                <a:cs typeface="Times New Roman" panose="02020603050405020304" pitchFamily="18" charset="0"/>
              </a:rPr>
              <a:t> 14:13;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Jdg</a:t>
            </a:r>
            <a:r>
              <a:rPr lang="en-US" sz="2700" b="1" dirty="0">
                <a:latin typeface="Times New Roman" panose="02020603050405020304" pitchFamily="18" charset="0"/>
                <a:ea typeface="Calibri" panose="020F0502020204030204" pitchFamily="34" charset="0"/>
                <a:cs typeface="Times New Roman" panose="02020603050405020304" pitchFamily="18" charset="0"/>
              </a:rPr>
              <a:t> 9:13</a:t>
            </a:r>
            <a:r>
              <a:rPr lang="en-US" sz="2700" b="1" dirty="0" smtClean="0">
                <a:latin typeface="Times New Roman" panose="02020603050405020304" pitchFamily="18" charset="0"/>
                <a:ea typeface="Calibri" panose="020F0502020204030204" pitchFamily="34" charset="0"/>
                <a:cs typeface="Times New Roman" panose="02020603050405020304" pitchFamily="18" charset="0"/>
              </a:rPr>
              <a:t>)</a:t>
            </a:r>
            <a:br>
              <a:rPr lang="en-US" sz="27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2700" dirty="0">
                <a:latin typeface="Calibri" panose="020F0502020204030204" pitchFamily="34" charset="0"/>
                <a:ea typeface="Calibri" panose="020F0502020204030204" pitchFamily="34" charset="0"/>
                <a:cs typeface="Times New Roman" panose="02020603050405020304" pitchFamily="18" charset="0"/>
              </a:rPr>
              <a:t/>
            </a:r>
            <a:br>
              <a:rPr lang="en-US" sz="2700" dirty="0">
                <a:latin typeface="Calibri" panose="020F0502020204030204" pitchFamily="34" charset="0"/>
                <a:ea typeface="Calibri" panose="020F0502020204030204" pitchFamily="34" charset="0"/>
                <a:cs typeface="Times New Roman" panose="02020603050405020304" pitchFamily="18" charset="0"/>
              </a:rPr>
            </a:br>
            <a:r>
              <a:rPr lang="en-US" sz="2700" dirty="0" smtClean="0">
                <a:latin typeface="Calibri" panose="020F0502020204030204" pitchFamily="34" charset="0"/>
                <a:ea typeface="Calibri" panose="020F0502020204030204" pitchFamily="34" charset="0"/>
                <a:cs typeface="Times New Roman" panose="02020603050405020304" pitchFamily="18" charset="0"/>
              </a:rPr>
              <a:t>b.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Building </a:t>
            </a:r>
            <a:r>
              <a:rPr lang="en-US" sz="2700" dirty="0">
                <a:latin typeface="Times New Roman" panose="02020603050405020304" pitchFamily="18" charset="0"/>
                <a:ea typeface="Calibri" panose="020F0502020204030204" pitchFamily="34" charset="0"/>
                <a:cs typeface="Times New Roman" panose="02020603050405020304" pitchFamily="18" charset="0"/>
              </a:rPr>
              <a:t>and landscaping projects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
            </a:r>
            <a:br>
              <a:rPr lang="en-US" sz="2700" dirty="0" smtClean="0">
                <a:latin typeface="Times New Roman" panose="02020603050405020304" pitchFamily="18" charset="0"/>
                <a:ea typeface="Calibri" panose="020F0502020204030204" pitchFamily="34" charset="0"/>
                <a:cs typeface="Times New Roman" panose="02020603050405020304" pitchFamily="18" charset="0"/>
              </a:rPr>
            </a:br>
            <a:r>
              <a:rPr lang="en-US" sz="27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700" b="1" dirty="0">
                <a:latin typeface="Times New Roman" panose="02020603050405020304" pitchFamily="18" charset="0"/>
                <a:ea typeface="Calibri" panose="020F0502020204030204" pitchFamily="34" charset="0"/>
                <a:cs typeface="Times New Roman" panose="02020603050405020304" pitchFamily="18" charset="0"/>
              </a:rPr>
              <a:t>2 Sam 2:13;  4:12;  1 Ki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ch.</a:t>
            </a:r>
            <a:r>
              <a:rPr lang="en-US" sz="2700" b="1" dirty="0">
                <a:latin typeface="Times New Roman" panose="02020603050405020304" pitchFamily="18" charset="0"/>
                <a:ea typeface="Calibri" panose="020F0502020204030204" pitchFamily="34" charset="0"/>
                <a:cs typeface="Times New Roman" panose="02020603050405020304" pitchFamily="18" charset="0"/>
              </a:rPr>
              <a:t> 4-11;  6:38;  2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Ch</a:t>
            </a:r>
            <a:r>
              <a:rPr lang="en-US" sz="2700" b="1" dirty="0">
                <a:latin typeface="Times New Roman" panose="02020603050405020304" pitchFamily="18" charset="0"/>
                <a:ea typeface="Calibri" panose="020F0502020204030204" pitchFamily="34" charset="0"/>
                <a:cs typeface="Times New Roman" panose="02020603050405020304" pitchFamily="18" charset="0"/>
              </a:rPr>
              <a:t> 2:1;  8:1-6</a:t>
            </a:r>
            <a:r>
              <a:rPr lang="en-US" sz="2700" b="1" dirty="0" smtClean="0">
                <a:latin typeface="Times New Roman" panose="02020603050405020304" pitchFamily="18" charset="0"/>
                <a:ea typeface="Calibri" panose="020F0502020204030204" pitchFamily="34" charset="0"/>
                <a:cs typeface="Times New Roman" panose="02020603050405020304" pitchFamily="18" charset="0"/>
              </a:rPr>
              <a:t>)</a:t>
            </a:r>
            <a:br>
              <a:rPr lang="en-US" sz="27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2700" dirty="0">
                <a:latin typeface="Calibri" panose="020F0502020204030204" pitchFamily="34" charset="0"/>
                <a:ea typeface="Calibri" panose="020F0502020204030204" pitchFamily="34" charset="0"/>
                <a:cs typeface="Times New Roman" panose="02020603050405020304" pitchFamily="18" charset="0"/>
              </a:rPr>
              <a:t/>
            </a:r>
            <a:br>
              <a:rPr lang="en-US" sz="2700" dirty="0">
                <a:latin typeface="Calibri" panose="020F0502020204030204" pitchFamily="34" charset="0"/>
                <a:ea typeface="Calibri" panose="020F0502020204030204" pitchFamily="34" charset="0"/>
                <a:cs typeface="Times New Roman" panose="02020603050405020304" pitchFamily="18" charset="0"/>
              </a:rPr>
            </a:br>
            <a:r>
              <a:rPr lang="en-US" sz="2700" dirty="0" smtClean="0">
                <a:latin typeface="Calibri" panose="020F0502020204030204" pitchFamily="34" charset="0"/>
                <a:ea typeface="Calibri" panose="020F0502020204030204" pitchFamily="34" charset="0"/>
                <a:cs typeface="Times New Roman" panose="02020603050405020304" pitchFamily="18" charset="0"/>
              </a:rPr>
              <a:t>c.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Slaves </a:t>
            </a:r>
            <a:r>
              <a:rPr lang="en-US" sz="2700" dirty="0">
                <a:latin typeface="Times New Roman" panose="02020603050405020304" pitchFamily="18" charset="0"/>
                <a:ea typeface="Calibri" panose="020F0502020204030204" pitchFamily="34" charset="0"/>
                <a:cs typeface="Times New Roman" panose="02020603050405020304" pitchFamily="18" charset="0"/>
              </a:rPr>
              <a:t>and flocks </a:t>
            </a:r>
            <a:r>
              <a:rPr lang="en-US" sz="2700" b="1" dirty="0">
                <a:latin typeface="Times New Roman" panose="02020603050405020304" pitchFamily="18" charset="0"/>
                <a:ea typeface="Calibri" panose="020F0502020204030204" pitchFamily="34" charset="0"/>
                <a:cs typeface="Times New Roman" panose="02020603050405020304" pitchFamily="18" charset="0"/>
              </a:rPr>
              <a:t>(1 Ki 5:13;  9:22;  2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Chr</a:t>
            </a:r>
            <a:r>
              <a:rPr lang="en-US" sz="2700" b="1" dirty="0">
                <a:latin typeface="Times New Roman" panose="02020603050405020304" pitchFamily="18" charset="0"/>
                <a:ea typeface="Calibri" panose="020F0502020204030204" pitchFamily="34" charset="0"/>
                <a:cs typeface="Times New Roman" panose="02020603050405020304" pitchFamily="18" charset="0"/>
              </a:rPr>
              <a:t> 8:7,8) </a:t>
            </a:r>
            <a:r>
              <a:rPr lang="en-US" sz="2700" b="1" dirty="0" smtClean="0">
                <a:latin typeface="Times New Roman" panose="02020603050405020304" pitchFamily="18" charset="0"/>
                <a:ea typeface="Calibri" panose="020F0502020204030204" pitchFamily="34" charset="0"/>
                <a:cs typeface="Times New Roman" panose="02020603050405020304" pitchFamily="18" charset="0"/>
              </a:rPr>
              <a:t/>
            </a:r>
            <a:br>
              <a:rPr lang="en-US" sz="27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2700" dirty="0">
                <a:latin typeface="Calibri" panose="020F0502020204030204" pitchFamily="34" charset="0"/>
                <a:ea typeface="Calibri" panose="020F0502020204030204" pitchFamily="34" charset="0"/>
                <a:cs typeface="Times New Roman" panose="02020603050405020304" pitchFamily="18" charset="0"/>
              </a:rPr>
              <a:t/>
            </a:r>
            <a:br>
              <a:rPr lang="en-US" sz="2700" dirty="0">
                <a:latin typeface="Calibri" panose="020F0502020204030204" pitchFamily="34" charset="0"/>
                <a:ea typeface="Calibri" panose="020F0502020204030204" pitchFamily="34" charset="0"/>
                <a:cs typeface="Times New Roman" panose="02020603050405020304" pitchFamily="18" charset="0"/>
              </a:rPr>
            </a:br>
            <a:r>
              <a:rPr lang="en-US" sz="2700" dirty="0" smtClean="0">
                <a:latin typeface="Calibri" panose="020F0502020204030204" pitchFamily="34" charset="0"/>
                <a:ea typeface="Calibri" panose="020F0502020204030204" pitchFamily="34" charset="0"/>
                <a:cs typeface="Times New Roman" panose="02020603050405020304" pitchFamily="18" charset="0"/>
              </a:rPr>
              <a:t>d.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Silver</a:t>
            </a:r>
            <a:r>
              <a:rPr lang="en-US" sz="2700" dirty="0">
                <a:latin typeface="Times New Roman" panose="02020603050405020304" pitchFamily="18" charset="0"/>
                <a:ea typeface="Calibri" panose="020F0502020204030204" pitchFamily="34" charset="0"/>
                <a:cs typeface="Times New Roman" panose="02020603050405020304" pitchFamily="18" charset="0"/>
              </a:rPr>
              <a:t>, gold, treasure, singers </a:t>
            </a:r>
            <a:r>
              <a:rPr lang="en-US" sz="2700" b="1" dirty="0">
                <a:latin typeface="Times New Roman" panose="02020603050405020304" pitchFamily="18" charset="0"/>
                <a:ea typeface="Calibri" panose="020F0502020204030204" pitchFamily="34" charset="0"/>
                <a:cs typeface="Times New Roman" panose="02020603050405020304" pitchFamily="18" charset="0"/>
              </a:rPr>
              <a:t>(1 Ki 9:28;  2 Sam 19:35;  </a:t>
            </a:r>
            <a:r>
              <a:rPr lang="en-US" sz="2700" b="1" dirty="0" smtClean="0">
                <a:latin typeface="Times New Roman" panose="02020603050405020304" pitchFamily="18" charset="0"/>
                <a:ea typeface="Calibri" panose="020F0502020204030204" pitchFamily="34" charset="0"/>
                <a:cs typeface="Times New Roman" panose="02020603050405020304" pitchFamily="18" charset="0"/>
              </a:rPr>
              <a:t>                  Lk </a:t>
            </a:r>
            <a:r>
              <a:rPr lang="en-US" sz="2700" b="1" dirty="0">
                <a:latin typeface="Times New Roman" panose="02020603050405020304" pitchFamily="18" charset="0"/>
                <a:ea typeface="Calibri" panose="020F0502020204030204" pitchFamily="34" charset="0"/>
                <a:cs typeface="Times New Roman" panose="02020603050405020304" pitchFamily="18" charset="0"/>
              </a:rPr>
              <a:t>12:15-21; 1 Tim 6:17</a:t>
            </a:r>
            <a:r>
              <a:rPr lang="en-US" sz="2700" b="1" dirty="0" smtClean="0">
                <a:latin typeface="Times New Roman" panose="02020603050405020304" pitchFamily="18" charset="0"/>
                <a:ea typeface="Calibri" panose="020F0502020204030204" pitchFamily="34" charset="0"/>
                <a:cs typeface="Times New Roman" panose="02020603050405020304" pitchFamily="18" charset="0"/>
              </a:rPr>
              <a:t>)</a:t>
            </a:r>
            <a:br>
              <a:rPr lang="en-US" sz="27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2700" dirty="0">
                <a:latin typeface="Calibri" panose="020F0502020204030204" pitchFamily="34" charset="0"/>
                <a:ea typeface="Calibri" panose="020F0502020204030204" pitchFamily="34" charset="0"/>
                <a:cs typeface="Times New Roman" panose="02020603050405020304" pitchFamily="18" charset="0"/>
              </a:rPr>
              <a:t/>
            </a:r>
            <a:br>
              <a:rPr lang="en-US" sz="2700" dirty="0">
                <a:latin typeface="Calibri" panose="020F0502020204030204" pitchFamily="34" charset="0"/>
                <a:ea typeface="Calibri" panose="020F0502020204030204" pitchFamily="34" charset="0"/>
                <a:cs typeface="Times New Roman" panose="02020603050405020304" pitchFamily="18" charset="0"/>
              </a:rPr>
            </a:br>
            <a:r>
              <a:rPr lang="en-US" sz="2700" dirty="0" smtClean="0">
                <a:latin typeface="Calibri" panose="020F0502020204030204" pitchFamily="34" charset="0"/>
                <a:ea typeface="Calibri" panose="020F0502020204030204" pitchFamily="34" charset="0"/>
                <a:cs typeface="Times New Roman" panose="02020603050405020304" pitchFamily="18" charset="0"/>
              </a:rPr>
              <a:t>e.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700" dirty="0">
                <a:latin typeface="Times New Roman" panose="02020603050405020304" pitchFamily="18" charset="0"/>
                <a:ea typeface="Calibri" panose="020F0502020204030204" pitchFamily="34" charset="0"/>
                <a:cs typeface="Times New Roman" panose="02020603050405020304" pitchFamily="18" charset="0"/>
              </a:rPr>
              <a:t>splendor of his wives (v. 8 ) – a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harem</a:t>
            </a:r>
            <a:br>
              <a:rPr lang="en-US" sz="2700" dirty="0" smtClean="0">
                <a:latin typeface="Times New Roman" panose="02020603050405020304" pitchFamily="18" charset="0"/>
                <a:ea typeface="Calibri" panose="020F0502020204030204" pitchFamily="34" charset="0"/>
                <a:cs typeface="Times New Roman" panose="02020603050405020304" pitchFamily="18" charset="0"/>
              </a:rPr>
            </a:br>
            <a:r>
              <a:rPr lang="en-US" sz="27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700" b="1" dirty="0">
                <a:latin typeface="Times New Roman" panose="02020603050405020304" pitchFamily="18" charset="0"/>
                <a:ea typeface="Calibri" panose="020F0502020204030204" pitchFamily="34" charset="0"/>
                <a:cs typeface="Times New Roman" panose="02020603050405020304" pitchFamily="18" charset="0"/>
              </a:rPr>
              <a:t>(1 Ki 3:1; 11:1-13)  </a:t>
            </a:r>
            <a:r>
              <a:rPr lang="en-US" sz="2700" dirty="0">
                <a:latin typeface="Times New Roman" panose="02020603050405020304" pitchFamily="18" charset="0"/>
                <a:ea typeface="Calibri" panose="020F0502020204030204" pitchFamily="34" charset="0"/>
                <a:cs typeface="Times New Roman" panose="02020603050405020304" pitchFamily="18" charset="0"/>
              </a:rPr>
              <a:t>700 wives; 300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concubines</a:t>
            </a:r>
            <a:br>
              <a:rPr lang="en-US" sz="2700" dirty="0" smtClean="0">
                <a:latin typeface="Times New Roman" panose="02020603050405020304" pitchFamily="18" charset="0"/>
                <a:ea typeface="Calibri" panose="020F0502020204030204" pitchFamily="34" charset="0"/>
                <a:cs typeface="Times New Roman" panose="02020603050405020304" pitchFamily="18" charset="0"/>
              </a:rPr>
            </a:br>
            <a:r>
              <a:rPr lang="en-US" sz="2700" dirty="0">
                <a:latin typeface="Calibri" panose="020F0502020204030204" pitchFamily="34" charset="0"/>
                <a:ea typeface="Calibri" panose="020F0502020204030204" pitchFamily="34" charset="0"/>
                <a:cs typeface="Times New Roman" panose="02020603050405020304" pitchFamily="18" charset="0"/>
              </a:rPr>
              <a:t/>
            </a:r>
            <a:br>
              <a:rPr lang="en-US" sz="2700" dirty="0">
                <a:latin typeface="Calibri" panose="020F0502020204030204" pitchFamily="34" charset="0"/>
                <a:ea typeface="Calibri" panose="020F0502020204030204" pitchFamily="34" charset="0"/>
                <a:cs typeface="Times New Roman" panose="02020603050405020304" pitchFamily="18" charset="0"/>
              </a:rPr>
            </a:br>
            <a:r>
              <a:rPr lang="en-US" sz="2700" dirty="0" smtClean="0">
                <a:latin typeface="Calibri" panose="020F0502020204030204" pitchFamily="34" charset="0"/>
                <a:ea typeface="Calibri" panose="020F0502020204030204" pitchFamily="34" charset="0"/>
                <a:cs typeface="Times New Roman" panose="02020603050405020304" pitchFamily="18" charset="0"/>
              </a:rPr>
              <a:t>f.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He </a:t>
            </a:r>
            <a:r>
              <a:rPr lang="en-US" sz="2700" dirty="0">
                <a:latin typeface="Times New Roman" panose="02020603050405020304" pitchFamily="18" charset="0"/>
                <a:ea typeface="Calibri" panose="020F0502020204030204" pitchFamily="34" charset="0"/>
                <a:cs typeface="Times New Roman" panose="02020603050405020304" pitchFamily="18" charset="0"/>
              </a:rPr>
              <a:t>became greater than all kings </a:t>
            </a:r>
            <a:r>
              <a:rPr lang="en-US" sz="2700" b="1" dirty="0">
                <a:latin typeface="Times New Roman" panose="02020603050405020304" pitchFamily="18" charset="0"/>
                <a:ea typeface="Calibri" panose="020F0502020204030204" pitchFamily="34" charset="0"/>
                <a:cs typeface="Times New Roman" panose="02020603050405020304" pitchFamily="18" charset="0"/>
              </a:rPr>
              <a:t>(1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Chr</a:t>
            </a:r>
            <a:r>
              <a:rPr lang="en-US" sz="2700" b="1" dirty="0">
                <a:latin typeface="Times New Roman" panose="02020603050405020304" pitchFamily="18" charset="0"/>
                <a:ea typeface="Calibri" panose="020F0502020204030204" pitchFamily="34" charset="0"/>
                <a:cs typeface="Times New Roman" panose="02020603050405020304" pitchFamily="18" charset="0"/>
              </a:rPr>
              <a:t> 29:25)</a:t>
            </a: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800" dirty="0">
                <a:ea typeface="Calibri"/>
                <a:cs typeface="Times New Roman"/>
              </a:rPr>
              <a:t/>
            </a:r>
            <a:br>
              <a:rPr lang="en-US" sz="1800" dirty="0">
                <a:ea typeface="Calibri"/>
                <a:cs typeface="Times New Roman"/>
              </a:rPr>
            </a:br>
            <a:endParaRPr lang="en-US" sz="1800" dirty="0"/>
          </a:p>
        </p:txBody>
      </p:sp>
    </p:spTree>
    <p:extLst>
      <p:ext uri="{BB962C8B-B14F-4D97-AF65-F5344CB8AC3E}">
        <p14:creationId xmlns:p14="http://schemas.microsoft.com/office/powerpoint/2010/main" val="2406964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88162"/>
          </a:xfrm>
        </p:spPr>
        <p:txBody>
          <a:bodyPr>
            <a:noAutofit/>
          </a:bodyPr>
          <a:lstStyle/>
          <a:p>
            <a:pPr marR="0" lvl="0">
              <a:lnSpc>
                <a:spcPct val="107000"/>
              </a:lnSpc>
              <a:spcBef>
                <a:spcPts val="0"/>
              </a:spcBef>
              <a:spcAft>
                <a:spcPts val="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2. (vv</a:t>
            </a:r>
            <a:r>
              <a:rPr lang="en-US" sz="3200" dirty="0">
                <a:latin typeface="Times New Roman" panose="02020603050405020304" pitchFamily="18" charset="0"/>
                <a:ea typeface="Calibri" panose="020F0502020204030204" pitchFamily="34" charset="0"/>
                <a:cs typeface="Times New Roman" panose="02020603050405020304" pitchFamily="18" charset="0"/>
              </a:rPr>
              <a:t>. 12-16) </a:t>
            </a:r>
            <a:r>
              <a:rPr lang="en-US" sz="3200" b="1" u="sng" dirty="0">
                <a:latin typeface="Times New Roman" panose="02020603050405020304" pitchFamily="18" charset="0"/>
                <a:ea typeface="Calibri" panose="020F0502020204030204" pitchFamily="34" charset="0"/>
                <a:cs typeface="Times New Roman" panose="02020603050405020304" pitchFamily="18" charset="0"/>
              </a:rPr>
              <a:t>Wisdom and Folly </a:t>
            </a:r>
            <a:r>
              <a:rPr lang="en-US" sz="3200" b="1" u="sng" dirty="0" smtClean="0">
                <a:latin typeface="Times New Roman" panose="02020603050405020304" pitchFamily="18" charset="0"/>
                <a:ea typeface="Calibri" panose="020F0502020204030204" pitchFamily="34" charset="0"/>
                <a:cs typeface="Times New Roman" panose="02020603050405020304" pitchFamily="18" charset="0"/>
              </a:rPr>
              <a:t>                                are meaningless</a:t>
            </a:r>
            <a:br>
              <a:rPr lang="en-US" sz="3200" b="1" u="sng" dirty="0" smtClean="0">
                <a:latin typeface="Times New Roman" panose="02020603050405020304" pitchFamily="18" charset="0"/>
                <a:ea typeface="Calibri" panose="020F0502020204030204" pitchFamily="34" charset="0"/>
                <a:cs typeface="Times New Roman" panose="02020603050405020304" pitchFamily="18" charset="0"/>
              </a:rPr>
            </a:br>
            <a:r>
              <a:rPr lang="en-US" sz="3200" dirty="0">
                <a:latin typeface="Calibri" panose="020F0502020204030204" pitchFamily="34" charset="0"/>
                <a:ea typeface="Calibri" panose="020F0502020204030204" pitchFamily="34" charset="0"/>
                <a:cs typeface="Times New Roman" panose="02020603050405020304" pitchFamily="18" charset="0"/>
              </a:rPr>
              <a:t/>
            </a:r>
            <a:br>
              <a:rPr lang="en-US" sz="3200" dirty="0">
                <a:latin typeface="Calibri" panose="020F0502020204030204" pitchFamily="34" charset="0"/>
                <a:ea typeface="Calibri" panose="020F0502020204030204" pitchFamily="34" charset="0"/>
                <a:cs typeface="Times New Roman" panose="02020603050405020304" pitchFamily="18" charset="0"/>
              </a:rPr>
            </a:br>
            <a:r>
              <a:rPr lang="en-US" sz="3200" dirty="0" smtClean="0">
                <a:latin typeface="Calibri" panose="020F0502020204030204" pitchFamily="34" charset="0"/>
                <a:ea typeface="Calibri" panose="020F0502020204030204" pitchFamily="34" charset="0"/>
                <a:cs typeface="Times New Roman" panose="02020603050405020304" pitchFamily="18" charset="0"/>
              </a:rPr>
              <a:t>a.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3200" dirty="0">
                <a:latin typeface="Times New Roman" panose="02020603050405020304" pitchFamily="18" charset="0"/>
                <a:ea typeface="Calibri" panose="020F0502020204030204" pitchFamily="34" charset="0"/>
                <a:cs typeface="Times New Roman" panose="02020603050405020304" pitchFamily="18" charset="0"/>
              </a:rPr>
              <a:t>folly of finding satisfaction in mere human wisdom.                                                                               No matter whether wise or foolish,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r>
            <a:br>
              <a:rPr lang="en-US" sz="3200" dirty="0" smtClean="0">
                <a:latin typeface="Times New Roman" panose="02020603050405020304" pitchFamily="18" charset="0"/>
                <a:ea typeface="Calibri" panose="020F0502020204030204" pitchFamily="34" charset="0"/>
                <a:cs typeface="Times New Roman" panose="02020603050405020304" pitchFamily="18" charset="0"/>
              </a:rPr>
            </a:br>
            <a:r>
              <a:rPr lang="en-US" sz="3200" dirty="0" smtClean="0">
                <a:latin typeface="Times New Roman" panose="02020603050405020304" pitchFamily="18" charset="0"/>
                <a:ea typeface="Calibri" panose="020F0502020204030204" pitchFamily="34" charset="0"/>
                <a:cs typeface="Times New Roman" panose="02020603050405020304" pitchFamily="18" charset="0"/>
              </a:rPr>
              <a:t>we </a:t>
            </a:r>
            <a:r>
              <a:rPr lang="en-US" sz="3200" dirty="0">
                <a:latin typeface="Times New Roman" panose="02020603050405020304" pitchFamily="18" charset="0"/>
                <a:ea typeface="Calibri" panose="020F0502020204030204" pitchFamily="34" charset="0"/>
                <a:cs typeface="Times New Roman" panose="02020603050405020304" pitchFamily="18" charset="0"/>
              </a:rPr>
              <a:t>all share the same fate </a:t>
            </a:r>
            <a:r>
              <a:rPr lang="en-US" sz="3200" b="1" dirty="0">
                <a:latin typeface="Times New Roman" panose="02020603050405020304" pitchFamily="18" charset="0"/>
                <a:ea typeface="Calibri" panose="020F0502020204030204" pitchFamily="34" charset="0"/>
                <a:cs typeface="Times New Roman" panose="02020603050405020304" pitchFamily="18" charset="0"/>
              </a:rPr>
              <a:t>(Ps 49:10</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a:t>
            </a:r>
            <a:br>
              <a:rPr lang="en-US" sz="32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3200" dirty="0">
                <a:latin typeface="Calibri" panose="020F0502020204030204" pitchFamily="34" charset="0"/>
                <a:ea typeface="Calibri" panose="020F0502020204030204" pitchFamily="34" charset="0"/>
                <a:cs typeface="Times New Roman" panose="02020603050405020304" pitchFamily="18" charset="0"/>
              </a:rPr>
              <a:t/>
            </a:r>
            <a:br>
              <a:rPr lang="en-US" sz="3200" dirty="0">
                <a:latin typeface="Calibri" panose="020F0502020204030204" pitchFamily="34" charset="0"/>
                <a:ea typeface="Calibri" panose="020F0502020204030204" pitchFamily="34" charset="0"/>
                <a:cs typeface="Times New Roman" panose="02020603050405020304" pitchFamily="18" charset="0"/>
              </a:rPr>
            </a:br>
            <a:r>
              <a:rPr lang="en-US" sz="3200" dirty="0" smtClean="0">
                <a:latin typeface="Calibri" panose="020F0502020204030204" pitchFamily="34" charset="0"/>
                <a:ea typeface="Calibri" panose="020F0502020204030204" pitchFamily="34" charset="0"/>
                <a:cs typeface="Times New Roman" panose="02020603050405020304" pitchFamily="18" charset="0"/>
              </a:rPr>
              <a:t>b.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Even </a:t>
            </a:r>
            <a:r>
              <a:rPr lang="en-US" sz="3200" dirty="0">
                <a:latin typeface="Times New Roman" panose="02020603050405020304" pitchFamily="18" charset="0"/>
                <a:ea typeface="Calibri" panose="020F0502020204030204" pitchFamily="34" charset="0"/>
                <a:cs typeface="Times New Roman" panose="02020603050405020304" pitchFamily="18" charset="0"/>
              </a:rPr>
              <a:t>great people and leaders are soon forgotten </a:t>
            </a:r>
            <a:r>
              <a:rPr lang="en-US" sz="3200" b="1" dirty="0">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Cor</a:t>
            </a:r>
            <a:r>
              <a:rPr lang="en-US" sz="3200" b="1" dirty="0">
                <a:latin typeface="Times New Roman" panose="02020603050405020304" pitchFamily="18" charset="0"/>
                <a:ea typeface="Calibri" panose="020F0502020204030204" pitchFamily="34" charset="0"/>
                <a:cs typeface="Times New Roman" panose="02020603050405020304" pitchFamily="18" charset="0"/>
              </a:rPr>
              <a:t> 1:20)</a:t>
            </a:r>
            <a:r>
              <a:rPr lang="en-US" sz="3200" dirty="0">
                <a:latin typeface="Calibri" panose="020F0502020204030204" pitchFamily="34" charset="0"/>
                <a:ea typeface="Calibri" panose="020F0502020204030204" pitchFamily="34" charset="0"/>
                <a:cs typeface="Times New Roman" panose="02020603050405020304" pitchFamily="18" charset="0"/>
              </a:rPr>
              <a:t/>
            </a:r>
            <a:br>
              <a:rPr lang="en-US" sz="3200" dirty="0">
                <a:latin typeface="Calibri" panose="020F0502020204030204" pitchFamily="34" charset="0"/>
                <a:ea typeface="Calibri" panose="020F0502020204030204" pitchFamily="34" charset="0"/>
                <a:cs typeface="Times New Roman" panose="02020603050405020304" pitchFamily="18" charset="0"/>
              </a:rPr>
            </a:br>
            <a:r>
              <a:rPr lang="en-US" sz="3200" dirty="0">
                <a:ea typeface="Calibri"/>
                <a:cs typeface="Times New Roman"/>
              </a:rPr>
              <a:t/>
            </a:r>
            <a:br>
              <a:rPr lang="en-US" sz="3200" dirty="0">
                <a:ea typeface="Calibri"/>
                <a:cs typeface="Times New Roman"/>
              </a:rPr>
            </a:br>
            <a:endParaRPr lang="en-US" sz="3200" dirty="0"/>
          </a:p>
        </p:txBody>
      </p:sp>
    </p:spTree>
    <p:extLst>
      <p:ext uri="{BB962C8B-B14F-4D97-AF65-F5344CB8AC3E}">
        <p14:creationId xmlns:p14="http://schemas.microsoft.com/office/powerpoint/2010/main" val="2138338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marR="0" lvl="0">
              <a:lnSpc>
                <a:spcPct val="107000"/>
              </a:lnSpc>
              <a:spcBef>
                <a:spcPts val="0"/>
              </a:spcBef>
              <a:spcAft>
                <a:spcPts val="0"/>
              </a:spcAft>
            </a:pPr>
            <a:r>
              <a:rPr lang="en-US" sz="4000" dirty="0" smtClean="0">
                <a:latin typeface="Times New Roman"/>
                <a:ea typeface="Calibri" panose="020F0502020204030204" pitchFamily="34" charset="0"/>
                <a:cs typeface="Times New Roman"/>
              </a:rPr>
              <a:t>3.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(vv</a:t>
            </a:r>
            <a:r>
              <a:rPr lang="en-US" sz="4000" dirty="0">
                <a:latin typeface="Times New Roman" panose="02020603050405020304" pitchFamily="18" charset="0"/>
                <a:ea typeface="Calibri" panose="020F0502020204030204" pitchFamily="34" charset="0"/>
                <a:cs typeface="Times New Roman" panose="02020603050405020304" pitchFamily="18" charset="0"/>
              </a:rPr>
              <a:t>. 17-23) </a:t>
            </a:r>
            <a:r>
              <a:rPr lang="en-US" sz="4000" b="1" u="sng" dirty="0">
                <a:latin typeface="Times New Roman" panose="02020603050405020304" pitchFamily="18" charset="0"/>
                <a:ea typeface="Calibri" panose="020F0502020204030204" pitchFamily="34" charset="0"/>
                <a:cs typeface="Times New Roman" panose="02020603050405020304" pitchFamily="18" charset="0"/>
              </a:rPr>
              <a:t>Toil is </a:t>
            </a:r>
            <a:r>
              <a:rPr lang="en-US" sz="4000" b="1" u="sng" dirty="0" smtClean="0">
                <a:latin typeface="Times New Roman" panose="02020603050405020304" pitchFamily="18" charset="0"/>
                <a:ea typeface="Calibri" panose="020F0502020204030204" pitchFamily="34" charset="0"/>
                <a:cs typeface="Times New Roman" panose="02020603050405020304" pitchFamily="18" charset="0"/>
              </a:rPr>
              <a:t>Meaningless</a:t>
            </a:r>
            <a:r>
              <a:rPr lang="en-US" sz="4000" dirty="0" smtClean="0">
                <a:latin typeface="Calibri" panose="020F0502020204030204" pitchFamily="34" charset="0"/>
                <a:ea typeface="Calibri" panose="020F0502020204030204" pitchFamily="34" charset="0"/>
                <a:cs typeface="Times New Roman" panose="02020603050405020304" pitchFamily="18" charset="0"/>
              </a:rPr>
              <a:t/>
            </a:r>
            <a:br>
              <a:rPr lang="en-US" sz="4000" dirty="0" smtClean="0">
                <a:latin typeface="Calibri" panose="020F0502020204030204" pitchFamily="34" charset="0"/>
                <a:ea typeface="Calibri" panose="020F0502020204030204" pitchFamily="34" charset="0"/>
                <a:cs typeface="Times New Roman" panose="02020603050405020304" pitchFamily="18" charset="0"/>
              </a:rPr>
            </a:br>
            <a:r>
              <a:rPr lang="en-US" sz="4000" dirty="0">
                <a:latin typeface="Calibri" panose="020F0502020204030204" pitchFamily="34" charset="0"/>
                <a:ea typeface="Calibri" panose="020F0502020204030204" pitchFamily="34" charset="0"/>
                <a:cs typeface="Times New Roman" panose="02020603050405020304" pitchFamily="18" charset="0"/>
              </a:rPr>
              <a:t/>
            </a:r>
            <a:br>
              <a:rPr lang="en-US" sz="4000" dirty="0">
                <a:latin typeface="Calibri" panose="020F0502020204030204" pitchFamily="34" charset="0"/>
                <a:ea typeface="Calibri" panose="020F0502020204030204" pitchFamily="34" charset="0"/>
                <a:cs typeface="Times New Roman" panose="02020603050405020304" pitchFamily="18" charset="0"/>
              </a:rPr>
            </a:b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We leave our possessions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r>
            <a:br>
              <a:rPr lang="en-US" sz="4000" dirty="0" smtClean="0">
                <a:latin typeface="Times New Roman" panose="02020603050405020304" pitchFamily="18" charset="0"/>
                <a:ea typeface="Calibri" panose="020F0502020204030204" pitchFamily="34" charset="0"/>
                <a:cs typeface="Times New Roman" panose="02020603050405020304" pitchFamily="18" charset="0"/>
              </a:rPr>
            </a:br>
            <a:r>
              <a:rPr lang="en-US" sz="4000" dirty="0" smtClean="0">
                <a:latin typeface="Times New Roman" panose="02020603050405020304" pitchFamily="18" charset="0"/>
                <a:ea typeface="Calibri" panose="020F0502020204030204" pitchFamily="34" charset="0"/>
                <a:cs typeface="Times New Roman" panose="02020603050405020304" pitchFamily="18" charset="0"/>
              </a:rPr>
              <a:t>to </a:t>
            </a:r>
            <a:r>
              <a:rPr lang="en-US" sz="4000" dirty="0">
                <a:latin typeface="Times New Roman" panose="02020603050405020304" pitchFamily="18" charset="0"/>
                <a:ea typeface="Calibri" panose="020F0502020204030204" pitchFamily="34" charset="0"/>
                <a:cs typeface="Times New Roman" panose="02020603050405020304" pitchFamily="18" charset="0"/>
              </a:rPr>
              <a:t>the one who comes after us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r>
            <a:br>
              <a:rPr lang="en-US" sz="4000" dirty="0" smtClean="0">
                <a:latin typeface="Times New Roman" panose="02020603050405020304" pitchFamily="18" charset="0"/>
                <a:ea typeface="Calibri" panose="020F0502020204030204" pitchFamily="34" charset="0"/>
                <a:cs typeface="Times New Roman" panose="02020603050405020304" pitchFamily="18" charset="0"/>
              </a:rPr>
            </a:b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r>
            <a:br>
              <a:rPr lang="en-US" sz="4000" dirty="0" smtClean="0">
                <a:latin typeface="Times New Roman" panose="02020603050405020304" pitchFamily="18" charset="0"/>
                <a:ea typeface="Calibri" panose="020F0502020204030204" pitchFamily="34" charset="0"/>
                <a:cs typeface="Times New Roman" panose="02020603050405020304" pitchFamily="18" charset="0"/>
              </a:rPr>
            </a:b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4000" b="1" dirty="0">
                <a:latin typeface="Times New Roman" panose="02020603050405020304" pitchFamily="18" charset="0"/>
                <a:ea typeface="Calibri" panose="020F0502020204030204" pitchFamily="34" charset="0"/>
                <a:cs typeface="Times New Roman" panose="02020603050405020304" pitchFamily="18" charset="0"/>
              </a:rPr>
              <a:t>Job 8:9;  Ps 39:6;  Lk 12:16-21</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1400" dirty="0">
                <a:ea typeface="Calibri"/>
                <a:cs typeface="Times New Roman"/>
              </a:rPr>
              <a:t/>
            </a:r>
            <a:br>
              <a:rPr lang="en-US" sz="1400" dirty="0">
                <a:ea typeface="Calibri"/>
                <a:cs typeface="Times New Roman"/>
              </a:rPr>
            </a:br>
            <a:endParaRPr lang="en-US" sz="1600" dirty="0"/>
          </a:p>
        </p:txBody>
      </p:sp>
    </p:spTree>
    <p:extLst>
      <p:ext uri="{BB962C8B-B14F-4D97-AF65-F5344CB8AC3E}">
        <p14:creationId xmlns:p14="http://schemas.microsoft.com/office/powerpoint/2010/main" val="783586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901</Words>
  <Application>Microsoft Office PowerPoint</Application>
  <PresentationFormat>On-screen Show (4:3)</PresentationFormat>
  <Paragraphs>45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PowerPoint Presentation</vt:lpstr>
      <vt:lpstr>PowerPoint Presentation</vt:lpstr>
      <vt:lpstr>TEXT (Chapter 2)       (1)  I said in my heart, "Come now, I will test you with pleasure; enjoy yourself." But behold, this also was vanity. (2) I said of laughter, "It is mad," and of pleasure, "What use is it?" (3) I searched with my heart how to cheer my body with wine--my heart still guiding me with wisdom--and how to lay hold on folly, till I might see what was good for the children of man to do under heaven during the few days of their life.   (4) I made great works. I built houses and planted vineyards for myself. (5) I made myself gardens and parks, and planted in them all kinds of fruit trees. (6) I made myself pools from which to water the forest of growing trees. (7) I bought male and female slaves, and had slaves who were born in my house. I had also great possessions of herds and flocks, more than any who had been before me in Jerusalem. (8) I also gathered for myself silver and gold and the treasure of kings and provinces. I got singers, both men and women, and many concubines, the delight of the children of man.   (9) So I became great and surpassed all who were before me in Jerusalem. Also my wisdom remained with me. (10) And whatever my eyes desired I did not keep from them. I kept my heart from no pleasure, for my heart found pleasure in all my toil, and this was my reward for all my toil.   </vt:lpstr>
      <vt:lpstr>(11) Then I considered all that my hands had done and the toil I had expended in doing it, and behold, all was vanity and a striving after wind, and there was nothing to be gained under the sun.   (12) So I turned to consider wisdom and madness and folly. For what can the man do who comes after the king? Only what has already been done.(13) Then I saw that there is more gain in wisdom than in folly, as there is more gain in light than in darkness. (14) The wise person has his eyes in his head, but the fool walks in darkness. And yet I perceived that the same event happens to all of them.   (15) Then I said in my heart, "What happens to the fool will happen to me also. Why then have I been so very wise?" And I said in my heart that this also is vanity. (16) For of the wise as of the fool there is no enduring remembrance, seeing that in the days to come all will have been long forgotten. How the wise dies just like the fool!   (17) So I hated life, because what is done under the sun was grievous to me, for all is vanity and a striving after wind. (18) I hated all my toil in which I toil under the sun, seeing that I must leave it to the man who will come after me, (19)  and who knows whether he will be wise or a fool? Yet he will be master of all for which I toiled and used my wisdom under the sun. This also is vanity.  </vt:lpstr>
      <vt:lpstr>PowerPoint Presentation</vt:lpstr>
      <vt:lpstr>STUDY NOTES (vv. 1-11)   Pleasures are meaningless a. Laughter and wine and folly (Prov 14:13;  Jdg 9:13)  b. Building and landscaping projects  (2 Sam 2:13;  4:12;  1 Ki ch. 4-11;  6:38;  2 Ch 2:1;  8:1-6)  c. Slaves and flocks (1 Ki 5:13;  9:22;  2 Chr 8:7,8)   d. Silver, gold, treasure, singers (1 Ki 9:28;  2 Sam 19:35;                    Lk 12:15-21; 1 Tim 6:17)  e. The splendor of his wives (v. 8 ) – a harem  (1 Ki 3:1; 11:1-13)  700 wives; 300 concubines  f. He became greater than all kings (1 Chr 29:25)  </vt:lpstr>
      <vt:lpstr>2. (vv. 12-16) Wisdom and Folly                                 are meaningless  a. The folly of finding satisfaction in mere human wisdom.                                                                               No matter whether wise or foolish,  we all share the same fate (Ps 49:10)  b. Even great people and leaders are soon forgotten (1 Cor 1:20)  </vt:lpstr>
      <vt:lpstr>3. (vv. 17-23) Toil is Meaningless        We leave our possessions  to the one who comes after us   (Job 8:9;  Ps 39:6;  Lk 12:16-21)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dc:creator>
  <cp:lastModifiedBy>David Nehrenz</cp:lastModifiedBy>
  <cp:revision>43</cp:revision>
  <dcterms:created xsi:type="dcterms:W3CDTF">2015-09-03T19:38:01Z</dcterms:created>
  <dcterms:modified xsi:type="dcterms:W3CDTF">2015-09-09T00:33:58Z</dcterms:modified>
</cp:coreProperties>
</file>