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64" r:id="rId2"/>
    <p:sldId id="265" r:id="rId3"/>
    <p:sldId id="276" r:id="rId4"/>
    <p:sldId id="285" r:id="rId5"/>
    <p:sldId id="266" r:id="rId6"/>
    <p:sldId id="267" r:id="rId7"/>
    <p:sldId id="258" r:id="rId8"/>
    <p:sldId id="319" r:id="rId9"/>
    <p:sldId id="353" r:id="rId10"/>
    <p:sldId id="354" r:id="rId11"/>
    <p:sldId id="330" r:id="rId12"/>
    <p:sldId id="261" r:id="rId13"/>
    <p:sldId id="262" r:id="rId14"/>
    <p:sldId id="263" r:id="rId15"/>
    <p:sldId id="268" r:id="rId16"/>
    <p:sldId id="269" r:id="rId17"/>
    <p:sldId id="271" r:id="rId18"/>
    <p:sldId id="282" r:id="rId19"/>
    <p:sldId id="270" r:id="rId20"/>
    <p:sldId id="272" r:id="rId21"/>
    <p:sldId id="274" r:id="rId22"/>
    <p:sldId id="273" r:id="rId23"/>
    <p:sldId id="275" r:id="rId24"/>
    <p:sldId id="284" r:id="rId25"/>
    <p:sldId id="286" r:id="rId26"/>
    <p:sldId id="287" r:id="rId27"/>
    <p:sldId id="288" r:id="rId28"/>
    <p:sldId id="289" r:id="rId29"/>
    <p:sldId id="292" r:id="rId30"/>
    <p:sldId id="293" r:id="rId31"/>
    <p:sldId id="294" r:id="rId32"/>
    <p:sldId id="296" r:id="rId33"/>
    <p:sldId id="297" r:id="rId34"/>
    <p:sldId id="299" r:id="rId35"/>
    <p:sldId id="291" r:id="rId36"/>
    <p:sldId id="305" r:id="rId37"/>
    <p:sldId id="306" r:id="rId38"/>
    <p:sldId id="307" r:id="rId39"/>
    <p:sldId id="308" r:id="rId40"/>
    <p:sldId id="309" r:id="rId41"/>
    <p:sldId id="315" r:id="rId42"/>
    <p:sldId id="321" r:id="rId43"/>
    <p:sldId id="322" r:id="rId44"/>
    <p:sldId id="323" r:id="rId45"/>
    <p:sldId id="326" r:id="rId46"/>
    <p:sldId id="327" r:id="rId47"/>
    <p:sldId id="328" r:id="rId48"/>
    <p:sldId id="329" r:id="rId49"/>
    <p:sldId id="310" r:id="rId50"/>
    <p:sldId id="311" r:id="rId51"/>
    <p:sldId id="312" r:id="rId52"/>
    <p:sldId id="334" r:id="rId53"/>
    <p:sldId id="335" r:id="rId54"/>
    <p:sldId id="336" r:id="rId55"/>
    <p:sldId id="338" r:id="rId56"/>
    <p:sldId id="340" r:id="rId57"/>
    <p:sldId id="341" r:id="rId58"/>
    <p:sldId id="342" r:id="rId59"/>
    <p:sldId id="343" r:id="rId60"/>
    <p:sldId id="345" r:id="rId61"/>
    <p:sldId id="347" r:id="rId62"/>
    <p:sldId id="349" r:id="rId63"/>
    <p:sldId id="350" r:id="rId64"/>
    <p:sldId id="351" r:id="rId65"/>
    <p:sldId id="352" r:id="rId66"/>
    <p:sldId id="355" r:id="rId67"/>
    <p:sldId id="356" r:id="rId68"/>
    <p:sldId id="358" r:id="rId69"/>
    <p:sldId id="359" r:id="rId70"/>
    <p:sldId id="360" r:id="rId71"/>
    <p:sldId id="361" r:id="rId72"/>
    <p:sldId id="362" r:id="rId73"/>
    <p:sldId id="363" r:id="rId74"/>
    <p:sldId id="364" r:id="rId75"/>
    <p:sldId id="365" r:id="rId76"/>
    <p:sldId id="366" r:id="rId77"/>
    <p:sldId id="367" r:id="rId78"/>
    <p:sldId id="369" r:id="rId79"/>
    <p:sldId id="370" r:id="rId80"/>
    <p:sldId id="371" r:id="rId81"/>
    <p:sldId id="368" r:id="rId82"/>
    <p:sldId id="372" r:id="rId83"/>
    <p:sldId id="373" r:id="rId84"/>
    <p:sldId id="374" r:id="rId85"/>
    <p:sldId id="376" r:id="rId86"/>
    <p:sldId id="375" r:id="rId87"/>
    <p:sldId id="377" r:id="rId88"/>
    <p:sldId id="378" r:id="rId89"/>
    <p:sldId id="379" r:id="rId90"/>
    <p:sldId id="384" r:id="rId91"/>
    <p:sldId id="380" r:id="rId92"/>
    <p:sldId id="381" r:id="rId93"/>
    <p:sldId id="382" r:id="rId94"/>
    <p:sldId id="383"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06" y="53"/>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F6D08-FAA0-42CA-906F-B6FE9A3A5394}" type="datetimeFigureOut">
              <a:rPr lang="en-US" smtClean="0"/>
              <a:t>12/1/2015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DECE19-8FB9-4BD8-B591-37C1E77FDDA3}" type="slidenum">
              <a:rPr lang="en-US" smtClean="0"/>
              <a:t>‹#›</a:t>
            </a:fld>
            <a:endParaRPr lang="en-US"/>
          </a:p>
        </p:txBody>
      </p:sp>
    </p:spTree>
    <p:extLst>
      <p:ext uri="{BB962C8B-B14F-4D97-AF65-F5344CB8AC3E}">
        <p14:creationId xmlns:p14="http://schemas.microsoft.com/office/powerpoint/2010/main" val="4231496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DECE19-8FB9-4BD8-B591-37C1E77FDDA3}" type="slidenum">
              <a:rPr lang="en-US" smtClean="0"/>
              <a:t>6</a:t>
            </a:fld>
            <a:endParaRPr lang="en-US"/>
          </a:p>
        </p:txBody>
      </p:sp>
    </p:spTree>
    <p:extLst>
      <p:ext uri="{BB962C8B-B14F-4D97-AF65-F5344CB8AC3E}">
        <p14:creationId xmlns:p14="http://schemas.microsoft.com/office/powerpoint/2010/main" val="1796426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B75C43-70D3-4308-B667-0405CFC35C8E}"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4269938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75C43-70D3-4308-B667-0405CFC35C8E}"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1045959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75C43-70D3-4308-B667-0405CFC35C8E}"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413166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75C43-70D3-4308-B667-0405CFC35C8E}"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205057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B75C43-70D3-4308-B667-0405CFC35C8E}"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11104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B75C43-70D3-4308-B667-0405CFC35C8E}"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400329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B75C43-70D3-4308-B667-0405CFC35C8E}" type="datetimeFigureOut">
              <a:rPr lang="en-US" smtClean="0"/>
              <a:t>12/1/2015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126930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B75C43-70D3-4308-B667-0405CFC35C8E}" type="datetimeFigureOut">
              <a:rPr lang="en-US" smtClean="0"/>
              <a:t>12/1/2015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288847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75C43-70D3-4308-B667-0405CFC35C8E}" type="datetimeFigureOut">
              <a:rPr lang="en-US" smtClean="0"/>
              <a:t>12/1/2015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215119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75C43-70D3-4308-B667-0405CFC35C8E}"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221594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75C43-70D3-4308-B667-0405CFC35C8E}"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53054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4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75C43-70D3-4308-B667-0405CFC35C8E}" type="datetimeFigureOut">
              <a:rPr lang="en-US" smtClean="0"/>
              <a:t>12/1/2015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FD1773-D3A5-4593-B052-39D49D19D937}" type="slidenum">
              <a:rPr lang="en-US" smtClean="0"/>
              <a:t>‹#›</a:t>
            </a:fld>
            <a:endParaRPr lang="en-US"/>
          </a:p>
        </p:txBody>
      </p:sp>
    </p:spTree>
    <p:extLst>
      <p:ext uri="{BB962C8B-B14F-4D97-AF65-F5344CB8AC3E}">
        <p14:creationId xmlns:p14="http://schemas.microsoft.com/office/powerpoint/2010/main" val="2579160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04800"/>
            <a:ext cx="8153400" cy="5909310"/>
          </a:xfrm>
          <a:prstGeom prst="rect">
            <a:avLst/>
          </a:prstGeom>
        </p:spPr>
        <p:txBody>
          <a:bodyPr wrap="square">
            <a:spAutoFit/>
          </a:bodyPr>
          <a:lstStyle/>
          <a:p>
            <a:pPr algn="ctr"/>
            <a:r>
              <a:rPr lang="en-US" sz="3400" b="1" dirty="0" smtClean="0"/>
              <a:t>A BIBLE STUDY OF THE BOOK OF ECCLESIASTES</a:t>
            </a:r>
          </a:p>
          <a:p>
            <a:pPr algn="ctr"/>
            <a:r>
              <a:rPr lang="en-US" sz="3400" dirty="0" smtClean="0"/>
              <a:t>Theme: </a:t>
            </a:r>
          </a:p>
          <a:p>
            <a:pPr algn="ctr"/>
            <a:r>
              <a:rPr lang="en-US" sz="3400" dirty="0" smtClean="0"/>
              <a:t>Solomon and Jesus, </a:t>
            </a:r>
          </a:p>
          <a:p>
            <a:pPr algn="ctr"/>
            <a:r>
              <a:rPr lang="en-US" sz="3400" dirty="0" smtClean="0"/>
              <a:t>Both Sons of David, say:</a:t>
            </a:r>
          </a:p>
          <a:p>
            <a:pPr algn="ctr"/>
            <a:r>
              <a:rPr lang="en-US" sz="3400" dirty="0" smtClean="0"/>
              <a:t> </a:t>
            </a:r>
            <a:r>
              <a:rPr lang="en-US" sz="3400" b="1" dirty="0" smtClean="0"/>
              <a:t>    “Fear God and keep his commandments, </a:t>
            </a:r>
          </a:p>
          <a:p>
            <a:pPr algn="ctr"/>
            <a:r>
              <a:rPr lang="en-US" sz="3400" b="1" dirty="0" smtClean="0"/>
              <a:t>      For this is the whole duty of man!” </a:t>
            </a:r>
          </a:p>
          <a:p>
            <a:pPr algn="ctr"/>
            <a:r>
              <a:rPr lang="en-US" sz="2800" dirty="0" smtClean="0"/>
              <a:t>Trinity Lutheran Church</a:t>
            </a:r>
          </a:p>
          <a:p>
            <a:pPr algn="ctr"/>
            <a:r>
              <a:rPr lang="en-US" sz="2800" dirty="0" smtClean="0"/>
              <a:t>Norman, Oklahoma</a:t>
            </a:r>
          </a:p>
          <a:p>
            <a:pPr algn="ctr"/>
            <a:r>
              <a:rPr lang="en-US" sz="2800" dirty="0" smtClean="0"/>
              <a:t>Pastor David </a:t>
            </a:r>
            <a:r>
              <a:rPr lang="en-US" sz="2800" dirty="0" err="1" smtClean="0"/>
              <a:t>Nehrenz</a:t>
            </a:r>
            <a:endParaRPr lang="en-US" sz="2800" dirty="0" smtClean="0"/>
          </a:p>
          <a:p>
            <a:pPr algn="ctr"/>
            <a:r>
              <a:rPr lang="en-US" sz="2800" dirty="0" smtClean="0"/>
              <a:t>Date: </a:t>
            </a:r>
            <a:r>
              <a:rPr lang="en-US" sz="2800" dirty="0" smtClean="0"/>
              <a:t>12-6-15</a:t>
            </a:r>
            <a:endParaRPr lang="en-US" sz="2800" dirty="0" smtClean="0"/>
          </a:p>
          <a:p>
            <a:pPr algn="ctr"/>
            <a:r>
              <a:rPr lang="en-US" sz="2800" dirty="0" smtClean="0"/>
              <a:t>Lesson: </a:t>
            </a:r>
            <a:r>
              <a:rPr lang="en-US" sz="2800" dirty="0" smtClean="0"/>
              <a:t>12</a:t>
            </a:r>
            <a:endParaRPr lang="en-US" sz="2800" dirty="0"/>
          </a:p>
        </p:txBody>
      </p:sp>
    </p:spTree>
    <p:extLst>
      <p:ext uri="{BB962C8B-B14F-4D97-AF65-F5344CB8AC3E}">
        <p14:creationId xmlns:p14="http://schemas.microsoft.com/office/powerpoint/2010/main" val="25691965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705600"/>
          </a:xfrm>
        </p:spPr>
        <p:txBody>
          <a:bodyPr>
            <a:normAutofit/>
          </a:bodyPr>
          <a:lstStyle/>
          <a:p>
            <a:pPr marL="0" marR="0" indent="0" algn="ctr">
              <a:lnSpc>
                <a:spcPct val="107000"/>
              </a:lnSpc>
              <a:spcBef>
                <a:spcPts val="0"/>
              </a:spcBef>
              <a:spcAft>
                <a:spcPts val="0"/>
              </a:spcAft>
              <a:buNone/>
            </a:pPr>
            <a:endParaRPr lang="en-US" sz="2400" b="1" u="sng" dirty="0" smtClean="0">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t>Luther’s </a:t>
            </a:r>
            <a:r>
              <a:rPr lang="en-US" sz="2400" b="1" u="sng" dirty="0">
                <a:latin typeface="Times New Roman" panose="02020603050405020304" pitchFamily="18" charset="0"/>
                <a:ea typeface="Calibri" panose="020F0502020204030204" pitchFamily="34" charset="0"/>
                <a:cs typeface="Times New Roman" panose="02020603050405020304" pitchFamily="18" charset="0"/>
              </a:rPr>
              <a:t>Works on </a:t>
            </a:r>
            <a:r>
              <a:rPr lang="en-US" sz="2400" b="1" u="sng" dirty="0" err="1">
                <a:latin typeface="Times New Roman" panose="02020603050405020304" pitchFamily="18" charset="0"/>
                <a:ea typeface="Calibri" panose="020F0502020204030204" pitchFamily="34" charset="0"/>
                <a:cs typeface="Times New Roman" panose="02020603050405020304" pitchFamily="18" charset="0"/>
              </a:rPr>
              <a:t>ch.</a:t>
            </a:r>
            <a:r>
              <a:rPr lang="en-US" sz="2400" b="1" u="sng" dirty="0">
                <a:latin typeface="Times New Roman" panose="02020603050405020304" pitchFamily="18" charset="0"/>
                <a:ea typeface="Calibri" panose="020F0502020204030204" pitchFamily="34" charset="0"/>
                <a:cs typeface="Times New Roman" panose="02020603050405020304" pitchFamily="18" charset="0"/>
              </a:rPr>
              <a:t> 12</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i="1" dirty="0">
                <a:latin typeface="Times New Roman" panose="02020603050405020304" pitchFamily="18" charset="0"/>
                <a:ea typeface="Calibri" panose="020F0502020204030204" pitchFamily="34" charset="0"/>
                <a:cs typeface="Times New Roman" panose="02020603050405020304" pitchFamily="18" charset="0"/>
              </a:rPr>
              <a:t>Let us hear the conclusion of the whole matter: Fear God and keep His commandments</a:t>
            </a:r>
            <a:r>
              <a:rPr lang="en-US" sz="2400" dirty="0">
                <a:latin typeface="Times New Roman" panose="02020603050405020304" pitchFamily="18" charset="0"/>
                <a:ea typeface="Calibri" panose="020F0502020204030204" pitchFamily="34" charset="0"/>
                <a:cs typeface="Times New Roman" panose="02020603050405020304" pitchFamily="18" charset="0"/>
              </a:rPr>
              <a:t>. That is, this is the summary of it all: Fear and worship God and keep Him in view; thus you will observe everything that I have set forth in this book. For unless someone fears God, he will not be able to observe any of these things. He has cited examples of men who lived wisely and excellently, without fear, but who, when evil times came, were nevertheless not used to it and brought affliction upon themselves</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p>
          <a:p>
            <a:pPr marL="0" marR="0" indent="0" algn="ctr">
              <a:lnSpc>
                <a:spcPct val="107000"/>
              </a:lnSpc>
              <a:spcBef>
                <a:spcPts val="0"/>
              </a:spcBef>
              <a:spcAft>
                <a:spcPts val="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But </a:t>
            </a:r>
            <a:r>
              <a:rPr lang="en-US" sz="2400" dirty="0">
                <a:latin typeface="Times New Roman" panose="02020603050405020304" pitchFamily="18" charset="0"/>
                <a:ea typeface="Calibri" panose="020F0502020204030204" pitchFamily="34" charset="0"/>
                <a:cs typeface="Times New Roman" panose="02020603050405020304" pitchFamily="18" charset="0"/>
              </a:rPr>
              <a:t>those who fear God are able to despise and make fun of every evil and adversity when it comes, and to give thanks if it does not come. </a:t>
            </a:r>
            <a:r>
              <a:rPr lang="en-US" sz="2400" i="1" dirty="0">
                <a:latin typeface="Times New Roman" panose="02020603050405020304" pitchFamily="18" charset="0"/>
                <a:ea typeface="Calibri" panose="020F0502020204030204" pitchFamily="34" charset="0"/>
                <a:cs typeface="Times New Roman" panose="02020603050405020304" pitchFamily="18" charset="0"/>
              </a:rPr>
              <a:t>For this is the duty of all men. </a:t>
            </a:r>
            <a:r>
              <a:rPr lang="en-US" sz="2400" dirty="0">
                <a:latin typeface="Times New Roman" panose="02020603050405020304" pitchFamily="18" charset="0"/>
                <a:ea typeface="Calibri" panose="020F0502020204030204" pitchFamily="34" charset="0"/>
                <a:cs typeface="Times New Roman" panose="02020603050405020304" pitchFamily="18" charset="0"/>
              </a:rPr>
              <a:t>That is, this applies to all men and is useful to them all. In other ways of life it is gain that is sought for, but in this one it is godliness.”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Tree>
    <p:extLst>
      <p:ext uri="{BB962C8B-B14F-4D97-AF65-F5344CB8AC3E}">
        <p14:creationId xmlns:p14="http://schemas.microsoft.com/office/powerpoint/2010/main" val="39216053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normAutofit fontScale="25000" lnSpcReduction="20000"/>
          </a:bodyPr>
          <a:lstStyle/>
          <a:p>
            <a:pPr marL="0" marR="0" indent="0" algn="ctr">
              <a:lnSpc>
                <a:spcPct val="107000"/>
              </a:lnSpc>
              <a:spcBef>
                <a:spcPts val="0"/>
              </a:spcBef>
              <a:spcAft>
                <a:spcPts val="0"/>
              </a:spcAft>
              <a:buNone/>
            </a:pPr>
            <a:r>
              <a:rPr lang="en-US" sz="8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8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8400" b="1" u="sng" dirty="0">
                <a:latin typeface="Times New Roman" panose="02020603050405020304" pitchFamily="18" charset="0"/>
                <a:ea typeface="Calibri" panose="020F0502020204030204" pitchFamily="34" charset="0"/>
                <a:cs typeface="Times New Roman" panose="02020603050405020304" pitchFamily="18" charset="0"/>
              </a:rPr>
              <a:t>LIFE APPLICATION:</a:t>
            </a:r>
            <a:endParaRPr lang="en-US" sz="8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8400" dirty="0">
                <a:latin typeface="Times New Roman" panose="02020603050405020304" pitchFamily="18" charset="0"/>
                <a:ea typeface="Calibri" panose="020F0502020204030204" pitchFamily="34" charset="0"/>
                <a:cs typeface="Times New Roman" panose="02020603050405020304" pitchFamily="18" charset="0"/>
              </a:rPr>
              <a:t>1. “Remember also your Creator in the days of your youth” </a:t>
            </a:r>
            <a:endParaRPr lang="en-US" sz="8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8400" dirty="0">
                <a:latin typeface="Times New Roman" panose="02020603050405020304" pitchFamily="18" charset="0"/>
                <a:ea typeface="Calibri" panose="020F0502020204030204" pitchFamily="34" charset="0"/>
                <a:cs typeface="Times New Roman" panose="02020603050405020304" pitchFamily="18" charset="0"/>
              </a:rPr>
              <a:t>     Why is this vitally important for young people to know </a:t>
            </a:r>
            <a:r>
              <a:rPr lang="en-US" sz="8400" dirty="0" smtClean="0">
                <a:latin typeface="Times New Roman" panose="02020603050405020304" pitchFamily="18" charset="0"/>
                <a:ea typeface="Calibri" panose="020F0502020204030204" pitchFamily="34" charset="0"/>
                <a:cs typeface="Times New Roman" panose="02020603050405020304" pitchFamily="18" charset="0"/>
              </a:rPr>
              <a:t>NOW                            </a:t>
            </a:r>
            <a:r>
              <a:rPr lang="en-US" sz="8400" dirty="0">
                <a:latin typeface="Times New Roman" panose="02020603050405020304" pitchFamily="18" charset="0"/>
                <a:ea typeface="Calibri" panose="020F0502020204030204" pitchFamily="34" charset="0"/>
                <a:cs typeface="Times New Roman" panose="02020603050405020304" pitchFamily="18" charset="0"/>
              </a:rPr>
              <a:t>before they get old</a:t>
            </a:r>
            <a:r>
              <a:rPr lang="en-US" sz="8400" dirty="0" smtClean="0">
                <a:latin typeface="Times New Roman" panose="02020603050405020304" pitchFamily="18" charset="0"/>
                <a:ea typeface="Calibri" panose="020F0502020204030204" pitchFamily="34" charset="0"/>
                <a:cs typeface="Times New Roman" panose="02020603050405020304" pitchFamily="18" charset="0"/>
              </a:rPr>
              <a:t>?</a:t>
            </a:r>
          </a:p>
          <a:p>
            <a:pPr marL="0" marR="0" indent="0" algn="ctr">
              <a:lnSpc>
                <a:spcPct val="107000"/>
              </a:lnSpc>
              <a:spcBef>
                <a:spcPts val="0"/>
              </a:spcBef>
              <a:spcAft>
                <a:spcPts val="0"/>
              </a:spcAft>
              <a:buNone/>
            </a:pPr>
            <a:endParaRPr lang="en-US" sz="8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8400" dirty="0">
                <a:latin typeface="Times New Roman" panose="02020603050405020304" pitchFamily="18" charset="0"/>
                <a:ea typeface="Calibri" panose="020F0502020204030204" pitchFamily="34" charset="0"/>
                <a:cs typeface="Times New Roman" panose="02020603050405020304" pitchFamily="18" charset="0"/>
              </a:rPr>
              <a:t>2. “Man is going to his eternal home, and the mourners go about the streets”</a:t>
            </a:r>
            <a:endParaRPr lang="en-US" sz="8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8400" dirty="0">
                <a:latin typeface="Times New Roman" panose="02020603050405020304" pitchFamily="18" charset="0"/>
                <a:ea typeface="Calibri" panose="020F0502020204030204" pitchFamily="34" charset="0"/>
                <a:cs typeface="Times New Roman" panose="02020603050405020304" pitchFamily="18" charset="0"/>
              </a:rPr>
              <a:t>     </a:t>
            </a:r>
            <a:r>
              <a:rPr lang="en-US" sz="8400" dirty="0" smtClean="0">
                <a:latin typeface="Times New Roman" panose="02020603050405020304" pitchFamily="18" charset="0"/>
                <a:ea typeface="Calibri" panose="020F0502020204030204" pitchFamily="34" charset="0"/>
                <a:cs typeface="Times New Roman" panose="02020603050405020304" pitchFamily="18" charset="0"/>
              </a:rPr>
              <a:t>How </a:t>
            </a:r>
            <a:r>
              <a:rPr lang="en-US" sz="8400" dirty="0">
                <a:latin typeface="Times New Roman" panose="02020603050405020304" pitchFamily="18" charset="0"/>
                <a:ea typeface="Calibri" panose="020F0502020204030204" pitchFamily="34" charset="0"/>
                <a:cs typeface="Times New Roman" panose="02020603050405020304" pitchFamily="18" charset="0"/>
              </a:rPr>
              <a:t>is this played out each and every time someone dies </a:t>
            </a:r>
            <a:r>
              <a:rPr lang="en-US" sz="8400" dirty="0" smtClean="0">
                <a:latin typeface="Times New Roman" panose="02020603050405020304" pitchFamily="18" charset="0"/>
                <a:ea typeface="Calibri" panose="020F0502020204030204" pitchFamily="34" charset="0"/>
                <a:cs typeface="Times New Roman" panose="02020603050405020304" pitchFamily="18" charset="0"/>
              </a:rPr>
              <a:t>and                                  </a:t>
            </a:r>
            <a:r>
              <a:rPr lang="en-US" sz="8400" dirty="0">
                <a:latin typeface="Times New Roman" panose="02020603050405020304" pitchFamily="18" charset="0"/>
                <a:ea typeface="Calibri" panose="020F0502020204030204" pitchFamily="34" charset="0"/>
                <a:cs typeface="Times New Roman" panose="02020603050405020304" pitchFamily="18" charset="0"/>
              </a:rPr>
              <a:t>then people go to his/her funeral</a:t>
            </a:r>
            <a:r>
              <a:rPr lang="en-US" sz="8400" dirty="0" smtClean="0">
                <a:latin typeface="Times New Roman" panose="02020603050405020304" pitchFamily="18" charset="0"/>
                <a:ea typeface="Calibri" panose="020F0502020204030204" pitchFamily="34" charset="0"/>
                <a:cs typeface="Times New Roman" panose="02020603050405020304" pitchFamily="18" charset="0"/>
              </a:rPr>
              <a:t>?</a:t>
            </a:r>
          </a:p>
          <a:p>
            <a:pPr marL="0" marR="0" indent="0" algn="ctr">
              <a:lnSpc>
                <a:spcPct val="107000"/>
              </a:lnSpc>
              <a:spcBef>
                <a:spcPts val="0"/>
              </a:spcBef>
              <a:spcAft>
                <a:spcPts val="0"/>
              </a:spcAft>
              <a:buNone/>
            </a:pPr>
            <a:endParaRPr lang="en-US" sz="8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8400" dirty="0">
                <a:latin typeface="Times New Roman" panose="02020603050405020304" pitchFamily="18" charset="0"/>
                <a:ea typeface="Calibri" panose="020F0502020204030204" pitchFamily="34" charset="0"/>
                <a:cs typeface="Times New Roman" panose="02020603050405020304" pitchFamily="18" charset="0"/>
              </a:rPr>
              <a:t>3. “The dust returns to the earth as it was</a:t>
            </a:r>
            <a:r>
              <a:rPr lang="en-US" sz="8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8400" dirty="0">
                <a:latin typeface="Times New Roman" panose="02020603050405020304" pitchFamily="18" charset="0"/>
                <a:ea typeface="Calibri" panose="020F0502020204030204" pitchFamily="34" charset="0"/>
                <a:cs typeface="Times New Roman" panose="02020603050405020304" pitchFamily="18" charset="0"/>
              </a:rPr>
              <a:t>and the spirit returns to God who gave it”</a:t>
            </a:r>
            <a:endParaRPr lang="en-US" sz="8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8400" dirty="0">
                <a:latin typeface="Times New Roman" panose="02020603050405020304" pitchFamily="18" charset="0"/>
                <a:ea typeface="Calibri" panose="020F0502020204030204" pitchFamily="34" charset="0"/>
                <a:cs typeface="Times New Roman" panose="02020603050405020304" pitchFamily="18" charset="0"/>
              </a:rPr>
              <a:t>      What does this teach us about the corruption of this world and </a:t>
            </a:r>
            <a:r>
              <a:rPr lang="en-US" sz="8400" dirty="0" smtClean="0">
                <a:latin typeface="Times New Roman" panose="02020603050405020304" pitchFamily="18" charset="0"/>
                <a:ea typeface="Calibri" panose="020F0502020204030204" pitchFamily="34" charset="0"/>
                <a:cs typeface="Times New Roman" panose="02020603050405020304" pitchFamily="18" charset="0"/>
              </a:rPr>
              <a:t>                              also </a:t>
            </a:r>
            <a:r>
              <a:rPr lang="en-US" sz="8400" dirty="0">
                <a:latin typeface="Times New Roman" panose="02020603050405020304" pitchFamily="18" charset="0"/>
                <a:ea typeface="Calibri" panose="020F0502020204030204" pitchFamily="34" charset="0"/>
                <a:cs typeface="Times New Roman" panose="02020603050405020304" pitchFamily="18" charset="0"/>
              </a:rPr>
              <a:t>the immortality of the soul</a:t>
            </a:r>
            <a:r>
              <a:rPr lang="en-US" sz="8400" dirty="0" smtClean="0">
                <a:latin typeface="Times New Roman" panose="02020603050405020304" pitchFamily="18" charset="0"/>
                <a:ea typeface="Calibri" panose="020F0502020204030204" pitchFamily="34" charset="0"/>
                <a:cs typeface="Times New Roman" panose="02020603050405020304" pitchFamily="18" charset="0"/>
              </a:rPr>
              <a:t>?</a:t>
            </a:r>
          </a:p>
          <a:p>
            <a:pPr marL="0" marR="0" indent="0" algn="ctr">
              <a:lnSpc>
                <a:spcPct val="107000"/>
              </a:lnSpc>
              <a:spcBef>
                <a:spcPts val="0"/>
              </a:spcBef>
              <a:spcAft>
                <a:spcPts val="0"/>
              </a:spcAft>
              <a:buNone/>
            </a:pPr>
            <a:endParaRPr lang="en-US" sz="8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8400" dirty="0">
                <a:latin typeface="Times New Roman" panose="02020603050405020304" pitchFamily="18" charset="0"/>
                <a:ea typeface="Calibri" panose="020F0502020204030204" pitchFamily="34" charset="0"/>
                <a:cs typeface="Times New Roman" panose="02020603050405020304" pitchFamily="18" charset="0"/>
              </a:rPr>
              <a:t>4. “Fear God and keep his commandments, </a:t>
            </a:r>
            <a:r>
              <a:rPr lang="en-US" sz="8400" dirty="0" smtClean="0">
                <a:latin typeface="Times New Roman" panose="02020603050405020304" pitchFamily="18" charset="0"/>
                <a:ea typeface="Calibri" panose="020F0502020204030204" pitchFamily="34" charset="0"/>
                <a:cs typeface="Times New Roman" panose="02020603050405020304" pitchFamily="18" charset="0"/>
              </a:rPr>
              <a:t>                                                              for </a:t>
            </a:r>
            <a:r>
              <a:rPr lang="en-US" sz="8400" dirty="0">
                <a:latin typeface="Times New Roman" panose="02020603050405020304" pitchFamily="18" charset="0"/>
                <a:ea typeface="Calibri" panose="020F0502020204030204" pitchFamily="34" charset="0"/>
                <a:cs typeface="Times New Roman" panose="02020603050405020304" pitchFamily="18" charset="0"/>
              </a:rPr>
              <a:t>this is the whole duty of man”</a:t>
            </a:r>
            <a:endParaRPr lang="en-US" sz="8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8400" dirty="0">
                <a:latin typeface="Times New Roman" panose="02020603050405020304" pitchFamily="18" charset="0"/>
                <a:ea typeface="Calibri" panose="020F0502020204030204" pitchFamily="34" charset="0"/>
                <a:cs typeface="Times New Roman" panose="02020603050405020304" pitchFamily="18" charset="0"/>
              </a:rPr>
              <a:t>       Who enables us to know God and his commandments so that </a:t>
            </a:r>
            <a:r>
              <a:rPr lang="en-US" sz="8400" dirty="0" smtClean="0">
                <a:latin typeface="Times New Roman" panose="02020603050405020304" pitchFamily="18" charset="0"/>
                <a:ea typeface="Calibri" panose="020F0502020204030204" pitchFamily="34" charset="0"/>
                <a:cs typeface="Times New Roman" panose="02020603050405020304" pitchFamily="18" charset="0"/>
              </a:rPr>
              <a:t>                             we </a:t>
            </a:r>
            <a:r>
              <a:rPr lang="en-US" sz="8400" dirty="0">
                <a:latin typeface="Times New Roman" panose="02020603050405020304" pitchFamily="18" charset="0"/>
                <a:ea typeface="Calibri" panose="020F0502020204030204" pitchFamily="34" charset="0"/>
                <a:cs typeface="Times New Roman" panose="02020603050405020304" pitchFamily="18" charset="0"/>
              </a:rPr>
              <a:t>can keep them</a:t>
            </a:r>
            <a:r>
              <a:rPr lang="en-US" sz="8400" dirty="0" smtClean="0">
                <a:latin typeface="Times New Roman" panose="02020603050405020304" pitchFamily="18" charset="0"/>
                <a:ea typeface="Calibri" panose="020F0502020204030204" pitchFamily="34" charset="0"/>
                <a:cs typeface="Times New Roman" panose="02020603050405020304" pitchFamily="18" charset="0"/>
              </a:rPr>
              <a:t>?</a:t>
            </a:r>
          </a:p>
          <a:p>
            <a:pPr marL="0" marR="0" indent="0" algn="ctr">
              <a:lnSpc>
                <a:spcPct val="107000"/>
              </a:lnSpc>
              <a:spcBef>
                <a:spcPts val="0"/>
              </a:spcBef>
              <a:spcAft>
                <a:spcPts val="0"/>
              </a:spcAft>
              <a:buNone/>
            </a:pPr>
            <a:endParaRPr lang="en-US" sz="8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8400" dirty="0">
                <a:latin typeface="Times New Roman" panose="02020603050405020304" pitchFamily="18" charset="0"/>
                <a:ea typeface="Calibri" panose="020F0502020204030204" pitchFamily="34" charset="0"/>
                <a:cs typeface="Times New Roman" panose="02020603050405020304" pitchFamily="18" charset="0"/>
              </a:rPr>
              <a:t>5. “For God will bring every deed into judgment, with every secret thing, whether good or evil</a:t>
            </a:r>
            <a:r>
              <a:rPr lang="en-US" sz="8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84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8400" dirty="0" smtClean="0">
                <a:latin typeface="Times New Roman" panose="02020603050405020304" pitchFamily="18" charset="0"/>
                <a:ea typeface="Calibri" panose="020F0502020204030204" pitchFamily="34" charset="0"/>
                <a:cs typeface="Times New Roman" panose="02020603050405020304" pitchFamily="18" charset="0"/>
              </a:rPr>
              <a:t>When </a:t>
            </a:r>
            <a:r>
              <a:rPr lang="en-US" sz="8400" dirty="0">
                <a:latin typeface="Times New Roman" panose="02020603050405020304" pitchFamily="18" charset="0"/>
                <a:ea typeface="Calibri" panose="020F0502020204030204" pitchFamily="34" charset="0"/>
                <a:cs typeface="Times New Roman" panose="02020603050405020304" pitchFamily="18" charset="0"/>
              </a:rPr>
              <a:t>a person knows and realizes this, it will affect every moment of one’s life. Give examples. </a:t>
            </a:r>
            <a:endParaRPr lang="en-US" sz="8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32436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
            <a:ext cx="5334000" cy="701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682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44061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6934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79248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392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006"/>
          <a:stretch/>
        </p:blipFill>
        <p:spPr bwMode="auto">
          <a:xfrm>
            <a:off x="381000" y="533400"/>
            <a:ext cx="8305800" cy="546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591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086600"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5937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93607"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0211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28800" y="381000"/>
            <a:ext cx="5257800" cy="6266281"/>
          </a:xfrm>
          <a:prstGeom prst="rect">
            <a:avLst/>
          </a:prstGeom>
        </p:spPr>
      </p:pic>
    </p:spTree>
    <p:extLst>
      <p:ext uri="{BB962C8B-B14F-4D97-AF65-F5344CB8AC3E}">
        <p14:creationId xmlns:p14="http://schemas.microsoft.com/office/powerpoint/2010/main" val="22989727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6629400" cy="496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4505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8" y="250371"/>
            <a:ext cx="8355559"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7005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492"/>
          <a:stretch/>
        </p:blipFill>
        <p:spPr bwMode="auto">
          <a:xfrm>
            <a:off x="457199" y="457200"/>
            <a:ext cx="8081471"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1525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85326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07499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6019800" cy="521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7129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873928"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1835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09800" y="-1"/>
            <a:ext cx="4724400" cy="6749143"/>
          </a:xfrm>
          <a:prstGeom prst="rect">
            <a:avLst/>
          </a:prstGeom>
        </p:spPr>
      </p:pic>
    </p:spTree>
    <p:extLst>
      <p:ext uri="{BB962C8B-B14F-4D97-AF65-F5344CB8AC3E}">
        <p14:creationId xmlns:p14="http://schemas.microsoft.com/office/powerpoint/2010/main" val="4080689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i.ytimg.com/vi/ioJBS7XH-wo/maxresdefaul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875446"/>
            <a:ext cx="8723488" cy="490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3234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amendesigns.com/wp-content/uploads/2012/09/Ecclesiastes3-13-detail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7792"/>
          <a:stretch/>
        </p:blipFill>
        <p:spPr bwMode="auto">
          <a:xfrm>
            <a:off x="1600200" y="35169"/>
            <a:ext cx="54102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3947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billybear4kids.com/desktop/wallpaper/scene-sets/christian/800x600/ecclesiastes3-1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929" b="5953"/>
          <a:stretch/>
        </p:blipFill>
        <p:spPr bwMode="auto">
          <a:xfrm>
            <a:off x="685800" y="274638"/>
            <a:ext cx="77724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7956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creationscapesart.files.wordpress.com/2014/07/ecc-3-1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445"/>
          <a:stretch/>
        </p:blipFill>
        <p:spPr bwMode="auto">
          <a:xfrm>
            <a:off x="189626" y="609600"/>
            <a:ext cx="8764747"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3382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fullhomelydivinity.org/articles/Advent%20Calendar/christ_wisdo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1724"/>
            <a:ext cx="4419600" cy="677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611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1" descr="https://924jeremiah.files.wordpress.com/2013/12/38.jpg?w=630"/>
          <p:cNvPicPr>
            <a:picLocks noChangeAspect="1" noChangeArrowheads="1"/>
          </p:cNvPicPr>
          <p:nvPr/>
        </p:nvPicPr>
        <p:blipFill>
          <a:blip r:embed="rId2">
            <a:extLst>
              <a:ext uri="{28A0092B-C50C-407E-A947-70E740481C1C}">
                <a14:useLocalDpi xmlns:a14="http://schemas.microsoft.com/office/drawing/2010/main" val="0"/>
              </a:ext>
            </a:extLst>
          </a:blip>
          <a:srcRect l="14383" t="22580" r="15408" b="16772"/>
          <a:stretch>
            <a:fillRect/>
          </a:stretch>
        </p:blipFill>
        <p:spPr bwMode="auto">
          <a:xfrm>
            <a:off x="685800" y="762000"/>
            <a:ext cx="775652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91606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iconandlight.files.wordpress.com/2015/04/cebcceb5cf83cebfcf80ceb5cebdcf84ceb7cebacebfcf83cf84ceae_-cf83cebfcf86ceafceb1-cebaceb1ceaf-e28093-cebbcf8cceb3cebfcf82-cf84cebfcf8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309807"/>
            <a:ext cx="8764035" cy="6250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057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hebrewbible.files.wordpress.com/2011/04/ecclesiastes-4_12.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39469"/>
            <a:ext cx="8316708" cy="6237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6162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foundationsforfreedom.net/Topics/Disciple/Cross_Training/_res/CT_OverviewWh.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0870" y="457200"/>
            <a:ext cx="7742259" cy="604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42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2.bp.blogspot.com/-agfdJKry0j0/UHNrSmpwriI/AAAAAAAABJo/V6SjXMhQIr4/s1600/Quietnes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51192"/>
            <a:ext cx="8458200" cy="56352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5958290"/>
            <a:ext cx="8458200" cy="646331"/>
          </a:xfrm>
          <a:prstGeom prst="rect">
            <a:avLst/>
          </a:prstGeom>
        </p:spPr>
        <p:txBody>
          <a:bodyPr wrap="square">
            <a:spAutoFit/>
          </a:bodyPr>
          <a:lstStyle/>
          <a:p>
            <a:pPr algn="ctr"/>
            <a:r>
              <a:rPr lang="en-US" dirty="0">
                <a:solidFill>
                  <a:srgbClr val="888888"/>
                </a:solidFill>
                <a:latin typeface="arial" panose="020B0604020202020204" pitchFamily="34" charset="0"/>
              </a:rPr>
              <a:t>"</a:t>
            </a:r>
            <a:r>
              <a:rPr lang="en-US" dirty="0">
                <a:latin typeface="arial" panose="020B0604020202020204" pitchFamily="34" charset="0"/>
              </a:rPr>
              <a:t>Better is a handful of quietness than two hands full of toil and a striving after wind." ~ Ecclesiastes 4:6</a:t>
            </a:r>
            <a:endParaRPr lang="en-US" dirty="0"/>
          </a:p>
        </p:txBody>
      </p:sp>
    </p:spTree>
    <p:extLst>
      <p:ext uri="{BB962C8B-B14F-4D97-AF65-F5344CB8AC3E}">
        <p14:creationId xmlns:p14="http://schemas.microsoft.com/office/powerpoint/2010/main" val="13250346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bibleencyclopedia.com/picturesjpeg/joseph_and_benjami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76199"/>
            <a:ext cx="5562600" cy="670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165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brogilbert.org/gods_power-wisdom-love-glory/power_chris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5791200" cy="6494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2873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biblepic.com/53/174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3500" y="245330"/>
            <a:ext cx="6477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0932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monmouthchurch.org/wp-content/uploads/2012/06/God-star-960x350.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238"/>
          <a:stretch/>
        </p:blipFill>
        <p:spPr bwMode="auto">
          <a:xfrm>
            <a:off x="304800" y="1676400"/>
            <a:ext cx="8630292"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1823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quotehd.com/imagequotes/authors69/the-talmud-quote-he-who-loves-money-will-not-be-satisfied-with-money.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6470"/>
          <a:stretch/>
        </p:blipFill>
        <p:spPr bwMode="auto">
          <a:xfrm>
            <a:off x="609600" y="274638"/>
            <a:ext cx="7772400" cy="649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0292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s-media-cache-ak0.pinimg.com/236x/ff/b0/62/ffb0626b59346bfa3a27c4bc58aa92f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9700" y="239469"/>
            <a:ext cx="63246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329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mage.slidesharecdn.com/eccl5v1-7howtohonorgod-77-141218223106-conversion-gate01/95/how-to-honor-god-ecclesiastes-517-33-638.jpg?cb=1418943025"/>
          <p:cNvPicPr>
            <a:picLocks noChangeAspect="1" noChangeArrowheads="1"/>
          </p:cNvPicPr>
          <p:nvPr/>
        </p:nvPicPr>
        <p:blipFill>
          <a:blip r:embed="rId2">
            <a:extLst>
              <a:ext uri="{28A0092B-C50C-407E-A947-70E740481C1C}">
                <a14:useLocalDpi xmlns:a14="http://schemas.microsoft.com/office/drawing/2010/main" val="0"/>
              </a:ext>
            </a:extLst>
          </a:blip>
          <a:srcRect l="4391" t="36894" r="30865"/>
          <a:stretch>
            <a:fillRect/>
          </a:stretch>
        </p:blipFill>
        <p:spPr bwMode="auto">
          <a:xfrm>
            <a:off x="609600" y="457200"/>
            <a:ext cx="7805336"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0544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rickwarren.org/images/default-source/Devotional-Images/02-09-15-financial-fitness-gods-gifts-for-now_mini431e42858a726cdaa129ff000055777f.jpg?sfvrsn=0"/>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114" b="13857"/>
          <a:stretch/>
        </p:blipFill>
        <p:spPr bwMode="auto">
          <a:xfrm>
            <a:off x="658928" y="762000"/>
            <a:ext cx="7826144" cy="540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1934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ttp://goodnewstext.org/wp-content/uploads/2013/06/Ecclesiastes-6_7.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762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2694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http://delivertheword.com/considertheworkofgod/files/2014/07/ARTWORK_ConsiderTheWorkOfGod_8x10L_v1_10-ConsiderGod-Header-492p.png"/>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b="13878"/>
          <a:stretch>
            <a:fillRect/>
          </a:stretch>
        </p:blipFill>
        <p:spPr bwMode="auto">
          <a:xfrm>
            <a:off x="304800" y="1371600"/>
            <a:ext cx="8253351"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7284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ivingfree.aubreecherie.com/wp-content/uploads/2014/04/Ecclesiastes-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38200"/>
            <a:ext cx="885426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304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s://s-media-cache-ak0.pinimg.com/736x/81/03/8a/81038a5ef3dd82d874a4969bf10f486d.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001" t="15495" r="3749" b="20755"/>
          <a:stretch/>
        </p:blipFill>
        <p:spPr bwMode="auto">
          <a:xfrm>
            <a:off x="457200" y="274638"/>
            <a:ext cx="8470734" cy="626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5250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41.media.tumblr.com/4b445df458a0413851a588f5e4031af0/tumblr_nhkn1vcHa91s91yx0o1_5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1599" y="152400"/>
            <a:ext cx="809037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6673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mage.slidesharecdn.com/theoriginofsinanditseffects-130807080057-phpapp02/95/the-origin-of-sin-and-who-is-responsible-for-your-sins-5-638.jpg?cb=1375863030"/>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734" t="5122" b="19322"/>
          <a:stretch/>
        </p:blipFill>
        <p:spPr bwMode="auto">
          <a:xfrm>
            <a:off x="287560" y="609600"/>
            <a:ext cx="8568880" cy="521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1343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mudpreacher.files.wordpress.com/2010/05/our-new-life-in-chris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8604249" cy="559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4277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naturistchristian.files.wordpress.com/2014/11/clothed-in-the-righteousness-of-chris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5344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2204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s3.amazonaws.com/rapgenius/1367895479_Jesus%20on%20the%20cross%20for%20u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0877" y="280500"/>
            <a:ext cx="8082246" cy="606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471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6553200"/>
          </a:xfrm>
        </p:spPr>
        <p:txBody>
          <a:bodyPr>
            <a:normAutofit fontScale="90000"/>
          </a:bodyPr>
          <a:lstStyle/>
          <a:p>
            <a:pPr marL="342900" marR="0" lvl="0" indent="-342900">
              <a:lnSpc>
                <a:spcPct val="107000"/>
              </a:lnSpc>
              <a:spcBef>
                <a:spcPts val="0"/>
              </a:spcBef>
              <a:spcAft>
                <a:spcPts val="0"/>
              </a:spcAft>
              <a:buFont typeface="+mj-lt"/>
              <a:buAutoNum type="alphaUcPeriod"/>
            </a:pPr>
            <a:r>
              <a:rPr lang="en-US" sz="2000" b="1" u="sng" dirty="0" smtClean="0"/>
              <a:t/>
            </a:r>
            <a:br>
              <a:rPr lang="en-US" sz="2000" b="1" u="sng" dirty="0" smtClean="0"/>
            </a:br>
            <a:r>
              <a:rPr lang="en-US" sz="2000" b="1" u="sng" dirty="0" smtClean="0"/>
              <a:t/>
            </a:r>
            <a:br>
              <a:rPr lang="en-US" sz="2000" b="1" u="sng" dirty="0" smtClean="0"/>
            </a:br>
            <a:r>
              <a:rPr lang="en-US" sz="2000" b="1" u="sng" dirty="0" smtClean="0"/>
              <a:t/>
            </a:r>
            <a:br>
              <a:rPr lang="en-US" sz="2000" b="1" u="sng" dirty="0" smtClean="0"/>
            </a:br>
            <a:r>
              <a:rPr lang="en-US" sz="2000" b="1" u="sng" dirty="0" smtClean="0"/>
              <a:t/>
            </a:r>
            <a:br>
              <a:rPr lang="en-US" sz="2000" b="1" u="sng" dirty="0" smtClean="0"/>
            </a:br>
            <a:r>
              <a:rPr lang="en-US" sz="2000" b="1" u="sng" dirty="0"/>
              <a:t/>
            </a:r>
            <a:br>
              <a:rPr lang="en-US" sz="2000" b="1" u="sng" dirty="0"/>
            </a:br>
            <a:r>
              <a:rPr lang="en-US" sz="2000" b="1" u="sng" dirty="0" smtClean="0"/>
              <a:t/>
            </a:r>
            <a:br>
              <a:rPr lang="en-US" sz="2000" b="1" u="sng" dirty="0" smtClean="0"/>
            </a:br>
            <a:r>
              <a:rPr lang="en-US" sz="2000" b="1" u="sng" dirty="0" smtClean="0"/>
              <a:t/>
            </a:r>
            <a:br>
              <a:rPr lang="en-US" sz="2000" b="1" u="sng" dirty="0" smtClean="0"/>
            </a:br>
            <a:r>
              <a:rPr lang="en-US" sz="2200" b="1" u="sng" dirty="0" smtClean="0">
                <a:latin typeface="Times New Roman" panose="02020603050405020304" pitchFamily="18" charset="0"/>
                <a:ea typeface="Calibri" panose="020F0502020204030204" pitchFamily="34" charset="0"/>
                <a:cs typeface="Times New Roman" panose="02020603050405020304" pitchFamily="18" charset="0"/>
              </a:rPr>
              <a:t>TEXT  </a:t>
            </a:r>
            <a:r>
              <a:rPr lang="en-US" sz="2200" b="1" u="sng" dirty="0">
                <a:latin typeface="Times New Roman" panose="02020603050405020304" pitchFamily="18" charset="0"/>
                <a:ea typeface="Calibri" panose="020F0502020204030204" pitchFamily="34" charset="0"/>
                <a:cs typeface="Times New Roman" panose="02020603050405020304" pitchFamily="18" charset="0"/>
              </a:rPr>
              <a:t>(Chapter 12)</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(1)  Remember also </a:t>
            </a:r>
            <a:r>
              <a:rPr lang="en-US" sz="2200" b="1" dirty="0">
                <a:latin typeface="Times New Roman" panose="02020603050405020304" pitchFamily="18" charset="0"/>
                <a:ea typeface="Calibri" panose="020F0502020204030204" pitchFamily="34" charset="0"/>
                <a:cs typeface="Times New Roman" panose="02020603050405020304" pitchFamily="18" charset="0"/>
              </a:rPr>
              <a:t>your Creator</a:t>
            </a:r>
            <a:r>
              <a:rPr lang="en-US" sz="2200" dirty="0">
                <a:latin typeface="Times New Roman" panose="02020603050405020304" pitchFamily="18" charset="0"/>
                <a:ea typeface="Calibri" panose="020F0502020204030204" pitchFamily="34" charset="0"/>
                <a:cs typeface="Times New Roman" panose="02020603050405020304" pitchFamily="18" charset="0"/>
              </a:rPr>
              <a:t> in the days of </a:t>
            </a:r>
            <a:r>
              <a:rPr lang="en-US" sz="2200" u="sng" dirty="0">
                <a:latin typeface="Times New Roman" panose="02020603050405020304" pitchFamily="18" charset="0"/>
                <a:ea typeface="Calibri" panose="020F0502020204030204" pitchFamily="34" charset="0"/>
                <a:cs typeface="Times New Roman" panose="02020603050405020304" pitchFamily="18" charset="0"/>
              </a:rPr>
              <a:t>your youth</a:t>
            </a:r>
            <a:r>
              <a:rPr lang="en-US" sz="2200" dirty="0">
                <a:latin typeface="Times New Roman" panose="02020603050405020304" pitchFamily="18" charset="0"/>
                <a:ea typeface="Calibri" panose="020F0502020204030204" pitchFamily="34" charset="0"/>
                <a:cs typeface="Times New Roman" panose="02020603050405020304" pitchFamily="18" charset="0"/>
              </a:rPr>
              <a:t>, before the evil days come and the years draw near of which you will say</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Times New Roman" panose="02020603050405020304" pitchFamily="18" charset="0"/>
                <a:ea typeface="Calibri" panose="020F0502020204030204" pitchFamily="34" charset="0"/>
                <a:cs typeface="Times New Roman" panose="02020603050405020304" pitchFamily="18" charset="0"/>
              </a:rPr>
              <a:t>"I have no pleasure in them";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(2) before the sun and the light and the moon and the stars are darkened and the clouds return after the rain, (3) in the day when </a:t>
            </a:r>
            <a:r>
              <a:rPr lang="en-US" sz="2200" u="sng" dirty="0">
                <a:latin typeface="Times New Roman" panose="02020603050405020304" pitchFamily="18" charset="0"/>
                <a:ea typeface="Calibri" panose="020F0502020204030204" pitchFamily="34" charset="0"/>
                <a:cs typeface="Times New Roman" panose="02020603050405020304" pitchFamily="18" charset="0"/>
              </a:rPr>
              <a:t>the keepers of the house</a:t>
            </a:r>
            <a:r>
              <a:rPr lang="en-US" sz="2200" dirty="0">
                <a:latin typeface="Times New Roman" panose="02020603050405020304" pitchFamily="18" charset="0"/>
                <a:ea typeface="Calibri" panose="020F0502020204030204" pitchFamily="34" charset="0"/>
                <a:cs typeface="Times New Roman" panose="02020603050405020304" pitchFamily="18" charset="0"/>
              </a:rPr>
              <a:t> tremble, and </a:t>
            </a:r>
            <a:r>
              <a:rPr lang="en-US" sz="2200" u="sng" dirty="0">
                <a:latin typeface="Times New Roman" panose="02020603050405020304" pitchFamily="18" charset="0"/>
                <a:ea typeface="Calibri" panose="020F0502020204030204" pitchFamily="34" charset="0"/>
                <a:cs typeface="Times New Roman" panose="02020603050405020304" pitchFamily="18" charset="0"/>
              </a:rPr>
              <a:t>the strong men</a:t>
            </a:r>
            <a:r>
              <a:rPr lang="en-US" sz="2200" dirty="0">
                <a:latin typeface="Times New Roman" panose="02020603050405020304" pitchFamily="18" charset="0"/>
                <a:ea typeface="Calibri" panose="020F0502020204030204" pitchFamily="34" charset="0"/>
                <a:cs typeface="Times New Roman" panose="02020603050405020304" pitchFamily="18" charset="0"/>
              </a:rPr>
              <a:t> are bent, and </a:t>
            </a:r>
            <a:r>
              <a:rPr lang="en-US" sz="2200" u="sng" dirty="0">
                <a:latin typeface="Times New Roman" panose="02020603050405020304" pitchFamily="18" charset="0"/>
                <a:ea typeface="Calibri" panose="020F0502020204030204" pitchFamily="34" charset="0"/>
                <a:cs typeface="Times New Roman" panose="02020603050405020304" pitchFamily="18" charset="0"/>
              </a:rPr>
              <a:t>the grinders</a:t>
            </a:r>
            <a:r>
              <a:rPr lang="en-US" sz="2200" dirty="0">
                <a:latin typeface="Times New Roman" panose="02020603050405020304" pitchFamily="18" charset="0"/>
                <a:ea typeface="Calibri" panose="020F0502020204030204" pitchFamily="34" charset="0"/>
                <a:cs typeface="Times New Roman" panose="02020603050405020304" pitchFamily="18" charset="0"/>
              </a:rPr>
              <a:t> cease because they are few, </a:t>
            </a:r>
            <a:r>
              <a:rPr lang="en-US" sz="2200" u="sng" dirty="0">
                <a:latin typeface="Times New Roman" panose="02020603050405020304" pitchFamily="18" charset="0"/>
                <a:ea typeface="Calibri" panose="020F0502020204030204" pitchFamily="34" charset="0"/>
                <a:cs typeface="Times New Roman" panose="02020603050405020304" pitchFamily="18" charset="0"/>
              </a:rPr>
              <a:t>and those who look through the windows</a:t>
            </a:r>
            <a:r>
              <a:rPr lang="en-US" sz="2200" dirty="0">
                <a:latin typeface="Times New Roman" panose="02020603050405020304" pitchFamily="18" charset="0"/>
                <a:ea typeface="Calibri" panose="020F0502020204030204" pitchFamily="34" charset="0"/>
                <a:cs typeface="Times New Roman" panose="02020603050405020304" pitchFamily="18" charset="0"/>
              </a:rPr>
              <a:t> are dimmed,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(4) and the doors on the street are shut--when the sound of the grinding is low, and one rises up at the sound of a bird,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and                                                                         </a:t>
            </a:r>
            <a:r>
              <a:rPr lang="en-US" sz="2200" u="sng" dirty="0">
                <a:latin typeface="Times New Roman" panose="02020603050405020304" pitchFamily="18" charset="0"/>
                <a:ea typeface="Calibri" panose="020F0502020204030204" pitchFamily="34" charset="0"/>
                <a:cs typeface="Times New Roman" panose="02020603050405020304" pitchFamily="18" charset="0"/>
              </a:rPr>
              <a:t>all the daughters of song</a:t>
            </a:r>
            <a:r>
              <a:rPr lang="en-US" sz="2200" dirty="0">
                <a:latin typeface="Times New Roman" panose="02020603050405020304" pitchFamily="18" charset="0"/>
                <a:ea typeface="Calibri" panose="020F0502020204030204" pitchFamily="34" charset="0"/>
                <a:cs typeface="Times New Roman" panose="02020603050405020304" pitchFamily="18" charset="0"/>
              </a:rPr>
              <a:t> are brought low—</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 (5</a:t>
            </a:r>
            <a:r>
              <a:rPr lang="en-US" sz="2200" u="sng" dirty="0">
                <a:latin typeface="Times New Roman" panose="02020603050405020304" pitchFamily="18" charset="0"/>
                <a:ea typeface="Calibri" panose="020F0502020204030204" pitchFamily="34" charset="0"/>
                <a:cs typeface="Times New Roman" panose="02020603050405020304" pitchFamily="18" charset="0"/>
              </a:rPr>
              <a:t>) they</a:t>
            </a:r>
            <a:r>
              <a:rPr lang="en-US" sz="2200" dirty="0">
                <a:latin typeface="Times New Roman" panose="02020603050405020304" pitchFamily="18" charset="0"/>
                <a:ea typeface="Calibri" panose="020F0502020204030204" pitchFamily="34" charset="0"/>
                <a:cs typeface="Times New Roman" panose="02020603050405020304" pitchFamily="18" charset="0"/>
              </a:rPr>
              <a:t> are afraid also of what is high, and terrors are in the way; the almond tree blossoms, the grasshopper drags itself along, and desire fails, because </a:t>
            </a:r>
            <a:r>
              <a:rPr lang="en-US" sz="2200" u="sng" dirty="0">
                <a:latin typeface="Times New Roman" panose="02020603050405020304" pitchFamily="18" charset="0"/>
                <a:ea typeface="Calibri" panose="020F0502020204030204" pitchFamily="34" charset="0"/>
                <a:cs typeface="Times New Roman" panose="02020603050405020304" pitchFamily="18" charset="0"/>
              </a:rPr>
              <a:t>man </a:t>
            </a:r>
            <a:r>
              <a:rPr lang="en-US" sz="2200" dirty="0">
                <a:latin typeface="Times New Roman" panose="02020603050405020304" pitchFamily="18" charset="0"/>
                <a:ea typeface="Calibri" panose="020F0502020204030204" pitchFamily="34" charset="0"/>
                <a:cs typeface="Times New Roman" panose="02020603050405020304" pitchFamily="18" charset="0"/>
              </a:rPr>
              <a:t>is going to </a:t>
            </a:r>
            <a:r>
              <a:rPr lang="en-US" sz="2200" b="1" dirty="0">
                <a:latin typeface="Times New Roman" panose="02020603050405020304" pitchFamily="18" charset="0"/>
                <a:ea typeface="Calibri" panose="020F0502020204030204" pitchFamily="34" charset="0"/>
                <a:cs typeface="Times New Roman" panose="02020603050405020304" pitchFamily="18" charset="0"/>
              </a:rPr>
              <a:t>his eternal home,</a:t>
            </a:r>
            <a:r>
              <a:rPr lang="en-US" sz="2200" dirty="0">
                <a:latin typeface="Times New Roman" panose="02020603050405020304" pitchFamily="18" charset="0"/>
                <a:ea typeface="Calibri" panose="020F0502020204030204" pitchFamily="34" charset="0"/>
                <a:cs typeface="Times New Roman" panose="02020603050405020304" pitchFamily="18" charset="0"/>
              </a:rPr>
              <a:t> and the mourners go about the streets—</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 (6) before the silver cord is snapped, or the golden bowl is broken, or the pitcher is shattered at the fountain, or the wheel broken at the cistern, (7) and the dust returns to the earth as it was, and the spirit returns to </a:t>
            </a:r>
            <a:r>
              <a:rPr lang="en-US" sz="2200" b="1" dirty="0">
                <a:latin typeface="Times New Roman" panose="02020603050405020304" pitchFamily="18" charset="0"/>
                <a:ea typeface="Calibri" panose="020F0502020204030204" pitchFamily="34" charset="0"/>
                <a:cs typeface="Times New Roman" panose="02020603050405020304" pitchFamily="18" charset="0"/>
              </a:rPr>
              <a:t>God</a:t>
            </a:r>
            <a:r>
              <a:rPr lang="en-US" sz="2200" dirty="0">
                <a:latin typeface="Times New Roman" panose="02020603050405020304" pitchFamily="18" charset="0"/>
                <a:ea typeface="Calibri" panose="020F0502020204030204" pitchFamily="34" charset="0"/>
                <a:cs typeface="Times New Roman" panose="02020603050405020304" pitchFamily="18" charset="0"/>
              </a:rPr>
              <a:t> who gave it. </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1800" dirty="0">
                <a:ea typeface="Calibri"/>
                <a:cs typeface="Times New Roman"/>
              </a:rPr>
              <a:t/>
            </a:r>
            <a:br>
              <a:rPr lang="en-US" sz="1800" dirty="0">
                <a:ea typeface="Calibri"/>
                <a:cs typeface="Times New Roman"/>
              </a:rPr>
            </a:b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t/>
            </a:r>
            <a:br>
              <a:rPr lang="en-US" sz="1800" dirty="0"/>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a:ea typeface="Calibri"/>
                <a:cs typeface="Times New Roman"/>
              </a:rPr>
              <a:t/>
            </a:r>
            <a:br>
              <a:rPr lang="en-US" sz="2000" dirty="0">
                <a:ea typeface="Calibri"/>
                <a:cs typeface="Times New Roman"/>
              </a:rPr>
            </a:br>
            <a:endParaRPr lang="en-US" sz="2000" dirty="0"/>
          </a:p>
        </p:txBody>
      </p:sp>
    </p:spTree>
    <p:extLst>
      <p:ext uri="{BB962C8B-B14F-4D97-AF65-F5344CB8AC3E}">
        <p14:creationId xmlns:p14="http://schemas.microsoft.com/office/powerpoint/2010/main" val="19941382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www.passionistnuns.org/Resurrection/dResJesGroup.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7965016" cy="597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2166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ladyofthelakeparish.org/sites/ladyofthelakeparish.org/files/resize/ascension02-300x37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381000"/>
            <a:ext cx="4728572" cy="597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1910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s://s-media-cache-ak0.pinimg.com/736x/74/be/a0/74bea0e3d0024253d8cd6140a90a96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7459" y="685800"/>
            <a:ext cx="8349082" cy="505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224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s-media-cache-ak0.pinimg.com/originals/fa/74/6b/fa746b575f6d043eda8dd4585f0ae37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0646" y="274638"/>
            <a:ext cx="8477410" cy="635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5075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image.slidesharecdn.com/indescribablejoymay11am-140512121805-phpapp02/95/indescribable-joy-may-11-am-17-638.jpg?cb=139989734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999" y="152400"/>
            <a:ext cx="852549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1687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mg05.deviantart.net/89c8/i/2010/324/0/a/only_god_knows_why_by_joiecatipon-d337njh.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482" y="685800"/>
            <a:ext cx="8575036" cy="536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6158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lavistachurchofchrist.org/Pictures/Standard%20Bible%20Story%20Readers,%20Book%20Two/images/scan0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3100" y="251192"/>
            <a:ext cx="5257800" cy="6458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7343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 y="381000"/>
            <a:ext cx="8245289"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7897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429171"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05225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676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3245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fontScale="90000"/>
          </a:bodyPr>
          <a:lstStyle/>
          <a:p>
            <a:pPr marL="0" marR="0" indent="228600">
              <a:lnSpc>
                <a:spcPct val="107000"/>
              </a:lnSpc>
              <a:spcBef>
                <a:spcPts val="0"/>
              </a:spcBef>
              <a:spcAft>
                <a:spcPts val="0"/>
              </a:spcAft>
            </a:pPr>
            <a:r>
              <a:rPr lang="en-US" sz="27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700" dirty="0" smtClean="0">
                <a:latin typeface="Times New Roman" panose="02020603050405020304" pitchFamily="18" charset="0"/>
                <a:ea typeface="Calibri" panose="020F0502020204030204" pitchFamily="34" charset="0"/>
                <a:cs typeface="Times New Roman" panose="02020603050405020304" pitchFamily="18" charset="0"/>
              </a:rPr>
            </a:br>
            <a:r>
              <a:rPr lang="en-US" sz="27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700" dirty="0" smtClean="0">
                <a:latin typeface="Times New Roman" panose="02020603050405020304" pitchFamily="18" charset="0"/>
                <a:ea typeface="Calibri" panose="020F0502020204030204" pitchFamily="34" charset="0"/>
                <a:cs typeface="Times New Roman" panose="02020603050405020304" pitchFamily="18" charset="0"/>
              </a:rPr>
            </a:br>
            <a:r>
              <a:rPr lang="en-US" sz="27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700" dirty="0" smtClean="0">
                <a:latin typeface="Times New Roman" panose="02020603050405020304" pitchFamily="18" charset="0"/>
                <a:ea typeface="Calibri" panose="020F0502020204030204" pitchFamily="34" charset="0"/>
                <a:cs typeface="Times New Roman" panose="02020603050405020304" pitchFamily="18" charset="0"/>
              </a:rPr>
            </a:br>
            <a:r>
              <a:rPr lang="en-US" sz="2700" dirty="0">
                <a:latin typeface="Times New Roman" panose="02020603050405020304" pitchFamily="18" charset="0"/>
                <a:ea typeface="Calibri" panose="020F0502020204030204" pitchFamily="34" charset="0"/>
                <a:cs typeface="Times New Roman" panose="02020603050405020304" pitchFamily="18" charset="0"/>
              </a:rPr>
              <a:t/>
            </a:r>
            <a:br>
              <a:rPr lang="en-US" sz="2700" dirty="0">
                <a:latin typeface="Times New Roman" panose="02020603050405020304" pitchFamily="18" charset="0"/>
                <a:ea typeface="Calibri" panose="020F0502020204030204" pitchFamily="34" charset="0"/>
                <a:cs typeface="Times New Roman" panose="02020603050405020304" pitchFamily="18" charset="0"/>
              </a:rPr>
            </a:br>
            <a:r>
              <a:rPr lang="en-US" sz="27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700" dirty="0" smtClean="0">
                <a:latin typeface="Times New Roman" panose="02020603050405020304" pitchFamily="18" charset="0"/>
                <a:ea typeface="Calibri" panose="020F0502020204030204" pitchFamily="34" charset="0"/>
                <a:cs typeface="Times New Roman" panose="02020603050405020304" pitchFamily="18" charset="0"/>
              </a:rPr>
            </a:br>
            <a:r>
              <a:rPr lang="en-US" sz="27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700" dirty="0" smtClean="0">
                <a:latin typeface="Times New Roman" panose="02020603050405020304" pitchFamily="18" charset="0"/>
                <a:ea typeface="Calibri" panose="020F0502020204030204" pitchFamily="34" charset="0"/>
                <a:cs typeface="Times New Roman" panose="02020603050405020304" pitchFamily="18" charset="0"/>
              </a:rPr>
            </a:br>
            <a:r>
              <a:rPr lang="en-US" sz="27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700" dirty="0">
                <a:latin typeface="Times New Roman" panose="02020603050405020304" pitchFamily="18" charset="0"/>
                <a:ea typeface="Calibri" panose="020F0502020204030204" pitchFamily="34" charset="0"/>
                <a:cs typeface="Times New Roman" panose="02020603050405020304" pitchFamily="18" charset="0"/>
              </a:rPr>
              <a:t>8) Vanity of vanities, says </a:t>
            </a:r>
            <a:r>
              <a:rPr lang="en-US" sz="2700" u="sng" dirty="0">
                <a:latin typeface="Times New Roman" panose="02020603050405020304" pitchFamily="18" charset="0"/>
                <a:ea typeface="Calibri" panose="020F0502020204030204" pitchFamily="34" charset="0"/>
                <a:cs typeface="Times New Roman" panose="02020603050405020304" pitchFamily="18" charset="0"/>
              </a:rPr>
              <a:t>the Preacher</a:t>
            </a:r>
            <a:r>
              <a:rPr lang="en-US" sz="2700" dirty="0">
                <a:latin typeface="Times New Roman" panose="02020603050405020304" pitchFamily="18" charset="0"/>
                <a:ea typeface="Calibri" panose="020F0502020204030204" pitchFamily="34" charset="0"/>
                <a:cs typeface="Times New Roman" panose="02020603050405020304" pitchFamily="18" charset="0"/>
              </a:rPr>
              <a:t>; all is vanity. (9) Besides being wise, </a:t>
            </a:r>
            <a:r>
              <a:rPr lang="en-US" sz="2700" u="sng" dirty="0">
                <a:latin typeface="Times New Roman" panose="02020603050405020304" pitchFamily="18" charset="0"/>
                <a:ea typeface="Calibri" panose="020F0502020204030204" pitchFamily="34" charset="0"/>
                <a:cs typeface="Times New Roman" panose="02020603050405020304" pitchFamily="18" charset="0"/>
              </a:rPr>
              <a:t>the Preacher</a:t>
            </a:r>
            <a:r>
              <a:rPr lang="en-US" sz="2700" dirty="0">
                <a:latin typeface="Times New Roman" panose="02020603050405020304" pitchFamily="18" charset="0"/>
                <a:ea typeface="Calibri" panose="020F0502020204030204" pitchFamily="34" charset="0"/>
                <a:cs typeface="Times New Roman" panose="02020603050405020304" pitchFamily="18" charset="0"/>
              </a:rPr>
              <a:t> also taught </a:t>
            </a:r>
            <a:r>
              <a:rPr lang="en-US" sz="2700" u="sng" dirty="0">
                <a:latin typeface="Times New Roman" panose="02020603050405020304" pitchFamily="18" charset="0"/>
                <a:ea typeface="Calibri" panose="020F0502020204030204" pitchFamily="34" charset="0"/>
                <a:cs typeface="Times New Roman" panose="02020603050405020304" pitchFamily="18" charset="0"/>
              </a:rPr>
              <a:t>the people</a:t>
            </a:r>
            <a:r>
              <a:rPr lang="en-US" sz="2700" dirty="0">
                <a:latin typeface="Times New Roman" panose="02020603050405020304" pitchFamily="18" charset="0"/>
                <a:ea typeface="Calibri" panose="020F0502020204030204" pitchFamily="34" charset="0"/>
                <a:cs typeface="Times New Roman" panose="02020603050405020304" pitchFamily="18" charset="0"/>
              </a:rPr>
              <a:t> knowledge, weighing and studying and arranging many proverbs with great care. (10) </a:t>
            </a:r>
            <a:r>
              <a:rPr lang="en-US" sz="2700" u="sng" dirty="0">
                <a:latin typeface="Times New Roman" panose="02020603050405020304" pitchFamily="18" charset="0"/>
                <a:ea typeface="Calibri" panose="020F0502020204030204" pitchFamily="34" charset="0"/>
                <a:cs typeface="Times New Roman" panose="02020603050405020304" pitchFamily="18" charset="0"/>
              </a:rPr>
              <a:t>The Preacher</a:t>
            </a:r>
            <a:r>
              <a:rPr lang="en-US" sz="2700" dirty="0">
                <a:latin typeface="Times New Roman" panose="02020603050405020304" pitchFamily="18" charset="0"/>
                <a:ea typeface="Calibri" panose="020F0502020204030204" pitchFamily="34" charset="0"/>
                <a:cs typeface="Times New Roman" panose="02020603050405020304" pitchFamily="18" charset="0"/>
              </a:rPr>
              <a:t> sought to find words of delight, and uprightly he wrote</a:t>
            </a:r>
            <a:r>
              <a:rPr lang="en-US" sz="2700" b="1" dirty="0">
                <a:latin typeface="Times New Roman" panose="02020603050405020304" pitchFamily="18" charset="0"/>
                <a:ea typeface="Calibri" panose="020F0502020204030204" pitchFamily="34" charset="0"/>
                <a:cs typeface="Times New Roman" panose="02020603050405020304" pitchFamily="18" charset="0"/>
              </a:rPr>
              <a:t> words of truth.</a:t>
            </a: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a:latin typeface="Times New Roman" panose="02020603050405020304" pitchFamily="18" charset="0"/>
                <a:ea typeface="Calibri" panose="020F0502020204030204" pitchFamily="34" charset="0"/>
                <a:cs typeface="Times New Roman" panose="02020603050405020304" pitchFamily="18" charset="0"/>
              </a:rPr>
              <a:t> (11) The </a:t>
            </a:r>
            <a:r>
              <a:rPr lang="en-US" sz="2700" u="sng" dirty="0">
                <a:latin typeface="Times New Roman" panose="02020603050405020304" pitchFamily="18" charset="0"/>
                <a:ea typeface="Calibri" panose="020F0502020204030204" pitchFamily="34" charset="0"/>
                <a:cs typeface="Times New Roman" panose="02020603050405020304" pitchFamily="18" charset="0"/>
              </a:rPr>
              <a:t>words of the wise</a:t>
            </a:r>
            <a:r>
              <a:rPr lang="en-US" sz="2700" dirty="0">
                <a:latin typeface="Times New Roman" panose="02020603050405020304" pitchFamily="18" charset="0"/>
                <a:ea typeface="Calibri" panose="020F0502020204030204" pitchFamily="34" charset="0"/>
                <a:cs typeface="Times New Roman" panose="02020603050405020304" pitchFamily="18" charset="0"/>
              </a:rPr>
              <a:t> are like goads, and like nails firmly fixed are the collected sayings; they are given by</a:t>
            </a:r>
            <a:r>
              <a:rPr lang="en-US" sz="2700" b="1" dirty="0">
                <a:latin typeface="Times New Roman" panose="02020603050405020304" pitchFamily="18" charset="0"/>
                <a:ea typeface="Calibri" panose="020F0502020204030204" pitchFamily="34" charset="0"/>
                <a:cs typeface="Times New Roman" panose="02020603050405020304" pitchFamily="18" charset="0"/>
              </a:rPr>
              <a:t> One Shepherd. </a:t>
            </a: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a:latin typeface="Times New Roman" panose="02020603050405020304" pitchFamily="18" charset="0"/>
                <a:ea typeface="Calibri" panose="020F0502020204030204" pitchFamily="34" charset="0"/>
                <a:cs typeface="Times New Roman" panose="02020603050405020304" pitchFamily="18" charset="0"/>
              </a:rPr>
              <a:t>(12) </a:t>
            </a:r>
            <a:r>
              <a:rPr lang="en-US" sz="2700" u="sng" dirty="0">
                <a:latin typeface="Times New Roman" panose="02020603050405020304" pitchFamily="18" charset="0"/>
                <a:ea typeface="Calibri" panose="020F0502020204030204" pitchFamily="34" charset="0"/>
                <a:cs typeface="Times New Roman" panose="02020603050405020304" pitchFamily="18" charset="0"/>
              </a:rPr>
              <a:t>My son,</a:t>
            </a:r>
            <a:r>
              <a:rPr lang="en-US" sz="2700" dirty="0">
                <a:latin typeface="Times New Roman" panose="02020603050405020304" pitchFamily="18" charset="0"/>
                <a:ea typeface="Calibri" panose="020F0502020204030204" pitchFamily="34" charset="0"/>
                <a:cs typeface="Times New Roman" panose="02020603050405020304" pitchFamily="18" charset="0"/>
              </a:rPr>
              <a:t> beware of anything beyond these. </a:t>
            </a:r>
            <a:r>
              <a:rPr lang="en-US" sz="2700" u="sng" dirty="0">
                <a:latin typeface="Times New Roman" panose="02020603050405020304" pitchFamily="18" charset="0"/>
                <a:ea typeface="Calibri" panose="020F0502020204030204" pitchFamily="34" charset="0"/>
                <a:cs typeface="Times New Roman" panose="02020603050405020304" pitchFamily="18" charset="0"/>
              </a:rPr>
              <a:t>Of making many books there is no end, and much study is a weariness of the flesh.</a:t>
            </a: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i="1" dirty="0">
                <a:latin typeface="Times New Roman" panose="02020603050405020304" pitchFamily="18" charset="0"/>
                <a:ea typeface="Calibri" panose="020F0502020204030204" pitchFamily="34" charset="0"/>
                <a:cs typeface="Times New Roman" panose="02020603050405020304" pitchFamily="18" charset="0"/>
              </a:rPr>
              <a:t> (13) The end of the matter; all has been heard</a:t>
            </a:r>
            <a:r>
              <a:rPr lang="en-US" sz="2700" b="1" i="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a:latin typeface="Times New Roman" panose="02020603050405020304" pitchFamily="18" charset="0"/>
                <a:ea typeface="Calibri" panose="020F0502020204030204" pitchFamily="34" charset="0"/>
                <a:cs typeface="Times New Roman" panose="02020603050405020304" pitchFamily="18" charset="0"/>
              </a:rPr>
              <a:t>Fear God and keep his commandments, for this is the whole duty of man. (14) For God will bring every deed into judgment, with every secret thing, whether good or evil.</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r>
              <a:rPr lang="en-US" sz="2900" dirty="0">
                <a:latin typeface="Calibri" panose="020F0502020204030204" pitchFamily="34" charset="0"/>
                <a:ea typeface="Calibri" panose="020F0502020204030204" pitchFamily="34" charset="0"/>
                <a:cs typeface="Times New Roman" panose="02020603050405020304" pitchFamily="18" charset="0"/>
              </a:rPr>
              <a:t/>
            </a:r>
            <a:br>
              <a:rPr lang="en-US" sz="2900"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1800" dirty="0">
                <a:ea typeface="Calibri"/>
                <a:cs typeface="Times New Roman"/>
              </a:rPr>
              <a:t/>
            </a:r>
            <a:br>
              <a:rPr lang="en-US" sz="1800" dirty="0">
                <a:ea typeface="Calibri"/>
                <a:cs typeface="Times New Roman"/>
              </a:rPr>
            </a:b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200" dirty="0">
                <a:ea typeface="Calibri"/>
                <a:cs typeface="Times New Roman"/>
              </a:rPr>
              <a:t/>
            </a:r>
            <a:br>
              <a:rPr lang="en-US" sz="1200" dirty="0">
                <a:ea typeface="Calibri"/>
                <a:cs typeface="Times New Roman"/>
              </a:rPr>
            </a:br>
            <a:endParaRPr lang="en-US" sz="1600" dirty="0"/>
          </a:p>
        </p:txBody>
      </p:sp>
    </p:spTree>
    <p:extLst>
      <p:ext uri="{BB962C8B-B14F-4D97-AF65-F5344CB8AC3E}">
        <p14:creationId xmlns:p14="http://schemas.microsoft.com/office/powerpoint/2010/main" val="40622427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77216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8329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16863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28615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77216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87326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357206"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18967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455557"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8536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0886"/>
            <a:ext cx="5867400" cy="677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71859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6" name="Picture 1" descr="http://goodnewstext.org/wp-content/uploads/2013/06/Ecclesiastes-10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96"/>
            <a:ext cx="5576834"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6121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s://c1.staticflickr.com/9/8389/8592054159_78d98704a8_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515439" cy="566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3616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s-media-cache-ak0.pinimg.com/736x/50/1d/32/501d32b5bdb83bc80b430e415fa73c7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4738" y="762000"/>
            <a:ext cx="8554523" cy="534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090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image.slidesharecdn.com/14itonlytakesalittlefolly-121022151009-phpapp01/95/14-it-only-takes-a-little-folly-30-638.jpg?cb=135091874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599" y="298084"/>
            <a:ext cx="8331449" cy="625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397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88162"/>
          </a:xfrm>
        </p:spPr>
        <p:txBody>
          <a:bodyPr>
            <a:noAutofit/>
          </a:bodyPr>
          <a:lstStyle/>
          <a:p>
            <a:pPr marL="0" marR="0">
              <a:lnSpc>
                <a:spcPct val="107000"/>
              </a:lnSpc>
              <a:spcBef>
                <a:spcPts val="0"/>
              </a:spcBef>
              <a:spcAft>
                <a:spcPts val="0"/>
              </a:spcAft>
            </a:pP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200" dirty="0" smtClean="0">
                <a:latin typeface="Times New Roman" panose="02020603050405020304" pitchFamily="18" charset="0"/>
                <a:ea typeface="Calibri" panose="020F0502020204030204" pitchFamily="34" charset="0"/>
                <a:cs typeface="Times New Roman" panose="02020603050405020304" pitchFamily="18" charset="0"/>
              </a:rPr>
            </a:br>
            <a:r>
              <a:rPr lang="en-US" sz="1600" dirty="0">
                <a:solidFill>
                  <a:prstClr val="black"/>
                </a:solidFill>
              </a:rPr>
              <a:t/>
            </a:r>
            <a:br>
              <a:rPr lang="en-US" sz="1600" dirty="0">
                <a:solidFill>
                  <a:prstClr val="black"/>
                </a:solidFill>
              </a:rPr>
            </a:br>
            <a:r>
              <a:rPr lang="en-US" sz="1600" dirty="0" smtClean="0">
                <a:solidFill>
                  <a:prstClr val="black"/>
                </a:solidFill>
              </a:rPr>
              <a:t/>
            </a:r>
            <a:br>
              <a:rPr lang="en-US" sz="1600" dirty="0" smtClean="0">
                <a:solidFill>
                  <a:prstClr val="black"/>
                </a:solidFill>
              </a:rPr>
            </a:br>
            <a:r>
              <a:rPr lang="en-US" sz="1600" dirty="0">
                <a:solidFill>
                  <a:prstClr val="black"/>
                </a:solidFill>
              </a:rPr>
              <a:t/>
            </a:r>
            <a:br>
              <a:rPr lang="en-US" sz="1600" dirty="0">
                <a:solidFill>
                  <a:prstClr val="black"/>
                </a:solidFill>
              </a:rPr>
            </a:br>
            <a:r>
              <a:rPr lang="en-US" sz="1600" dirty="0" smtClean="0">
                <a:solidFill>
                  <a:prstClr val="black"/>
                </a:solidFill>
              </a:rPr>
              <a:t/>
            </a:r>
            <a:br>
              <a:rPr lang="en-US" sz="1600" dirty="0" smtClean="0">
                <a:solidFill>
                  <a:prstClr val="black"/>
                </a:solidFill>
              </a:rPr>
            </a:br>
            <a:r>
              <a:rPr lang="en-US" sz="1600" dirty="0">
                <a:solidFill>
                  <a:prstClr val="black"/>
                </a:solidFill>
              </a:rPr>
              <a:t/>
            </a:r>
            <a:br>
              <a:rPr lang="en-US" sz="1600" dirty="0">
                <a:solidFill>
                  <a:prstClr val="black"/>
                </a:solidFill>
              </a:rPr>
            </a:br>
            <a:r>
              <a:rPr lang="en-US" sz="2000" b="1" u="sng" dirty="0">
                <a:latin typeface="Times New Roman" panose="02020603050405020304" pitchFamily="18" charset="0"/>
                <a:ea typeface="Calibri" panose="020F0502020204030204" pitchFamily="34" charset="0"/>
                <a:cs typeface="Times New Roman" panose="02020603050405020304" pitchFamily="18" charset="0"/>
              </a:rPr>
              <a:t>STUDY NOTES</a:t>
            </a:r>
            <a:r>
              <a:rPr lang="en-US" sz="2000" b="1" u="sng"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000" b="1" u="sng" dirty="0" smtClean="0">
                <a:latin typeface="Times New Roman" panose="02020603050405020304" pitchFamily="18" charset="0"/>
                <a:ea typeface="Calibri" panose="020F0502020204030204" pitchFamily="34" charset="0"/>
                <a:cs typeface="Times New Roman" panose="02020603050405020304" pitchFamily="18" charset="0"/>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Times New Roman" panose="02020603050405020304" pitchFamily="18" charset="0"/>
                <a:ea typeface="Calibri" panose="020F0502020204030204" pitchFamily="34" charset="0"/>
                <a:cs typeface="Times New Roman" panose="02020603050405020304" pitchFamily="18" charset="0"/>
              </a:rPr>
              <a:t> 1. To remember your Creator in the days of your youth is essential, since it shapes the whole rest of your life </a:t>
            </a: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(v. 1)  </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0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(Rom 1:25;  Col 3:10;  1Pet 4:19;  1 Tim 4:12;  Titus 2:1-8;  1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Jn</a:t>
            </a:r>
            <a:r>
              <a:rPr lang="en-US" sz="2000" b="1" dirty="0">
                <a:latin typeface="Times New Roman" panose="02020603050405020304" pitchFamily="18" charset="0"/>
                <a:ea typeface="Calibri" panose="020F0502020204030204" pitchFamily="34" charset="0"/>
                <a:cs typeface="Times New Roman" panose="02020603050405020304" pitchFamily="18" charset="0"/>
              </a:rPr>
              <a:t> 2:13,14</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0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Times New Roman" panose="02020603050405020304" pitchFamily="18" charset="0"/>
                <a:ea typeface="Calibri" panose="020F0502020204030204" pitchFamily="34" charset="0"/>
                <a:cs typeface="Times New Roman" panose="02020603050405020304" pitchFamily="18" charset="0"/>
              </a:rPr>
              <a:t> 2. The allegory for aging here in </a:t>
            </a:r>
            <a:r>
              <a:rPr lang="en-US" sz="2000" b="1" dirty="0">
                <a:latin typeface="Times New Roman" panose="02020603050405020304" pitchFamily="18" charset="0"/>
                <a:ea typeface="Calibri" panose="020F0502020204030204" pitchFamily="34" charset="0"/>
                <a:cs typeface="Times New Roman" panose="02020603050405020304" pitchFamily="18" charset="0"/>
              </a:rPr>
              <a:t>(vv. 1b – 8) </a:t>
            </a:r>
            <a:r>
              <a:rPr lang="en-US" sz="2000" dirty="0">
                <a:latin typeface="Times New Roman" panose="02020603050405020304" pitchFamily="18" charset="0"/>
                <a:ea typeface="Calibri" panose="020F0502020204030204" pitchFamily="34" charset="0"/>
                <a:cs typeface="Times New Roman" panose="02020603050405020304" pitchFamily="18" charset="0"/>
              </a:rPr>
              <a:t>pictures the human body and spirit as it is worn out from a long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life </a:t>
            </a:r>
            <a:r>
              <a:rPr lang="en-US" sz="2000" dirty="0">
                <a:latin typeface="Times New Roman" panose="02020603050405020304" pitchFamily="18" charset="0"/>
                <a:ea typeface="Calibri" panose="020F0502020204030204" pitchFamily="34" charset="0"/>
                <a:cs typeface="Times New Roman" panose="02020603050405020304" pitchFamily="18" charset="0"/>
              </a:rPr>
              <a:t>so that the eyes, ears, teeth, limbs and whole body moves slower and becomes feeble. Even sleep can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be </a:t>
            </a:r>
            <a:r>
              <a:rPr lang="en-US" sz="2000" dirty="0">
                <a:latin typeface="Times New Roman" panose="02020603050405020304" pitchFamily="18" charset="0"/>
                <a:ea typeface="Calibri" panose="020F0502020204030204" pitchFamily="34" charset="0"/>
                <a:cs typeface="Times New Roman" panose="02020603050405020304" pitchFamily="18" charset="0"/>
              </a:rPr>
              <a:t>easily disturbed. The hair becomes white like the pale blossoms of the almond tree, and the body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moves </a:t>
            </a:r>
            <a:r>
              <a:rPr lang="en-US" sz="2000" dirty="0">
                <a:latin typeface="Times New Roman" panose="02020603050405020304" pitchFamily="18" charset="0"/>
                <a:ea typeface="Calibri" panose="020F0502020204030204" pitchFamily="34" charset="0"/>
                <a:cs typeface="Times New Roman" panose="02020603050405020304" pitchFamily="18" charset="0"/>
              </a:rPr>
              <a:t>slowly like a grasshopper in cold weather. Life becomes fragile and when a silver chain has one link break</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the golden hanging lamp and bowl will come crashing to the ground. This the life under the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curse</a:t>
            </a:r>
            <a:br>
              <a:rPr lang="en-US" sz="2000" dirty="0" smtClean="0">
                <a:latin typeface="Times New Roman" panose="02020603050405020304" pitchFamily="18" charset="0"/>
                <a:ea typeface="Calibri" panose="020F0502020204030204" pitchFamily="34" charset="0"/>
                <a:cs typeface="Times New Roman" panose="02020603050405020304" pitchFamily="18" charset="0"/>
              </a:rPr>
            </a:b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(Gen. 3</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0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Times New Roman" panose="02020603050405020304" pitchFamily="18" charset="0"/>
                <a:ea typeface="Calibri" panose="020F0502020204030204" pitchFamily="34" charset="0"/>
                <a:cs typeface="Times New Roman" panose="02020603050405020304" pitchFamily="18" charset="0"/>
              </a:rPr>
              <a:t>3. Man goes to his eternal home when he dies </a:t>
            </a:r>
            <a:r>
              <a:rPr lang="en-US" sz="2000" b="1" dirty="0">
                <a:latin typeface="Times New Roman" panose="02020603050405020304" pitchFamily="18" charset="0"/>
                <a:ea typeface="Calibri" panose="020F0502020204030204" pitchFamily="34" charset="0"/>
                <a:cs typeface="Times New Roman" panose="02020603050405020304" pitchFamily="18" charset="0"/>
              </a:rPr>
              <a:t>(v. 5)     </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0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(John 14:1-6,23;  2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000" b="1" dirty="0">
                <a:latin typeface="Times New Roman" panose="02020603050405020304" pitchFamily="18" charset="0"/>
                <a:ea typeface="Calibri" panose="020F0502020204030204" pitchFamily="34" charset="0"/>
                <a:cs typeface="Times New Roman" panose="02020603050405020304" pitchFamily="18" charset="0"/>
              </a:rPr>
              <a:t> 5:1-7)</a:t>
            </a: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800" dirty="0">
                <a:ea typeface="Calibri"/>
                <a:cs typeface="Times New Roman"/>
              </a:rPr>
              <a:t/>
            </a:r>
            <a:br>
              <a:rPr lang="en-US" sz="2800" dirty="0">
                <a:ea typeface="Calibri"/>
                <a:cs typeface="Times New Roman"/>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2400" dirty="0">
                <a:ea typeface="Calibri"/>
                <a:cs typeface="Times New Roman"/>
              </a:rPr>
              <a:t/>
            </a:r>
            <a:br>
              <a:rPr lang="en-US" sz="2400" dirty="0">
                <a:ea typeface="Calibri"/>
                <a:cs typeface="Times New Roman"/>
              </a:rPr>
            </a:br>
            <a:endParaRPr lang="en-US" sz="2400" dirty="0"/>
          </a:p>
        </p:txBody>
      </p:sp>
    </p:spTree>
    <p:extLst>
      <p:ext uri="{BB962C8B-B14F-4D97-AF65-F5344CB8AC3E}">
        <p14:creationId xmlns:p14="http://schemas.microsoft.com/office/powerpoint/2010/main" val="21383383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ichallengeyouproject.files.wordpress.com/2013/11/gods-wisdom_t_nv.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39469"/>
            <a:ext cx="8113508" cy="608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0863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tlukescatholic.com/pictures/2015/1/DSF_poster_web-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124" y="1417638"/>
            <a:ext cx="8683751" cy="323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1287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https://whatshotn.files.wordpress.com/2013/07/give-a-portion-to-seven-and-also-to-eight-for-thou-knowest-not-what-evil-shall-be-upon-the-earth.jpg"/>
          <p:cNvPicPr>
            <a:picLocks noChangeAspect="1" noChangeArrowheads="1"/>
          </p:cNvPicPr>
          <p:nvPr/>
        </p:nvPicPr>
        <p:blipFill>
          <a:blip r:embed="rId2">
            <a:extLst>
              <a:ext uri="{28A0092B-C50C-407E-A947-70E740481C1C}">
                <a14:useLocalDpi xmlns:a14="http://schemas.microsoft.com/office/drawing/2010/main" val="0"/>
              </a:ext>
            </a:extLst>
          </a:blip>
          <a:srcRect l="20338" t="6664" r="11246" b="29196"/>
          <a:stretch>
            <a:fillRect/>
          </a:stretch>
        </p:blipFill>
        <p:spPr bwMode="auto">
          <a:xfrm>
            <a:off x="533400" y="533400"/>
            <a:ext cx="8238926"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0995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https://s-media-cache-ak0.pinimg.com/736x/74/39/38/7439383d01d81f4427b153186e10db08.jpg"/>
          <p:cNvPicPr>
            <a:picLocks noChangeAspect="1" noChangeArrowheads="1"/>
          </p:cNvPicPr>
          <p:nvPr/>
        </p:nvPicPr>
        <p:blipFill>
          <a:blip r:embed="rId2">
            <a:extLst>
              <a:ext uri="{28A0092B-C50C-407E-A947-70E740481C1C}">
                <a14:useLocalDpi xmlns:a14="http://schemas.microsoft.com/office/drawing/2010/main" val="0"/>
              </a:ext>
            </a:extLst>
          </a:blip>
          <a:srcRect l="4907" t="18709" r="10648" b="16927"/>
          <a:stretch>
            <a:fillRect/>
          </a:stretch>
        </p:blipFill>
        <p:spPr bwMode="auto">
          <a:xfrm>
            <a:off x="246793" y="1524000"/>
            <a:ext cx="889720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8927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coachbrown.org/wp-content/uploads/2013/09/Ecclesiastes-1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83312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5709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2.bp.blogspot.com/-MT0ZGOkQ7m8/U-Y-DAeyqWI/AAAAAAAAEXQ/5uok7d2txYc/s1600/Ecclesiastes+11: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9700" y="274638"/>
            <a:ext cx="63246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02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scontent.cdninstagram.com/hphotos-xaf1/t51.2885-15/s320x320/e15/11281981_646384108826285_577027605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74638"/>
            <a:ext cx="61722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3173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theanswerisjesus.files.wordpress.com/2014/04/image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3931" y="846138"/>
            <a:ext cx="7536137"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7251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http://wp.production.patheos.com/blogs/christiancrier/files/2015/07/For-the-wrath-of-God-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
            <a:ext cx="7162800" cy="6457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5154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www.art-prints-on-demand.com/kunst/rogier_van_der_weyden_1/thm_christ-as-judge-of-worl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274638"/>
            <a:ext cx="4191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737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6477000"/>
          </a:xfrm>
        </p:spPr>
        <p:txBody>
          <a:bodyPr>
            <a:normAutofit fontScale="90000"/>
          </a:bodyPr>
          <a:lstStyle/>
          <a:p>
            <a:pPr marL="0" marR="0">
              <a:lnSpc>
                <a:spcPct val="107000"/>
              </a:lnSpc>
              <a:spcBef>
                <a:spcPts val="0"/>
              </a:spcBef>
              <a:spcAft>
                <a:spcPts val="0"/>
              </a:spcAft>
            </a:pPr>
            <a:r>
              <a:rPr lang="en-US" sz="2800" dirty="0" smtClean="0">
                <a:latin typeface="Times New Roman"/>
                <a:ea typeface="Calibri"/>
                <a:cs typeface="Times New Roman"/>
              </a:rPr>
              <a:t/>
            </a:r>
            <a:br>
              <a:rPr lang="en-US" sz="2800" dirty="0" smtClean="0">
                <a:latin typeface="Times New Roman"/>
                <a:ea typeface="Calibri"/>
                <a:cs typeface="Times New Roman"/>
              </a:rPr>
            </a:br>
            <a:r>
              <a:rPr lang="en-US" sz="2800" dirty="0" smtClean="0">
                <a:latin typeface="Times New Roman"/>
                <a:ea typeface="Calibri"/>
                <a:cs typeface="Times New Roman"/>
              </a:rPr>
              <a:t/>
            </a:r>
            <a:br>
              <a:rPr lang="en-US" sz="2800" dirty="0" smtClean="0">
                <a:latin typeface="Times New Roman"/>
                <a:ea typeface="Calibri"/>
                <a:cs typeface="Times New Roman"/>
              </a:rPr>
            </a:br>
            <a:r>
              <a:rPr lang="en-US" sz="2800" dirty="0" smtClean="0">
                <a:latin typeface="Times New Roman"/>
                <a:ea typeface="Calibri"/>
                <a:cs typeface="Times New Roman"/>
              </a:rPr>
              <a:t/>
            </a:r>
            <a:br>
              <a:rPr lang="en-US" sz="2800" dirty="0" smtClean="0">
                <a:latin typeface="Times New Roman"/>
                <a:ea typeface="Calibri"/>
                <a:cs typeface="Times New Roman"/>
              </a:rPr>
            </a:br>
            <a:r>
              <a:rPr lang="en-US" sz="2200" dirty="0">
                <a:latin typeface="Times New Roman" panose="02020603050405020304" pitchFamily="18" charset="0"/>
                <a:ea typeface="Calibri" panose="020F0502020204030204" pitchFamily="34" charset="0"/>
                <a:cs typeface="Times New Roman" panose="02020603050405020304" pitchFamily="18" charset="0"/>
              </a:rPr>
              <a:t>4. “The dust returns to the earth as it was, and the spirit returns to God who gave it” </a:t>
            </a:r>
            <a:r>
              <a:rPr lang="en-US" sz="2200" b="1" dirty="0">
                <a:latin typeface="Times New Roman" panose="02020603050405020304" pitchFamily="18" charset="0"/>
                <a:ea typeface="Calibri" panose="020F0502020204030204" pitchFamily="34" charset="0"/>
                <a:cs typeface="Times New Roman" panose="02020603050405020304" pitchFamily="18" charset="0"/>
              </a:rPr>
              <a:t>(v. 7)</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Times New Roman" panose="02020603050405020304" pitchFamily="18" charset="0"/>
                <a:ea typeface="Calibri" panose="020F0502020204030204" pitchFamily="34" charset="0"/>
                <a:cs typeface="Times New Roman" panose="02020603050405020304" pitchFamily="18" charset="0"/>
              </a:rPr>
              <a:t>We are created with a body and a soul. When we die, the body is buried and returns to dust and the soul goes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to </a:t>
            </a:r>
            <a:r>
              <a:rPr lang="en-US" sz="2200" dirty="0">
                <a:latin typeface="Times New Roman" panose="02020603050405020304" pitchFamily="18" charset="0"/>
                <a:ea typeface="Calibri" panose="020F0502020204030204" pitchFamily="34" charset="0"/>
                <a:cs typeface="Times New Roman" panose="02020603050405020304" pitchFamily="18" charset="0"/>
              </a:rPr>
              <a:t>be with Christ in heaven. When Christ returns on the Last Day, the body is raised and reunited with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the soul </a:t>
            </a:r>
            <a:r>
              <a:rPr lang="en-US" sz="2200" dirty="0">
                <a:latin typeface="Times New Roman" panose="02020603050405020304" pitchFamily="18" charset="0"/>
                <a:ea typeface="Calibri" panose="020F0502020204030204" pitchFamily="34" charset="0"/>
                <a:cs typeface="Times New Roman" panose="02020603050405020304" pitchFamily="18" charset="0"/>
              </a:rPr>
              <a:t>to dwell in Paradise forever.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200" b="1" dirty="0">
                <a:latin typeface="Times New Roman" panose="02020603050405020304" pitchFamily="18" charset="0"/>
                <a:ea typeface="Calibri" panose="020F0502020204030204" pitchFamily="34" charset="0"/>
                <a:cs typeface="Times New Roman" panose="02020603050405020304" pitchFamily="18" charset="0"/>
              </a:rPr>
              <a:t>Gen 2:7;  3:19;  Ps 103:14; 104:29;  Lk 23:43;  1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200" b="1" dirty="0">
                <a:latin typeface="Times New Roman" panose="02020603050405020304" pitchFamily="18" charset="0"/>
                <a:ea typeface="Calibri" panose="020F0502020204030204" pitchFamily="34" charset="0"/>
                <a:cs typeface="Times New Roman" panose="02020603050405020304" pitchFamily="18" charset="0"/>
              </a:rPr>
              <a:t> 15:42-58;  Phil 1:21-26</a:t>
            </a: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2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5. In the midst of the vanity of life in a world without God, the wise have wisdom and knowledge to be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studied </a:t>
            </a:r>
            <a:r>
              <a:rPr lang="en-US" sz="2200" dirty="0">
                <a:latin typeface="Times New Roman" panose="02020603050405020304" pitchFamily="18" charset="0"/>
                <a:ea typeface="Calibri" panose="020F0502020204030204" pitchFamily="34" charset="0"/>
                <a:cs typeface="Times New Roman" panose="02020603050405020304" pitchFamily="18" charset="0"/>
              </a:rPr>
              <a:t>carefully </a:t>
            </a:r>
            <a:r>
              <a:rPr lang="en-US" sz="2200" b="1" dirty="0">
                <a:latin typeface="Times New Roman" panose="02020603050405020304" pitchFamily="18" charset="0"/>
                <a:ea typeface="Calibri" panose="020F0502020204030204" pitchFamily="34" charset="0"/>
                <a:cs typeface="Times New Roman" panose="02020603050405020304" pitchFamily="18" charset="0"/>
              </a:rPr>
              <a:t>(vv. 8-10) </a:t>
            </a:r>
            <a:r>
              <a:rPr lang="en-US" sz="2200" dirty="0">
                <a:latin typeface="Times New Roman" panose="02020603050405020304" pitchFamily="18" charset="0"/>
                <a:ea typeface="Calibri" panose="020F0502020204030204" pitchFamily="34" charset="0"/>
                <a:cs typeface="Times New Roman" panose="02020603050405020304" pitchFamily="18" charset="0"/>
              </a:rPr>
              <a:t>so they can find delight in the words of truth </a:t>
            </a:r>
            <a:r>
              <a:rPr lang="en-US" sz="2200" b="1" dirty="0">
                <a:latin typeface="Times New Roman" panose="02020603050405020304" pitchFamily="18" charset="0"/>
                <a:ea typeface="Calibri" panose="020F0502020204030204" pitchFamily="34" charset="0"/>
                <a:cs typeface="Times New Roman" panose="02020603050405020304" pitchFamily="18" charset="0"/>
              </a:rPr>
              <a:t>(Rom 7:16-25) </a:t>
            </a: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2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6. “The </a:t>
            </a:r>
            <a:r>
              <a:rPr lang="en-US" sz="2200" u="sng" dirty="0">
                <a:latin typeface="Times New Roman" panose="02020603050405020304" pitchFamily="18" charset="0"/>
                <a:ea typeface="Calibri" panose="020F0502020204030204" pitchFamily="34" charset="0"/>
                <a:cs typeface="Times New Roman" panose="02020603050405020304" pitchFamily="18" charset="0"/>
              </a:rPr>
              <a:t>words of the wise</a:t>
            </a:r>
            <a:r>
              <a:rPr lang="en-US" sz="2200" dirty="0">
                <a:latin typeface="Times New Roman" panose="02020603050405020304" pitchFamily="18" charset="0"/>
                <a:ea typeface="Calibri" panose="020F0502020204030204" pitchFamily="34" charset="0"/>
                <a:cs typeface="Times New Roman" panose="02020603050405020304" pitchFamily="18" charset="0"/>
              </a:rPr>
              <a:t> are like goads, and like nails firmly fixed are the collected sayings; they are given by</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One </a:t>
            </a:r>
            <a:r>
              <a:rPr lang="en-US" sz="2200" dirty="0">
                <a:latin typeface="Times New Roman" panose="02020603050405020304" pitchFamily="18" charset="0"/>
                <a:ea typeface="Calibri" panose="020F0502020204030204" pitchFamily="34" charset="0"/>
                <a:cs typeface="Times New Roman" panose="02020603050405020304" pitchFamily="18" charset="0"/>
              </a:rPr>
              <a:t>Shepherd”</a:t>
            </a:r>
            <a:r>
              <a:rPr lang="en-US" sz="2200" b="1" dirty="0">
                <a:latin typeface="Times New Roman" panose="02020603050405020304" pitchFamily="18" charset="0"/>
                <a:ea typeface="Calibri" panose="020F0502020204030204" pitchFamily="34" charset="0"/>
                <a:cs typeface="Times New Roman" panose="02020603050405020304" pitchFamily="18" charset="0"/>
              </a:rPr>
              <a:t> (v. 11</a:t>
            </a: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2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b="1" dirty="0">
                <a:latin typeface="Times New Roman" panose="02020603050405020304" pitchFamily="18" charset="0"/>
                <a:ea typeface="Calibri" panose="020F0502020204030204" pitchFamily="34" charset="0"/>
                <a:cs typeface="Times New Roman" panose="02020603050405020304" pitchFamily="18" charset="0"/>
              </a:rPr>
              <a:t>      (Ps 23:1;  28:9;  Is 40:11;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Ezek</a:t>
            </a:r>
            <a:r>
              <a:rPr lang="en-US" sz="2200" b="1" dirty="0">
                <a:latin typeface="Times New Roman" panose="02020603050405020304" pitchFamily="18" charset="0"/>
                <a:ea typeface="Calibri" panose="020F0502020204030204" pitchFamily="34" charset="0"/>
                <a:cs typeface="Times New Roman" panose="02020603050405020304" pitchFamily="18" charset="0"/>
              </a:rPr>
              <a:t> 34:15;  Mt 7:14;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Jn</a:t>
            </a:r>
            <a:r>
              <a:rPr lang="en-US" sz="2200" b="1" dirty="0">
                <a:latin typeface="Times New Roman" panose="02020603050405020304" pitchFamily="18" charset="0"/>
                <a:ea typeface="Calibri" panose="020F0502020204030204" pitchFamily="34" charset="0"/>
                <a:cs typeface="Times New Roman" panose="02020603050405020304" pitchFamily="18" charset="0"/>
              </a:rPr>
              <a:t> 10:11-16;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Heb</a:t>
            </a:r>
            <a:r>
              <a:rPr lang="en-US" sz="2200" b="1" dirty="0">
                <a:latin typeface="Times New Roman" panose="02020603050405020304" pitchFamily="18" charset="0"/>
                <a:ea typeface="Calibri" panose="020F0502020204030204" pitchFamily="34" charset="0"/>
                <a:cs typeface="Times New Roman" panose="02020603050405020304" pitchFamily="18" charset="0"/>
              </a:rPr>
              <a:t> 13:20,21; </a:t>
            </a: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2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b="1" dirty="0">
                <a:latin typeface="Times New Roman" panose="02020603050405020304" pitchFamily="18" charset="0"/>
                <a:ea typeface="Calibri" panose="020F0502020204030204" pitchFamily="34" charset="0"/>
                <a:cs typeface="Times New Roman" panose="02020603050405020304" pitchFamily="18" charset="0"/>
              </a:rPr>
              <a:t>1 Pet 2:25;  Rev 7:17)</a:t>
            </a: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000" dirty="0">
                <a:ea typeface="Calibri"/>
                <a:cs typeface="Times New Roman"/>
              </a:rPr>
              <a:t/>
            </a:r>
            <a:br>
              <a:rPr lang="en-US" sz="2000" dirty="0">
                <a:ea typeface="Calibri"/>
                <a:cs typeface="Times New Roman"/>
              </a:rPr>
            </a:br>
            <a:r>
              <a:rPr lang="en-US" sz="1800" dirty="0"/>
              <a:t/>
            </a:r>
            <a:br>
              <a:rPr lang="en-US" sz="1800" dirty="0"/>
            </a:b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1800" dirty="0"/>
          </a:p>
        </p:txBody>
      </p:sp>
    </p:spTree>
    <p:extLst>
      <p:ext uri="{BB962C8B-B14F-4D97-AF65-F5344CB8AC3E}">
        <p14:creationId xmlns:p14="http://schemas.microsoft.com/office/powerpoint/2010/main" val="35498508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s://oneway2day.files.wordpress.com/2012/08/jesus-on-judgment-sea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74638"/>
            <a:ext cx="8704980" cy="604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0404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mage.slidesharecdn.com/21stcenturyworshipbythebook5acceptabletogod-150426054936-conversion-gate01/95/21st-century-worship-by-the-book-5-acceptable-to-god-18-638.jpg?cb=14300455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199" y="274638"/>
            <a:ext cx="8261183" cy="620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761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ioan17.files.wordpress.com/2012/03/425783_250164778398052_100002135962461_589256_569029517_n.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666"/>
          <a:stretch/>
        </p:blipFill>
        <p:spPr bwMode="auto">
          <a:xfrm>
            <a:off x="381000" y="381000"/>
            <a:ext cx="8207293" cy="574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0031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92224" y="1852490"/>
            <a:ext cx="18164519" cy="12914541"/>
          </a:xfrm>
        </p:spPr>
        <p:txBody>
          <a:bodyPr/>
          <a:lstStyle/>
          <a:p>
            <a:endParaRPr lang="en-US" dirty="0"/>
          </a:p>
        </p:txBody>
      </p:sp>
      <p:pic>
        <p:nvPicPr>
          <p:cNvPr id="1026" name="Picture 1" descr="https://dwellingintheword.files.wordpress.com/2011/12/ecclesiastes-rememb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327971"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4221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s://s-media-cache-ak0.pinimg.com/736x/f2/05/e1/f205e1dd4ec24a911bc49822d690fa7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74638"/>
            <a:ext cx="62484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5360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boardofwisdom.com/cachetogo/images/quotes/138325.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0820" b="24590"/>
          <a:stretch/>
        </p:blipFill>
        <p:spPr bwMode="auto">
          <a:xfrm>
            <a:off x="228600" y="1143000"/>
            <a:ext cx="86868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2183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adventistreview.org/assets/public/news/2015-04/HeavenSM.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535"/>
          <a:stretch/>
        </p:blipFill>
        <p:spPr bwMode="auto">
          <a:xfrm>
            <a:off x="1981200" y="23446"/>
            <a:ext cx="5334000" cy="66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3118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www.archangelsbooks.com/prodimages/Large/Icons/11S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76200"/>
            <a:ext cx="53340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090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altandlighttv.org/blog/wp-content/uploads/2014/05/Jesus-with-her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76200"/>
            <a:ext cx="5091169" cy="6621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8903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t-takla.org/Gallery/var/albums/Jesus-Christ/26-The-Good-Shephard/www-St-Takla-org--Jesus-The-Good-Shepherd-01.jpg?m=14194254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74638"/>
            <a:ext cx="4953000" cy="641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524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477000"/>
          </a:xfrm>
        </p:spPr>
        <p:txBody>
          <a:bodyPr>
            <a:normAutofit/>
          </a:bodyPr>
          <a:lstStyle/>
          <a:p>
            <a:pPr marL="0" marR="0" indent="0" algn="ctr">
              <a:lnSpc>
                <a:spcPct val="107000"/>
              </a:lnSpc>
              <a:spcBef>
                <a:spcPts val="0"/>
              </a:spcBef>
              <a:spcAft>
                <a:spcPts val="0"/>
              </a:spcAft>
              <a:buNone/>
            </a:pPr>
            <a:endParaRPr lang="en-US" sz="2000" b="1" dirty="0" smtClean="0">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7</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a:t>
            </a:r>
            <a:r>
              <a:rPr lang="en-US" sz="2000" u="sng" dirty="0">
                <a:latin typeface="Times New Roman" panose="02020603050405020304" pitchFamily="18" charset="0"/>
                <a:ea typeface="Calibri" panose="020F0502020204030204" pitchFamily="34" charset="0"/>
                <a:cs typeface="Times New Roman" panose="02020603050405020304" pitchFamily="18" charset="0"/>
              </a:rPr>
              <a:t>My son,</a:t>
            </a:r>
            <a:r>
              <a:rPr lang="en-US" sz="2000" dirty="0">
                <a:latin typeface="Times New Roman" panose="02020603050405020304" pitchFamily="18" charset="0"/>
                <a:ea typeface="Calibri" panose="020F0502020204030204" pitchFamily="34" charset="0"/>
                <a:cs typeface="Times New Roman" panose="02020603050405020304" pitchFamily="18" charset="0"/>
              </a:rPr>
              <a:t> beware of anything beyond these. Of making many books there is no end, and much study is a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weariness </a:t>
            </a:r>
            <a:r>
              <a:rPr lang="en-US" sz="2000" dirty="0">
                <a:latin typeface="Times New Roman" panose="02020603050405020304" pitchFamily="18" charset="0"/>
                <a:ea typeface="Calibri" panose="020F0502020204030204" pitchFamily="34" charset="0"/>
                <a:cs typeface="Times New Roman" panose="02020603050405020304" pitchFamily="18" charset="0"/>
              </a:rPr>
              <a:t>of the flesh.” </a:t>
            </a:r>
            <a:r>
              <a:rPr lang="en-US" sz="2000" b="1" dirty="0">
                <a:latin typeface="Times New Roman" panose="02020603050405020304" pitchFamily="18" charset="0"/>
                <a:ea typeface="Calibri" panose="020F0502020204030204" pitchFamily="34" charset="0"/>
                <a:cs typeface="Times New Roman" panose="02020603050405020304" pitchFamily="18" charset="0"/>
              </a:rPr>
              <a:t>(v. 12)  </a:t>
            </a:r>
            <a:r>
              <a:rPr lang="en-US" sz="2000" dirty="0">
                <a:latin typeface="Times New Roman" panose="02020603050405020304" pitchFamily="18" charset="0"/>
                <a:ea typeface="Calibri" panose="020F0502020204030204" pitchFamily="34" charset="0"/>
                <a:cs typeface="Times New Roman" panose="02020603050405020304" pitchFamily="18" charset="0"/>
              </a:rPr>
              <a:t>We have the written Word of God. There are millions of books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written throughout </a:t>
            </a:r>
            <a:r>
              <a:rPr lang="en-US" sz="2000" dirty="0">
                <a:latin typeface="Times New Roman" panose="02020603050405020304" pitchFamily="18" charset="0"/>
                <a:ea typeface="Calibri" panose="020F0502020204030204" pitchFamily="34" charset="0"/>
                <a:cs typeface="Times New Roman" panose="02020603050405020304" pitchFamily="18" charset="0"/>
              </a:rPr>
              <a:t>all history and trying to read them all will wear you out. Spend most of your time reading and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re-reading </a:t>
            </a:r>
            <a:r>
              <a:rPr lang="en-US" sz="2000" dirty="0">
                <a:latin typeface="Times New Roman" panose="02020603050405020304" pitchFamily="18" charset="0"/>
                <a:ea typeface="Calibri" panose="020F0502020204030204" pitchFamily="34" charset="0"/>
                <a:cs typeface="Times New Roman" panose="02020603050405020304" pitchFamily="18" charset="0"/>
              </a:rPr>
              <a:t>the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Bible </a:t>
            </a:r>
            <a:r>
              <a:rPr lang="en-US" sz="2000" dirty="0">
                <a:latin typeface="Times New Roman" panose="02020603050405020304" pitchFamily="18" charset="0"/>
                <a:ea typeface="Calibri" panose="020F0502020204030204" pitchFamily="34" charset="0"/>
                <a:cs typeface="Times New Roman" panose="02020603050405020304" pitchFamily="18" charset="0"/>
              </a:rPr>
              <a:t>and you will know the wisdom from on high, come down from God Almighty. </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8. </a:t>
            </a:r>
            <a:r>
              <a:rPr lang="en-US" sz="2000" i="1" dirty="0" smtClean="0">
                <a:latin typeface="Times New Roman" panose="02020603050405020304" pitchFamily="18" charset="0"/>
                <a:ea typeface="Calibri" panose="020F0502020204030204" pitchFamily="34" charset="0"/>
                <a:cs typeface="Times New Roman" panose="02020603050405020304" pitchFamily="18" charset="0"/>
              </a:rPr>
              <a:t>The </a:t>
            </a:r>
            <a:r>
              <a:rPr lang="en-US" sz="2000" i="1" dirty="0">
                <a:latin typeface="Times New Roman" panose="02020603050405020304" pitchFamily="18" charset="0"/>
                <a:ea typeface="Calibri" panose="020F0502020204030204" pitchFamily="34" charset="0"/>
                <a:cs typeface="Times New Roman" panose="02020603050405020304" pitchFamily="18" charset="0"/>
              </a:rPr>
              <a:t>end of the matter; all has been heard</a:t>
            </a:r>
            <a:r>
              <a:rPr lang="en-US" sz="20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Fear </a:t>
            </a:r>
            <a:r>
              <a:rPr lang="en-US" sz="2000" dirty="0">
                <a:latin typeface="Times New Roman" panose="02020603050405020304" pitchFamily="18" charset="0"/>
                <a:ea typeface="Calibri" panose="020F0502020204030204" pitchFamily="34" charset="0"/>
                <a:cs typeface="Times New Roman" panose="02020603050405020304" pitchFamily="18" charset="0"/>
              </a:rPr>
              <a:t>God and keep his commandments, for this is the whole of man.” </a:t>
            </a:r>
            <a:r>
              <a:rPr lang="en-US" sz="2000" b="1" dirty="0">
                <a:latin typeface="Times New Roman" panose="02020603050405020304" pitchFamily="18" charset="0"/>
                <a:ea typeface="Calibri" panose="020F0502020204030204" pitchFamily="34" charset="0"/>
                <a:cs typeface="Times New Roman" panose="02020603050405020304" pitchFamily="18" charset="0"/>
              </a:rPr>
              <a:t>(v. 13)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This </a:t>
            </a:r>
            <a:r>
              <a:rPr lang="en-US" sz="2000" dirty="0">
                <a:latin typeface="Times New Roman" panose="02020603050405020304" pitchFamily="18" charset="0"/>
                <a:ea typeface="Calibri" panose="020F0502020204030204" pitchFamily="34" charset="0"/>
                <a:cs typeface="Times New Roman" panose="02020603050405020304" pitchFamily="18" charset="0"/>
              </a:rPr>
              <a:t>is where true fulfillment is to be found, to revere and stand in awe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of </a:t>
            </a:r>
            <a:r>
              <a:rPr lang="en-US" sz="2000" dirty="0">
                <a:latin typeface="Times New Roman" panose="02020603050405020304" pitchFamily="18" charset="0"/>
                <a:ea typeface="Calibri" panose="020F0502020204030204" pitchFamily="34" charset="0"/>
                <a:cs typeface="Times New Roman" panose="02020603050405020304" pitchFamily="18" charset="0"/>
              </a:rPr>
              <a:t>God and his Word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000" b="1" dirty="0">
                <a:latin typeface="Times New Roman" panose="02020603050405020304" pitchFamily="18" charset="0"/>
                <a:ea typeface="Calibri" panose="020F0502020204030204" pitchFamily="34" charset="0"/>
                <a:cs typeface="Times New Roman" panose="02020603050405020304" pitchFamily="18" charset="0"/>
              </a:rPr>
              <a:t>Ps. 111;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Prov</a:t>
            </a:r>
            <a:r>
              <a:rPr lang="en-US" sz="2000" b="1" dirty="0">
                <a:latin typeface="Times New Roman" panose="02020603050405020304" pitchFamily="18" charset="0"/>
                <a:ea typeface="Calibri" panose="020F0502020204030204" pitchFamily="34" charset="0"/>
                <a:cs typeface="Times New Roman" panose="02020603050405020304" pitchFamily="18" charset="0"/>
              </a:rPr>
              <a:t> 1:7;  9:10;  Job 28:28;  2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000" b="1" dirty="0">
                <a:latin typeface="Times New Roman" panose="02020603050405020304" pitchFamily="18" charset="0"/>
                <a:ea typeface="Calibri" panose="020F0502020204030204" pitchFamily="34" charset="0"/>
                <a:cs typeface="Times New Roman" panose="02020603050405020304" pitchFamily="18" charset="0"/>
              </a:rPr>
              <a:t> 5:6-11;  7:1;  1 Pet 2:17; </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Rev 14:7;  19:5-9</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a:t>
            </a:r>
          </a:p>
          <a:p>
            <a:pPr marL="0" marR="0" indent="0" algn="ctr">
              <a:lnSpc>
                <a:spcPct val="107000"/>
              </a:lnSpc>
              <a:spcBef>
                <a:spcPts val="0"/>
              </a:spcBef>
              <a:spcAft>
                <a:spcPts val="0"/>
              </a:spcAft>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9.</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“For God will bring every deed into judgment, with every secret thing, whether good or evil.” </a:t>
            </a:r>
            <a:r>
              <a:rPr lang="en-US" sz="2000" b="1" dirty="0">
                <a:latin typeface="Times New Roman" panose="02020603050405020304" pitchFamily="18" charset="0"/>
                <a:ea typeface="Calibri" panose="020F0502020204030204" pitchFamily="34" charset="0"/>
                <a:cs typeface="Times New Roman" panose="02020603050405020304" pitchFamily="18" charset="0"/>
              </a:rPr>
              <a:t>(v. 14</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000" b="1" dirty="0">
                <a:latin typeface="Times New Roman" panose="02020603050405020304" pitchFamily="18" charset="0"/>
                <a:ea typeface="Calibri" panose="020F0502020204030204" pitchFamily="34" charset="0"/>
                <a:cs typeface="Times New Roman" panose="02020603050405020304" pitchFamily="18" charset="0"/>
              </a:rPr>
              <a:t>Mt 12:36;  Ac 17:31;  Rom 2:16; 14:10-12;  </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1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000" b="1" dirty="0">
                <a:latin typeface="Times New Roman" panose="02020603050405020304" pitchFamily="18" charset="0"/>
                <a:ea typeface="Calibri" panose="020F0502020204030204" pitchFamily="34" charset="0"/>
                <a:cs typeface="Times New Roman" panose="02020603050405020304" pitchFamily="18" charset="0"/>
              </a:rPr>
              <a:t> 3:12-15; 4:5;   2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000" b="1" dirty="0">
                <a:latin typeface="Times New Roman" panose="02020603050405020304" pitchFamily="18" charset="0"/>
                <a:ea typeface="Calibri" panose="020F0502020204030204" pitchFamily="34" charset="0"/>
                <a:cs typeface="Times New Roman" panose="02020603050405020304" pitchFamily="18" charset="0"/>
              </a:rPr>
              <a:t> 5:9-10;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Heb</a:t>
            </a:r>
            <a:r>
              <a:rPr lang="en-US" sz="2000" b="1" dirty="0">
                <a:latin typeface="Times New Roman" panose="02020603050405020304" pitchFamily="18" charset="0"/>
                <a:ea typeface="Calibri" panose="020F0502020204030204" pitchFamily="34" charset="0"/>
                <a:cs typeface="Times New Roman" panose="02020603050405020304" pitchFamily="18" charset="0"/>
              </a:rPr>
              <a:t> 4:12,13)</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28778883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www.gobiblestudy.com/wp-content/uploads/2012/01/king-solomon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0"/>
            <a:ext cx="69342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5948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izquotes.com/quotes-pictures/quote-let-us-hear-the-conclusion-of-the-whole-matter-fear-god-and-keep-his-commandments-for-this-is-solomon-267899.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118" b="15208"/>
          <a:stretch/>
        </p:blipFill>
        <p:spPr bwMode="auto">
          <a:xfrm>
            <a:off x="179284" y="1423500"/>
            <a:ext cx="878543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4811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www.haventoday.org/images/pictures/Anchor06202015-2.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2302"/>
          <a:stretch/>
        </p:blipFill>
        <p:spPr bwMode="auto">
          <a:xfrm>
            <a:off x="337462" y="298084"/>
            <a:ext cx="8469076" cy="573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0845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www.quotesbuddy.com/qb/04/5597/559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274638"/>
            <a:ext cx="85344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9043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manualoflife.com/joeen/wp-content/uploads/2012/01/clip_image010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845514"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2129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687</Words>
  <Application>Microsoft Office PowerPoint</Application>
  <PresentationFormat>On-screen Show (4:3)</PresentationFormat>
  <Paragraphs>46</Paragraphs>
  <Slides>94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Arial</vt:lpstr>
      <vt:lpstr>Arial</vt:lpstr>
      <vt:lpstr>Calibri</vt:lpstr>
      <vt:lpstr>Times New Roman</vt:lpstr>
      <vt:lpstr>Office Theme</vt:lpstr>
      <vt:lpstr>PowerPoint Presentation</vt:lpstr>
      <vt:lpstr>PowerPoint Presentation</vt:lpstr>
      <vt:lpstr>PowerPoint Presentation</vt:lpstr>
      <vt:lpstr>PowerPoint Presentation</vt:lpstr>
      <vt:lpstr>       TEXT  (Chapter 12)   (1)  Remember also your Creator in the days of your youth, before the evil days come and the years draw near of which you will say,                                               "I have no pleasure in them";  (2) before the sun and the light and the moon and the stars are darkened and the clouds return after the rain, (3) in the day when the keepers of the house tremble, and the strong men are bent, and the grinders cease because they are few, and those who look through the windows are dimmed,  (4) and the doors on the street are shut--when the sound of the grinding is low, and one rises up at the sound of a bird, and                                                                         all the daughters of song are brought low—  (5) they are afraid also of what is high, and terrors are in the way; the almond tree blossoms, the grasshopper drags itself along, and desire fails, because man is going to his eternal home, and the mourners go about the streets—  (6) before the silver cord is snapped, or the golden bowl is broken, or the pitcher is shattered at the fountain, or the wheel broken at the cistern, (7) and the dust returns to the earth as it was, and the spirit returns to God who gave it.           </vt:lpstr>
      <vt:lpstr>      (8) Vanity of vanities, says the Preacher; all is vanity. (9) Besides being wise, the Preacher also taught the people knowledge, weighing and studying and arranging many proverbs with great care. (10) The Preacher sought to find words of delight, and uprightly he wrote words of truth.  (11) The words of the wise are like goads, and like nails firmly fixed are the collected sayings; they are given by One Shepherd.  (12) My son, beware of anything beyond these. Of making many books there is no end, and much study is a weariness of the flesh.  (13) The end of the matter; all has been heard: Fear God and keep his commandments, for this is the whole duty of man. (14) For God will bring every deed into judgment, with every secret thing, whether good or evil.          </vt:lpstr>
      <vt:lpstr>      STUDY NOTES:   1. To remember your Creator in the days of your youth is essential, since it shapes the whole rest of your life   (v. 1)    (Rom 1:25;  Col 3:10;  1Pet 4:19;  1 Tim 4:12;  Titus 2:1-8;  1 Jn 2:13,14)   2. The allegory for aging here in (vv. 1b – 8) pictures the human body and spirit as it is worn out from a long life so that the eyes, ears, teeth, limbs and whole body moves slower and becomes feeble. Even sleep can be easily disturbed. The hair becomes white like the pale blossoms of the almond tree, and the body moves slowly like a grasshopper in cold weather. Life becomes fragile and when a silver chain has one link break, the golden hanging lamp and bowl will come crashing to the ground. This the life under the curse  (Gen. 3).  3. Man goes to his eternal home when he dies (v. 5)        (John 14:1-6,23;  2 Cor 5:1-7)       </vt:lpstr>
      <vt:lpstr>   4. “The dust returns to the earth as it was, and the spirit returns to God who gave it” (v. 7)      We are created with a body and a soul. When we die, the body is buried and returns to dust and the soul goes to be with Christ in heaven. When Christ returns on the Last Day, the body is raised and reunited with the soul to dwell in Paradise forever.  (Gen 2:7;  3:19;  Ps 103:14; 104:29;  Lk 23:43;  1 Cor 15:42-58;  Phil 1:21-26)  5. In the midst of the vanity of life in a world without God, the wise have wisdom and knowledge to be studied carefully (vv. 8-10) so they can find delight in the words of truth (Rom 7:16-25)   6. “The words of the wise are like goads, and like nails firmly fixed are the collected sayings; they are given by One Shepherd” (v. 11)         (Ps 23:1;  28:9;  Is 40:11;  Ezek 34:15;  Mt 7:14;  Jn 10:11-16;  Heb 13:20,21;   1 Pet 2:25;  Rev 7:17)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David Nehrenz</cp:lastModifiedBy>
  <cp:revision>235</cp:revision>
  <dcterms:created xsi:type="dcterms:W3CDTF">2015-09-03T19:38:01Z</dcterms:created>
  <dcterms:modified xsi:type="dcterms:W3CDTF">2015-12-01T23:11:43Z</dcterms:modified>
</cp:coreProperties>
</file>