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83" r:id="rId4"/>
    <p:sldId id="271" r:id="rId5"/>
    <p:sldId id="286" r:id="rId6"/>
    <p:sldId id="272" r:id="rId7"/>
    <p:sldId id="270" r:id="rId8"/>
    <p:sldId id="274" r:id="rId9"/>
    <p:sldId id="277" r:id="rId10"/>
    <p:sldId id="278" r:id="rId11"/>
    <p:sldId id="281" r:id="rId12"/>
    <p:sldId id="290" r:id="rId13"/>
    <p:sldId id="296" r:id="rId14"/>
    <p:sldId id="297" r:id="rId15"/>
    <p:sldId id="321" r:id="rId16"/>
    <p:sldId id="260" r:id="rId17"/>
    <p:sldId id="312" r:id="rId18"/>
    <p:sldId id="314" r:id="rId19"/>
    <p:sldId id="323" r:id="rId20"/>
    <p:sldId id="324" r:id="rId21"/>
    <p:sldId id="327" r:id="rId22"/>
    <p:sldId id="330" r:id="rId23"/>
    <p:sldId id="331" r:id="rId24"/>
    <p:sldId id="338" r:id="rId25"/>
    <p:sldId id="339" r:id="rId26"/>
    <p:sldId id="340" r:id="rId27"/>
    <p:sldId id="342" r:id="rId28"/>
    <p:sldId id="343" r:id="rId29"/>
    <p:sldId id="303" r:id="rId30"/>
    <p:sldId id="345" r:id="rId31"/>
    <p:sldId id="346" r:id="rId32"/>
    <p:sldId id="344" r:id="rId33"/>
    <p:sldId id="347" r:id="rId34"/>
    <p:sldId id="348" r:id="rId35"/>
    <p:sldId id="349" r:id="rId36"/>
    <p:sldId id="259" r:id="rId37"/>
    <p:sldId id="261" r:id="rId38"/>
    <p:sldId id="263" r:id="rId39"/>
    <p:sldId id="264" r:id="rId40"/>
    <p:sldId id="294" r:id="rId41"/>
    <p:sldId id="265" r:id="rId42"/>
    <p:sldId id="268" r:id="rId43"/>
    <p:sldId id="350" r:id="rId44"/>
    <p:sldId id="351" r:id="rId45"/>
    <p:sldId id="352" r:id="rId46"/>
    <p:sldId id="353" r:id="rId47"/>
    <p:sldId id="354" r:id="rId48"/>
    <p:sldId id="355" r:id="rId49"/>
    <p:sldId id="356" r:id="rId50"/>
    <p:sldId id="357" r:id="rId5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743" autoAdjust="0"/>
    <p:restoredTop sz="94109" autoAdjust="0"/>
  </p:normalViewPr>
  <p:slideViewPr>
    <p:cSldViewPr snapToGrid="0">
      <p:cViewPr varScale="1">
        <p:scale>
          <a:sx n="65" d="100"/>
          <a:sy n="65" d="100"/>
        </p:scale>
        <p:origin x="1339" y="53"/>
      </p:cViewPr>
      <p:guideLst/>
    </p:cSldViewPr>
  </p:slideViewPr>
  <p:notesTextViewPr>
    <p:cViewPr>
      <p:scale>
        <a:sx n="1" d="1"/>
        <a:sy n="1" d="1"/>
      </p:scale>
      <p:origin x="0" y="0"/>
    </p:cViewPr>
  </p:notesTextViewPr>
  <p:sorterViewPr>
    <p:cViewPr>
      <p:scale>
        <a:sx n="30" d="100"/>
        <a:sy n="30" d="100"/>
      </p:scale>
      <p:origin x="0" y="-19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0E5D338D-ECAF-4086-AC9D-7AE9EBC294CC}" type="datetimeFigureOut">
              <a:rPr lang="en-US" smtClean="0"/>
              <a:t>12/2/2016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599C1A-FCCB-4455-8549-536A06209451}" type="slidenum">
              <a:rPr lang="en-US" smtClean="0"/>
              <a:t>‹#›</a:t>
            </a:fld>
            <a:endParaRPr lang="en-US"/>
          </a:p>
        </p:txBody>
      </p:sp>
    </p:spTree>
    <p:extLst>
      <p:ext uri="{BB962C8B-B14F-4D97-AF65-F5344CB8AC3E}">
        <p14:creationId xmlns:p14="http://schemas.microsoft.com/office/powerpoint/2010/main" val="15738925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0E5D338D-ECAF-4086-AC9D-7AE9EBC294CC}" type="datetimeFigureOut">
              <a:rPr lang="en-US" smtClean="0"/>
              <a:t>12/2/2016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599C1A-FCCB-4455-8549-536A06209451}" type="slidenum">
              <a:rPr lang="en-US" smtClean="0"/>
              <a:t>‹#›</a:t>
            </a:fld>
            <a:endParaRPr lang="en-US"/>
          </a:p>
        </p:txBody>
      </p:sp>
    </p:spTree>
    <p:extLst>
      <p:ext uri="{BB962C8B-B14F-4D97-AF65-F5344CB8AC3E}">
        <p14:creationId xmlns:p14="http://schemas.microsoft.com/office/powerpoint/2010/main" val="17743550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0E5D338D-ECAF-4086-AC9D-7AE9EBC294CC}" type="datetimeFigureOut">
              <a:rPr lang="en-US" smtClean="0"/>
              <a:t>12/2/2016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599C1A-FCCB-4455-8549-536A06209451}" type="slidenum">
              <a:rPr lang="en-US" smtClean="0"/>
              <a:t>‹#›</a:t>
            </a:fld>
            <a:endParaRPr lang="en-US"/>
          </a:p>
        </p:txBody>
      </p:sp>
    </p:spTree>
    <p:extLst>
      <p:ext uri="{BB962C8B-B14F-4D97-AF65-F5344CB8AC3E}">
        <p14:creationId xmlns:p14="http://schemas.microsoft.com/office/powerpoint/2010/main" val="21900493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0E5D338D-ECAF-4086-AC9D-7AE9EBC294CC}" type="datetimeFigureOut">
              <a:rPr lang="en-US" smtClean="0"/>
              <a:t>12/2/2016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599C1A-FCCB-4455-8549-536A06209451}" type="slidenum">
              <a:rPr lang="en-US" smtClean="0"/>
              <a:t>‹#›</a:t>
            </a:fld>
            <a:endParaRPr lang="en-US"/>
          </a:p>
        </p:txBody>
      </p:sp>
    </p:spTree>
    <p:extLst>
      <p:ext uri="{BB962C8B-B14F-4D97-AF65-F5344CB8AC3E}">
        <p14:creationId xmlns:p14="http://schemas.microsoft.com/office/powerpoint/2010/main" val="39826035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E5D338D-ECAF-4086-AC9D-7AE9EBC294CC}" type="datetimeFigureOut">
              <a:rPr lang="en-US" smtClean="0"/>
              <a:t>12/2/2016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599C1A-FCCB-4455-8549-536A06209451}" type="slidenum">
              <a:rPr lang="en-US" smtClean="0"/>
              <a:t>‹#›</a:t>
            </a:fld>
            <a:endParaRPr lang="en-US"/>
          </a:p>
        </p:txBody>
      </p:sp>
    </p:spTree>
    <p:extLst>
      <p:ext uri="{BB962C8B-B14F-4D97-AF65-F5344CB8AC3E}">
        <p14:creationId xmlns:p14="http://schemas.microsoft.com/office/powerpoint/2010/main" val="17060053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0E5D338D-ECAF-4086-AC9D-7AE9EBC294CC}" type="datetimeFigureOut">
              <a:rPr lang="en-US" smtClean="0"/>
              <a:t>12/2/2016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D599C1A-FCCB-4455-8549-536A06209451}" type="slidenum">
              <a:rPr lang="en-US" smtClean="0"/>
              <a:t>‹#›</a:t>
            </a:fld>
            <a:endParaRPr lang="en-US"/>
          </a:p>
        </p:txBody>
      </p:sp>
    </p:spTree>
    <p:extLst>
      <p:ext uri="{BB962C8B-B14F-4D97-AF65-F5344CB8AC3E}">
        <p14:creationId xmlns:p14="http://schemas.microsoft.com/office/powerpoint/2010/main" val="31982824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0E5D338D-ECAF-4086-AC9D-7AE9EBC294CC}" type="datetimeFigureOut">
              <a:rPr lang="en-US" smtClean="0"/>
              <a:t>12/2/2016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D599C1A-FCCB-4455-8549-536A06209451}" type="slidenum">
              <a:rPr lang="en-US" smtClean="0"/>
              <a:t>‹#›</a:t>
            </a:fld>
            <a:endParaRPr lang="en-US"/>
          </a:p>
        </p:txBody>
      </p:sp>
    </p:spTree>
    <p:extLst>
      <p:ext uri="{BB962C8B-B14F-4D97-AF65-F5344CB8AC3E}">
        <p14:creationId xmlns:p14="http://schemas.microsoft.com/office/powerpoint/2010/main" val="41155063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0E5D338D-ECAF-4086-AC9D-7AE9EBC294CC}" type="datetimeFigureOut">
              <a:rPr lang="en-US" smtClean="0"/>
              <a:t>12/2/2016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D599C1A-FCCB-4455-8549-536A06209451}" type="slidenum">
              <a:rPr lang="en-US" smtClean="0"/>
              <a:t>‹#›</a:t>
            </a:fld>
            <a:endParaRPr lang="en-US"/>
          </a:p>
        </p:txBody>
      </p:sp>
    </p:spTree>
    <p:extLst>
      <p:ext uri="{BB962C8B-B14F-4D97-AF65-F5344CB8AC3E}">
        <p14:creationId xmlns:p14="http://schemas.microsoft.com/office/powerpoint/2010/main" val="13679877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E5D338D-ECAF-4086-AC9D-7AE9EBC294CC}" type="datetimeFigureOut">
              <a:rPr lang="en-US" smtClean="0"/>
              <a:t>12/2/2016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D599C1A-FCCB-4455-8549-536A06209451}" type="slidenum">
              <a:rPr lang="en-US" smtClean="0"/>
              <a:t>‹#›</a:t>
            </a:fld>
            <a:endParaRPr lang="en-US"/>
          </a:p>
        </p:txBody>
      </p:sp>
    </p:spTree>
    <p:extLst>
      <p:ext uri="{BB962C8B-B14F-4D97-AF65-F5344CB8AC3E}">
        <p14:creationId xmlns:p14="http://schemas.microsoft.com/office/powerpoint/2010/main" val="34877175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E5D338D-ECAF-4086-AC9D-7AE9EBC294CC}" type="datetimeFigureOut">
              <a:rPr lang="en-US" smtClean="0"/>
              <a:t>12/2/2016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D599C1A-FCCB-4455-8549-536A06209451}" type="slidenum">
              <a:rPr lang="en-US" smtClean="0"/>
              <a:t>‹#›</a:t>
            </a:fld>
            <a:endParaRPr lang="en-US"/>
          </a:p>
        </p:txBody>
      </p:sp>
    </p:spTree>
    <p:extLst>
      <p:ext uri="{BB962C8B-B14F-4D97-AF65-F5344CB8AC3E}">
        <p14:creationId xmlns:p14="http://schemas.microsoft.com/office/powerpoint/2010/main" val="27734232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E5D338D-ECAF-4086-AC9D-7AE9EBC294CC}" type="datetimeFigureOut">
              <a:rPr lang="en-US" smtClean="0"/>
              <a:t>12/2/2016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D599C1A-FCCB-4455-8549-536A06209451}" type="slidenum">
              <a:rPr lang="en-US" smtClean="0"/>
              <a:t>‹#›</a:t>
            </a:fld>
            <a:endParaRPr lang="en-US"/>
          </a:p>
        </p:txBody>
      </p:sp>
    </p:spTree>
    <p:extLst>
      <p:ext uri="{BB962C8B-B14F-4D97-AF65-F5344CB8AC3E}">
        <p14:creationId xmlns:p14="http://schemas.microsoft.com/office/powerpoint/2010/main" val="23341964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E5D338D-ECAF-4086-AC9D-7AE9EBC294CC}" type="datetimeFigureOut">
              <a:rPr lang="en-US" smtClean="0"/>
              <a:t>12/2/2016</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D599C1A-FCCB-4455-8549-536A06209451}" type="slidenum">
              <a:rPr lang="en-US" smtClean="0"/>
              <a:t>‹#›</a:t>
            </a:fld>
            <a:endParaRPr lang="en-US"/>
          </a:p>
        </p:txBody>
      </p:sp>
    </p:spTree>
    <p:extLst>
      <p:ext uri="{BB962C8B-B14F-4D97-AF65-F5344CB8AC3E}">
        <p14:creationId xmlns:p14="http://schemas.microsoft.com/office/powerpoint/2010/main" val="266832881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6" name="Subtitle 5"/>
          <p:cNvSpPr>
            <a:spLocks noGrp="1"/>
          </p:cNvSpPr>
          <p:nvPr>
            <p:ph type="subTitle" idx="1"/>
          </p:nvPr>
        </p:nvSpPr>
        <p:spPr>
          <a:xfrm>
            <a:off x="246185" y="152399"/>
            <a:ext cx="8510954" cy="6307015"/>
          </a:xfrm>
        </p:spPr>
        <p:txBody>
          <a:bodyPr>
            <a:normAutofit fontScale="77500" lnSpcReduction="20000"/>
          </a:bodyPr>
          <a:lstStyle/>
          <a:p>
            <a:endParaRPr lang="en-US" dirty="0" smtClean="0"/>
          </a:p>
          <a:p>
            <a:r>
              <a:rPr lang="en-US" sz="3600" b="1" dirty="0" smtClean="0"/>
              <a:t>“</a:t>
            </a:r>
            <a:r>
              <a:rPr lang="en-US" sz="3600" b="1" dirty="0"/>
              <a:t>God’s Treasured Possession!”   </a:t>
            </a:r>
          </a:p>
          <a:p>
            <a:r>
              <a:rPr lang="en-US" sz="3600" b="1" dirty="0" smtClean="0"/>
              <a:t>-The </a:t>
            </a:r>
            <a:r>
              <a:rPr lang="en-US" sz="3600" b="1" dirty="0"/>
              <a:t>Book of </a:t>
            </a:r>
            <a:r>
              <a:rPr lang="en-US" sz="3600" b="1" dirty="0" smtClean="0"/>
              <a:t>Deuteronomy-</a:t>
            </a:r>
          </a:p>
          <a:p>
            <a:r>
              <a:rPr lang="en-US" sz="3600" b="1" dirty="0" smtClean="0"/>
              <a:t>Old </a:t>
            </a:r>
            <a:r>
              <a:rPr lang="en-US" sz="3600" b="1" dirty="0"/>
              <a:t>Israel and New Israel </a:t>
            </a:r>
            <a:r>
              <a:rPr lang="en-US" sz="3600" b="1" dirty="0" smtClean="0"/>
              <a:t>=</a:t>
            </a:r>
          </a:p>
          <a:p>
            <a:r>
              <a:rPr lang="en-US" sz="3600" b="1" dirty="0" smtClean="0"/>
              <a:t> </a:t>
            </a:r>
            <a:r>
              <a:rPr lang="en-US" sz="3600" b="1" dirty="0"/>
              <a:t>The Church</a:t>
            </a:r>
          </a:p>
          <a:p>
            <a:pPr>
              <a:lnSpc>
                <a:spcPct val="107000"/>
              </a:lnSpc>
              <a:spcBef>
                <a:spcPts val="0"/>
              </a:spcBef>
            </a:pPr>
            <a:r>
              <a:rPr lang="en-US" sz="4000" b="1" u="sng" dirty="0">
                <a:latin typeface="Calibri" panose="020F0502020204030204" pitchFamily="34" charset="0"/>
                <a:ea typeface="Calibri" panose="020F0502020204030204" pitchFamily="34" charset="0"/>
                <a:cs typeface="Times New Roman" panose="02020603050405020304" pitchFamily="18" charset="0"/>
              </a:rPr>
              <a:t>Lesson </a:t>
            </a:r>
            <a:r>
              <a:rPr lang="en-US" sz="4000" b="1" u="sng" dirty="0">
                <a:latin typeface="Calibri" panose="020F0502020204030204" pitchFamily="34" charset="0"/>
                <a:ea typeface="Calibri" panose="020F0502020204030204" pitchFamily="34" charset="0"/>
                <a:cs typeface="Times New Roman" panose="02020603050405020304" pitchFamily="18" charset="0"/>
              </a:rPr>
              <a:t>8</a:t>
            </a:r>
            <a:r>
              <a:rPr lang="en-US" sz="4000" b="1" u="sng" dirty="0" smtClean="0">
                <a:latin typeface="Calibri" panose="020F0502020204030204" pitchFamily="34" charset="0"/>
                <a:ea typeface="Calibri" panose="020F0502020204030204" pitchFamily="34" charset="0"/>
                <a:cs typeface="Times New Roman" panose="02020603050405020304" pitchFamily="18" charset="0"/>
              </a:rPr>
              <a:t> </a:t>
            </a:r>
            <a:r>
              <a:rPr lang="en-US" sz="4000" b="1" u="sng" dirty="0">
                <a:latin typeface="Calibri" panose="020F0502020204030204" pitchFamily="34" charset="0"/>
                <a:ea typeface="Calibri" panose="020F0502020204030204" pitchFamily="34" charset="0"/>
                <a:cs typeface="Times New Roman" panose="02020603050405020304" pitchFamily="18" charset="0"/>
              </a:rPr>
              <a:t>for us:</a:t>
            </a:r>
            <a:r>
              <a:rPr lang="en-US" sz="4000" b="1" dirty="0">
                <a:latin typeface="Calibri" panose="020F0502020204030204" pitchFamily="34" charset="0"/>
                <a:ea typeface="Calibri" panose="020F0502020204030204" pitchFamily="34" charset="0"/>
                <a:cs typeface="Times New Roman" panose="02020603050405020304" pitchFamily="18" charset="0"/>
              </a:rPr>
              <a:t>  </a:t>
            </a:r>
            <a:endParaRPr lang="en-US" sz="36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pPr>
            <a:r>
              <a:rPr lang="en-US" sz="3600" b="1" dirty="0" smtClean="0">
                <a:latin typeface="Calibri" panose="020F0502020204030204" pitchFamily="34" charset="0"/>
                <a:ea typeface="Calibri" panose="020F0502020204030204" pitchFamily="34" charset="0"/>
                <a:cs typeface="Times New Roman" panose="02020603050405020304" pitchFamily="18" charset="0"/>
              </a:rPr>
              <a:t>“</a:t>
            </a:r>
            <a:r>
              <a:rPr lang="en-US" sz="3200" dirty="0">
                <a:latin typeface="Calibri" panose="020F0502020204030204" pitchFamily="34" charset="0"/>
                <a:ea typeface="Calibri" panose="020F0502020204030204" pitchFamily="34" charset="0"/>
                <a:cs typeface="Times New Roman" panose="02020603050405020304" pitchFamily="18" charset="0"/>
              </a:rPr>
              <a:t>“</a:t>
            </a:r>
            <a:r>
              <a:rPr lang="en-US" sz="3600" dirty="0">
                <a:latin typeface="Calibri" panose="020F0502020204030204" pitchFamily="34" charset="0"/>
                <a:ea typeface="Calibri" panose="020F0502020204030204" pitchFamily="34" charset="0"/>
                <a:cs typeface="Times New Roman" panose="02020603050405020304" pitchFamily="18" charset="0"/>
              </a:rPr>
              <a:t>Beware lest you say in your heart,</a:t>
            </a:r>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pPr>
            <a:r>
              <a:rPr lang="en-US" sz="3600" dirty="0">
                <a:latin typeface="Calibri" panose="020F0502020204030204" pitchFamily="34" charset="0"/>
                <a:ea typeface="Calibri" panose="020F0502020204030204" pitchFamily="34" charset="0"/>
                <a:cs typeface="Times New Roman" panose="02020603050405020304" pitchFamily="18" charset="0"/>
              </a:rPr>
              <a:t>'My power and the might of my hand </a:t>
            </a:r>
            <a:endParaRPr lang="en-US" sz="3600" dirty="0" smtClean="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pPr>
            <a:r>
              <a:rPr lang="en-US" sz="3600" dirty="0" smtClean="0">
                <a:latin typeface="Calibri" panose="020F0502020204030204" pitchFamily="34" charset="0"/>
                <a:ea typeface="Calibri" panose="020F0502020204030204" pitchFamily="34" charset="0"/>
                <a:cs typeface="Times New Roman" panose="02020603050405020304" pitchFamily="18" charset="0"/>
              </a:rPr>
              <a:t>have </a:t>
            </a:r>
            <a:r>
              <a:rPr lang="en-US" sz="3600" dirty="0">
                <a:latin typeface="Calibri" panose="020F0502020204030204" pitchFamily="34" charset="0"/>
                <a:ea typeface="Calibri" panose="020F0502020204030204" pitchFamily="34" charset="0"/>
                <a:cs typeface="Times New Roman" panose="02020603050405020304" pitchFamily="18" charset="0"/>
              </a:rPr>
              <a:t>gotten me this wealth.'</a:t>
            </a:r>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pPr>
            <a:r>
              <a:rPr lang="en-US" sz="3600" dirty="0">
                <a:latin typeface="Calibri" panose="020F0502020204030204" pitchFamily="34" charset="0"/>
                <a:ea typeface="Calibri" panose="020F0502020204030204" pitchFamily="34" charset="0"/>
                <a:cs typeface="Times New Roman" panose="02020603050405020304" pitchFamily="18" charset="0"/>
              </a:rPr>
              <a:t>You shall remember the Lord your God,</a:t>
            </a:r>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pPr>
            <a:r>
              <a:rPr lang="en-US" sz="3600" dirty="0">
                <a:latin typeface="Calibri" panose="020F0502020204030204" pitchFamily="34" charset="0"/>
                <a:ea typeface="Calibri" panose="020F0502020204030204" pitchFamily="34" charset="0"/>
                <a:cs typeface="Times New Roman" panose="02020603050405020304" pitchFamily="18" charset="0"/>
              </a:rPr>
              <a:t> for it is he who gives you power to get wealth”</a:t>
            </a:r>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pPr>
            <a:endParaRPr lang="en-US" sz="3200" dirty="0">
              <a:latin typeface="Calibri" panose="020F0502020204030204" pitchFamily="34" charset="0"/>
              <a:ea typeface="Calibri" panose="020F0502020204030204" pitchFamily="34" charset="0"/>
              <a:cs typeface="Times New Roman" panose="02020603050405020304" pitchFamily="18" charset="0"/>
            </a:endParaRPr>
          </a:p>
          <a:p>
            <a:r>
              <a:rPr lang="en-US" sz="3600" b="1" dirty="0" smtClean="0"/>
              <a:t>Date</a:t>
            </a:r>
            <a:r>
              <a:rPr lang="en-US" sz="3600" b="1" dirty="0"/>
              <a:t>: </a:t>
            </a:r>
            <a:r>
              <a:rPr lang="en-US" sz="3600" b="1" dirty="0" smtClean="0"/>
              <a:t>12-4-16    </a:t>
            </a:r>
            <a:endParaRPr lang="en-US" sz="3600" b="1" dirty="0" smtClean="0"/>
          </a:p>
          <a:p>
            <a:r>
              <a:rPr lang="en-US" sz="3600" b="1" dirty="0" smtClean="0"/>
              <a:t>  </a:t>
            </a:r>
            <a:r>
              <a:rPr lang="en-US" sz="3600" b="1" dirty="0"/>
              <a:t>Study: </a:t>
            </a:r>
            <a:r>
              <a:rPr lang="en-US" sz="3600" b="1" dirty="0" smtClean="0"/>
              <a:t>#8     </a:t>
            </a:r>
            <a:endParaRPr lang="en-US" sz="3600" b="1" dirty="0" smtClean="0"/>
          </a:p>
          <a:p>
            <a:r>
              <a:rPr lang="en-US" sz="3600" b="1" dirty="0" smtClean="0"/>
              <a:t> Text</a:t>
            </a:r>
            <a:r>
              <a:rPr lang="en-US" sz="3600" b="1" dirty="0"/>
              <a:t>: </a:t>
            </a:r>
            <a:r>
              <a:rPr lang="en-US" sz="3600" b="1" dirty="0" smtClean="0"/>
              <a:t>Chapter </a:t>
            </a:r>
            <a:r>
              <a:rPr lang="en-US" sz="3600" b="1" dirty="0" smtClean="0"/>
              <a:t>8:1-20</a:t>
            </a:r>
            <a:endParaRPr lang="en-US" sz="3600" b="1" dirty="0"/>
          </a:p>
          <a:p>
            <a:endParaRPr lang="en-US" dirty="0"/>
          </a:p>
        </p:txBody>
      </p:sp>
    </p:spTree>
    <p:extLst>
      <p:ext uri="{BB962C8B-B14F-4D97-AF65-F5344CB8AC3E}">
        <p14:creationId xmlns:p14="http://schemas.microsoft.com/office/powerpoint/2010/main" val="160677564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977900" y="0"/>
            <a:ext cx="6642100" cy="6642100"/>
          </a:xfrm>
          <a:prstGeom prst="rect">
            <a:avLst/>
          </a:prstGeom>
        </p:spPr>
      </p:pic>
    </p:spTree>
    <p:extLst>
      <p:ext uri="{BB962C8B-B14F-4D97-AF65-F5344CB8AC3E}">
        <p14:creationId xmlns:p14="http://schemas.microsoft.com/office/powerpoint/2010/main" val="426341932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260350" y="188118"/>
            <a:ext cx="8560402" cy="6403181"/>
          </a:xfrm>
          <a:prstGeom prst="rect">
            <a:avLst/>
          </a:prstGeom>
        </p:spPr>
      </p:pic>
    </p:spTree>
    <p:extLst>
      <p:ext uri="{BB962C8B-B14F-4D97-AF65-F5344CB8AC3E}">
        <p14:creationId xmlns:p14="http://schemas.microsoft.com/office/powerpoint/2010/main" val="278272265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2"/>
          <a:srcRect l="27344" r="27509"/>
          <a:stretch/>
        </p:blipFill>
        <p:spPr>
          <a:xfrm>
            <a:off x="1765300" y="1"/>
            <a:ext cx="5504414" cy="6858000"/>
          </a:xfrm>
          <a:prstGeom prst="rect">
            <a:avLst/>
          </a:prstGeom>
        </p:spPr>
      </p:pic>
    </p:spTree>
    <p:extLst>
      <p:ext uri="{BB962C8B-B14F-4D97-AF65-F5344CB8AC3E}">
        <p14:creationId xmlns:p14="http://schemas.microsoft.com/office/powerpoint/2010/main" val="286529987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663442" y="365126"/>
            <a:ext cx="5546250" cy="6254283"/>
          </a:xfrm>
          <a:prstGeom prst="rect">
            <a:avLst/>
          </a:prstGeom>
        </p:spPr>
      </p:pic>
    </p:spTree>
    <p:extLst>
      <p:ext uri="{BB962C8B-B14F-4D97-AF65-F5344CB8AC3E}">
        <p14:creationId xmlns:p14="http://schemas.microsoft.com/office/powerpoint/2010/main" val="350737846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3"/>
          <a:stretch>
            <a:fillRect/>
          </a:stretch>
        </p:blipFill>
        <p:spPr>
          <a:xfrm>
            <a:off x="458478" y="1027907"/>
            <a:ext cx="8295616" cy="4657785"/>
          </a:xfrm>
          <a:prstGeom prst="rect">
            <a:avLst/>
          </a:prstGeom>
        </p:spPr>
      </p:pic>
    </p:spTree>
    <p:extLst>
      <p:ext uri="{BB962C8B-B14F-4D97-AF65-F5344CB8AC3E}">
        <p14:creationId xmlns:p14="http://schemas.microsoft.com/office/powerpoint/2010/main" val="247605643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361111" y="542253"/>
            <a:ext cx="8421778" cy="5530301"/>
          </a:xfrm>
          <a:prstGeom prst="rect">
            <a:avLst/>
          </a:prstGeom>
        </p:spPr>
      </p:pic>
    </p:spTree>
    <p:extLst>
      <p:ext uri="{BB962C8B-B14F-4D97-AF65-F5344CB8AC3E}">
        <p14:creationId xmlns:p14="http://schemas.microsoft.com/office/powerpoint/2010/main" val="416276178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82228" y="0"/>
            <a:ext cx="4979543" cy="6858000"/>
          </a:xfrm>
          <a:prstGeom prst="rect">
            <a:avLst/>
          </a:prstGeom>
        </p:spPr>
      </p:pic>
    </p:spTree>
    <p:extLst>
      <p:ext uri="{BB962C8B-B14F-4D97-AF65-F5344CB8AC3E}">
        <p14:creationId xmlns:p14="http://schemas.microsoft.com/office/powerpoint/2010/main" val="265783534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3"/>
          <a:stretch>
            <a:fillRect/>
          </a:stretch>
        </p:blipFill>
        <p:spPr>
          <a:xfrm>
            <a:off x="1393458" y="254732"/>
            <a:ext cx="6357083" cy="6357083"/>
          </a:xfrm>
          <a:prstGeom prst="rect">
            <a:avLst/>
          </a:prstGeom>
        </p:spPr>
      </p:pic>
    </p:spTree>
    <p:extLst>
      <p:ext uri="{BB962C8B-B14F-4D97-AF65-F5344CB8AC3E}">
        <p14:creationId xmlns:p14="http://schemas.microsoft.com/office/powerpoint/2010/main" val="108979037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3"/>
          <a:stretch>
            <a:fillRect/>
          </a:stretch>
        </p:blipFill>
        <p:spPr>
          <a:xfrm>
            <a:off x="628650" y="278179"/>
            <a:ext cx="7645863" cy="6169514"/>
          </a:xfrm>
          <a:prstGeom prst="rect">
            <a:avLst/>
          </a:prstGeom>
        </p:spPr>
      </p:pic>
    </p:spTree>
    <p:extLst>
      <p:ext uri="{BB962C8B-B14F-4D97-AF65-F5344CB8AC3E}">
        <p14:creationId xmlns:p14="http://schemas.microsoft.com/office/powerpoint/2010/main" val="283005815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265506" y="747102"/>
            <a:ext cx="8612988" cy="4844806"/>
          </a:xfrm>
          <a:prstGeom prst="rect">
            <a:avLst/>
          </a:prstGeom>
        </p:spPr>
      </p:pic>
    </p:spTree>
    <p:extLst>
      <p:ext uri="{BB962C8B-B14F-4D97-AF65-F5344CB8AC3E}">
        <p14:creationId xmlns:p14="http://schemas.microsoft.com/office/powerpoint/2010/main" val="118059064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4098"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96099" y="88412"/>
            <a:ext cx="5119809" cy="66211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1507099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988343" y="365126"/>
            <a:ext cx="5167313" cy="6127249"/>
          </a:xfrm>
          <a:prstGeom prst="rect">
            <a:avLst/>
          </a:prstGeom>
        </p:spPr>
      </p:pic>
    </p:spTree>
    <p:extLst>
      <p:ext uri="{BB962C8B-B14F-4D97-AF65-F5344CB8AC3E}">
        <p14:creationId xmlns:p14="http://schemas.microsoft.com/office/powerpoint/2010/main" val="283642583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120653" y="564418"/>
            <a:ext cx="6722086" cy="5534808"/>
          </a:xfrm>
          <a:prstGeom prst="rect">
            <a:avLst/>
          </a:prstGeom>
        </p:spPr>
      </p:pic>
    </p:spTree>
    <p:extLst>
      <p:ext uri="{BB962C8B-B14F-4D97-AF65-F5344CB8AC3E}">
        <p14:creationId xmlns:p14="http://schemas.microsoft.com/office/powerpoint/2010/main" val="259192247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782882" y="616620"/>
            <a:ext cx="7840308" cy="5502825"/>
          </a:xfrm>
          <a:prstGeom prst="rect">
            <a:avLst/>
          </a:prstGeom>
        </p:spPr>
      </p:pic>
    </p:spTree>
    <p:extLst>
      <p:ext uri="{BB962C8B-B14F-4D97-AF65-F5344CB8AC3E}">
        <p14:creationId xmlns:p14="http://schemas.microsoft.com/office/powerpoint/2010/main" val="428697222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2015247" y="39992"/>
            <a:ext cx="5113505" cy="6818008"/>
          </a:xfrm>
          <a:prstGeom prst="rect">
            <a:avLst/>
          </a:prstGeom>
        </p:spPr>
      </p:pic>
    </p:spTree>
    <p:extLst>
      <p:ext uri="{BB962C8B-B14F-4D97-AF65-F5344CB8AC3E}">
        <p14:creationId xmlns:p14="http://schemas.microsoft.com/office/powerpoint/2010/main" val="143518562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44968" y="1561429"/>
            <a:ext cx="8854063" cy="3186418"/>
          </a:xfrm>
          <a:prstGeom prst="rect">
            <a:avLst/>
          </a:prstGeom>
        </p:spPr>
      </p:pic>
    </p:spTree>
    <p:extLst>
      <p:ext uri="{BB962C8B-B14F-4D97-AF65-F5344CB8AC3E}">
        <p14:creationId xmlns:p14="http://schemas.microsoft.com/office/powerpoint/2010/main" val="104496688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352976" y="125778"/>
            <a:ext cx="6642161" cy="6642161"/>
          </a:xfrm>
          <a:prstGeom prst="rect">
            <a:avLst/>
          </a:prstGeom>
        </p:spPr>
      </p:pic>
    </p:spTree>
    <p:extLst>
      <p:ext uri="{BB962C8B-B14F-4D97-AF65-F5344CB8AC3E}">
        <p14:creationId xmlns:p14="http://schemas.microsoft.com/office/powerpoint/2010/main" val="93201590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2535400" y="125777"/>
            <a:ext cx="4428107" cy="6642161"/>
          </a:xfrm>
          <a:prstGeom prst="rect">
            <a:avLst/>
          </a:prstGeom>
        </p:spPr>
      </p:pic>
    </p:spTree>
    <p:extLst>
      <p:ext uri="{BB962C8B-B14F-4D97-AF65-F5344CB8AC3E}">
        <p14:creationId xmlns:p14="http://schemas.microsoft.com/office/powerpoint/2010/main" val="402687167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470208" y="207840"/>
            <a:ext cx="6454592" cy="6454592"/>
          </a:xfrm>
          <a:prstGeom prst="rect">
            <a:avLst/>
          </a:prstGeom>
        </p:spPr>
      </p:pic>
    </p:spTree>
    <p:extLst>
      <p:ext uri="{BB962C8B-B14F-4D97-AF65-F5344CB8AC3E}">
        <p14:creationId xmlns:p14="http://schemas.microsoft.com/office/powerpoint/2010/main" val="83411677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366895" y="571256"/>
            <a:ext cx="8410209" cy="5606806"/>
          </a:xfrm>
          <a:prstGeom prst="rect">
            <a:avLst/>
          </a:prstGeom>
        </p:spPr>
      </p:pic>
    </p:spTree>
    <p:extLst>
      <p:ext uri="{BB962C8B-B14F-4D97-AF65-F5344CB8AC3E}">
        <p14:creationId xmlns:p14="http://schemas.microsoft.com/office/powerpoint/2010/main" val="220167595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87568"/>
            <a:ext cx="9143999" cy="6670431"/>
          </a:xfrm>
        </p:spPr>
        <p:txBody>
          <a:bodyPr>
            <a:normAutofit/>
          </a:bodyPr>
          <a:lstStyle/>
          <a:p>
            <a:pPr marL="0" marR="0" indent="0">
              <a:lnSpc>
                <a:spcPct val="107000"/>
              </a:lnSpc>
              <a:spcBef>
                <a:spcPts val="0"/>
              </a:spcBef>
              <a:spcAft>
                <a:spcPts val="0"/>
              </a:spcAft>
              <a:buNone/>
            </a:pPr>
            <a:r>
              <a:rPr lang="en-US" sz="2600" baseline="30000" dirty="0" smtClean="0">
                <a:latin typeface="Calibri" panose="020F0502020204030204" pitchFamily="34" charset="0"/>
                <a:ea typeface="Calibri" panose="020F0502020204030204" pitchFamily="34" charset="0"/>
                <a:cs typeface="Calibri" panose="020F0502020204030204" pitchFamily="34" charset="0"/>
              </a:rPr>
              <a:t>    </a:t>
            </a:r>
          </a:p>
          <a:p>
            <a:pPr marL="0" marR="0" indent="0">
              <a:lnSpc>
                <a:spcPct val="107000"/>
              </a:lnSpc>
              <a:spcBef>
                <a:spcPts val="0"/>
              </a:spcBef>
              <a:spcAft>
                <a:spcPts val="0"/>
              </a:spcAft>
              <a:buNone/>
            </a:pPr>
            <a:r>
              <a:rPr lang="en-US" sz="2600" baseline="30000" dirty="0" smtClean="0">
                <a:latin typeface="Calibri" panose="020F0502020204030204" pitchFamily="34" charset="0"/>
                <a:ea typeface="Calibri" panose="020F0502020204030204" pitchFamily="34" charset="0"/>
                <a:cs typeface="Calibri" panose="020F0502020204030204" pitchFamily="34" charset="0"/>
              </a:rPr>
              <a:t> </a:t>
            </a:r>
            <a:endParaRPr lang="en-US" sz="2600" dirty="0"/>
          </a:p>
        </p:txBody>
      </p:sp>
      <p:pic>
        <p:nvPicPr>
          <p:cNvPr id="2" name="Picture 1"/>
          <p:cNvPicPr>
            <a:picLocks noChangeAspect="1"/>
          </p:cNvPicPr>
          <p:nvPr/>
        </p:nvPicPr>
        <p:blipFill>
          <a:blip r:embed="rId2"/>
          <a:stretch>
            <a:fillRect/>
          </a:stretch>
        </p:blipFill>
        <p:spPr>
          <a:xfrm>
            <a:off x="360020" y="1636785"/>
            <a:ext cx="8423958" cy="2986015"/>
          </a:xfrm>
          <a:prstGeom prst="rect">
            <a:avLst/>
          </a:prstGeom>
        </p:spPr>
      </p:pic>
    </p:spTree>
    <p:extLst>
      <p:ext uri="{BB962C8B-B14F-4D97-AF65-F5344CB8AC3E}">
        <p14:creationId xmlns:p14="http://schemas.microsoft.com/office/powerpoint/2010/main" val="80663926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2432021" y="0"/>
            <a:ext cx="4451379" cy="6839118"/>
          </a:xfrm>
          <a:prstGeom prst="rect">
            <a:avLst/>
          </a:prstGeom>
        </p:spPr>
      </p:pic>
    </p:spTree>
    <p:extLst>
      <p:ext uri="{BB962C8B-B14F-4D97-AF65-F5344CB8AC3E}">
        <p14:creationId xmlns:p14="http://schemas.microsoft.com/office/powerpoint/2010/main" val="2073772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446616" y="365126"/>
            <a:ext cx="8250767" cy="6188075"/>
          </a:xfrm>
          <a:prstGeom prst="rect">
            <a:avLst/>
          </a:prstGeom>
        </p:spPr>
      </p:pic>
    </p:spTree>
    <p:extLst>
      <p:ext uri="{BB962C8B-B14F-4D97-AF65-F5344CB8AC3E}">
        <p14:creationId xmlns:p14="http://schemas.microsoft.com/office/powerpoint/2010/main" val="423555158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787524" y="-1"/>
            <a:ext cx="5692776" cy="6792775"/>
          </a:xfrm>
          <a:prstGeom prst="rect">
            <a:avLst/>
          </a:prstGeom>
        </p:spPr>
      </p:pic>
    </p:spTree>
    <p:extLst>
      <p:ext uri="{BB962C8B-B14F-4D97-AF65-F5344CB8AC3E}">
        <p14:creationId xmlns:p14="http://schemas.microsoft.com/office/powerpoint/2010/main" val="381741217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0" y="228600"/>
            <a:ext cx="9100317" cy="6350000"/>
          </a:xfrm>
          <a:prstGeom prst="rect">
            <a:avLst/>
          </a:prstGeom>
        </p:spPr>
      </p:pic>
    </p:spTree>
    <p:extLst>
      <p:ext uri="{BB962C8B-B14F-4D97-AF65-F5344CB8AC3E}">
        <p14:creationId xmlns:p14="http://schemas.microsoft.com/office/powerpoint/2010/main" val="140404555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rotWithShape="1">
          <a:blip r:embed="rId2"/>
          <a:srcRect t="12110" b="8599"/>
          <a:stretch/>
        </p:blipFill>
        <p:spPr>
          <a:xfrm>
            <a:off x="1785937" y="241299"/>
            <a:ext cx="5162488" cy="6299201"/>
          </a:xfrm>
          <a:prstGeom prst="rect">
            <a:avLst/>
          </a:prstGeom>
        </p:spPr>
      </p:pic>
    </p:spTree>
    <p:extLst>
      <p:ext uri="{BB962C8B-B14F-4D97-AF65-F5344CB8AC3E}">
        <p14:creationId xmlns:p14="http://schemas.microsoft.com/office/powerpoint/2010/main" val="200819093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0" y="0"/>
            <a:ext cx="9152135" cy="6858000"/>
          </a:xfrm>
          <a:prstGeom prst="rect">
            <a:avLst/>
          </a:prstGeom>
        </p:spPr>
      </p:pic>
    </p:spTree>
    <p:extLst>
      <p:ext uri="{BB962C8B-B14F-4D97-AF65-F5344CB8AC3E}">
        <p14:creationId xmlns:p14="http://schemas.microsoft.com/office/powerpoint/2010/main" val="148747654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0" y="365126"/>
            <a:ext cx="9173760" cy="6121400"/>
          </a:xfrm>
          <a:prstGeom prst="rect">
            <a:avLst/>
          </a:prstGeom>
        </p:spPr>
      </p:pic>
    </p:spTree>
    <p:extLst>
      <p:ext uri="{BB962C8B-B14F-4D97-AF65-F5344CB8AC3E}">
        <p14:creationId xmlns:p14="http://schemas.microsoft.com/office/powerpoint/2010/main" val="47737375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40677" y="152400"/>
            <a:ext cx="8815754" cy="6553199"/>
          </a:xfrm>
        </p:spPr>
        <p:txBody>
          <a:bodyPr>
            <a:normAutofit fontScale="70000" lnSpcReduction="20000"/>
          </a:bodyPr>
          <a:lstStyle/>
          <a:p>
            <a:pPr indent="457200">
              <a:lnSpc>
                <a:spcPct val="107000"/>
              </a:lnSpc>
              <a:spcBef>
                <a:spcPts val="0"/>
              </a:spcBef>
            </a:pPr>
            <a:endParaRPr lang="en-US" dirty="0" smtClean="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pPr>
            <a:r>
              <a:rPr lang="en-US" sz="4000" u="sng" dirty="0">
                <a:latin typeface="Calibri" panose="020F0502020204030204" pitchFamily="34" charset="0"/>
                <a:ea typeface="Calibri" panose="020F0502020204030204" pitchFamily="34" charset="0"/>
                <a:cs typeface="Times New Roman" panose="02020603050405020304" pitchFamily="18" charset="0"/>
              </a:rPr>
              <a:t>Date: 12-4-16</a:t>
            </a:r>
            <a:r>
              <a:rPr lang="en-US" sz="4000" dirty="0">
                <a:latin typeface="Calibri" panose="020F0502020204030204" pitchFamily="34" charset="0"/>
                <a:ea typeface="Calibri" panose="020F0502020204030204" pitchFamily="34" charset="0"/>
                <a:cs typeface="Times New Roman" panose="02020603050405020304" pitchFamily="18" charset="0"/>
              </a:rPr>
              <a:t>      </a:t>
            </a:r>
            <a:r>
              <a:rPr lang="en-US" sz="4000" b="1" u="sng" dirty="0">
                <a:latin typeface="Calibri" panose="020F0502020204030204" pitchFamily="34" charset="0"/>
                <a:ea typeface="Calibri" panose="020F0502020204030204" pitchFamily="34" charset="0"/>
                <a:cs typeface="Times New Roman" panose="02020603050405020304" pitchFamily="18" charset="0"/>
              </a:rPr>
              <a:t>Study: #8      Text: Chapter 8</a:t>
            </a:r>
            <a:endParaRPr lang="en-US" sz="32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pPr>
            <a:r>
              <a:rPr lang="en-US" sz="4000" b="1" dirty="0">
                <a:latin typeface="Calibri" panose="020F0502020204030204" pitchFamily="34" charset="0"/>
                <a:ea typeface="Calibri" panose="020F0502020204030204" pitchFamily="34" charset="0"/>
                <a:cs typeface="Times New Roman" panose="02020603050405020304" pitchFamily="18" charset="0"/>
              </a:rPr>
              <a:t> </a:t>
            </a:r>
            <a:endParaRPr lang="en-US" sz="32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pPr>
            <a:r>
              <a:rPr lang="en-US" sz="3600" dirty="0">
                <a:latin typeface="Calibri" panose="020F0502020204030204" pitchFamily="34" charset="0"/>
                <a:ea typeface="Calibri" panose="020F0502020204030204" pitchFamily="34" charset="0"/>
                <a:cs typeface="Times New Roman" panose="02020603050405020304" pitchFamily="18" charset="0"/>
              </a:rPr>
              <a:t>   </a:t>
            </a:r>
            <a:r>
              <a:rPr lang="en-US" sz="4000" dirty="0">
                <a:latin typeface="Calibri" panose="020F0502020204030204" pitchFamily="34" charset="0"/>
                <a:ea typeface="Calibri" panose="020F0502020204030204" pitchFamily="34" charset="0"/>
                <a:cs typeface="Times New Roman" panose="02020603050405020304" pitchFamily="18" charset="0"/>
              </a:rPr>
              <a:t>	(1)  "The whole commandment that I command you today you shall be careful to do, that you may live and multiply, and go in and possess the land that the Lord swore to give to your fathers. (2) And you shall remember the whole way that </a:t>
            </a:r>
            <a:r>
              <a:rPr lang="en-US" sz="4000" b="1" dirty="0">
                <a:latin typeface="Calibri" panose="020F0502020204030204" pitchFamily="34" charset="0"/>
                <a:ea typeface="Calibri" panose="020F0502020204030204" pitchFamily="34" charset="0"/>
                <a:cs typeface="Times New Roman" panose="02020603050405020304" pitchFamily="18" charset="0"/>
              </a:rPr>
              <a:t>the Lord your God</a:t>
            </a:r>
            <a:r>
              <a:rPr lang="en-US" sz="4000" dirty="0">
                <a:latin typeface="Calibri" panose="020F0502020204030204" pitchFamily="34" charset="0"/>
                <a:ea typeface="Calibri" panose="020F0502020204030204" pitchFamily="34" charset="0"/>
                <a:cs typeface="Times New Roman" panose="02020603050405020304" pitchFamily="18" charset="0"/>
              </a:rPr>
              <a:t> has led you these forty years in the wilderness, that he might humble you, testing you to know what was in your heart, whether you would keep his commandments or not. (3) And he humbled you and let you hunger and fed you with manna, which you did not know, nor did your fathers know, that he might make you know that man does not live by bread alone, but man lives by every word that comes from </a:t>
            </a:r>
            <a:r>
              <a:rPr lang="en-US" sz="4000" b="1" dirty="0">
                <a:latin typeface="Calibri" panose="020F0502020204030204" pitchFamily="34" charset="0"/>
                <a:ea typeface="Calibri" panose="020F0502020204030204" pitchFamily="34" charset="0"/>
                <a:cs typeface="Times New Roman" panose="02020603050405020304" pitchFamily="18" charset="0"/>
              </a:rPr>
              <a:t>the mouth of the Lord.</a:t>
            </a:r>
            <a:endParaRPr lang="en-US" sz="3200" dirty="0">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100454146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70339" y="-351693"/>
            <a:ext cx="8815754" cy="7069016"/>
          </a:xfrm>
        </p:spPr>
        <p:txBody>
          <a:bodyPr>
            <a:noAutofit/>
          </a:bodyPr>
          <a:lstStyle/>
          <a:p>
            <a:pPr indent="457200">
              <a:lnSpc>
                <a:spcPct val="107000"/>
              </a:lnSpc>
              <a:spcBef>
                <a:spcPts val="0"/>
              </a:spcBef>
            </a:pPr>
            <a:endParaRPr lang="en-US" sz="2600" dirty="0" smtClean="0">
              <a:latin typeface="Calibri" panose="020F0502020204030204" pitchFamily="34" charset="0"/>
              <a:ea typeface="Calibri" panose="020F0502020204030204" pitchFamily="34" charset="0"/>
              <a:cs typeface="Times New Roman" panose="02020603050405020304" pitchFamily="18" charset="0"/>
            </a:endParaRPr>
          </a:p>
          <a:p>
            <a:pPr indent="457200">
              <a:lnSpc>
                <a:spcPct val="107000"/>
              </a:lnSpc>
              <a:spcBef>
                <a:spcPts val="0"/>
              </a:spcBef>
            </a:pPr>
            <a:endParaRPr lang="en-US" sz="2800" dirty="0" smtClean="0">
              <a:latin typeface="Calibri" panose="020F0502020204030204" pitchFamily="34" charset="0"/>
              <a:ea typeface="Calibri" panose="020F0502020204030204" pitchFamily="34" charset="0"/>
              <a:cs typeface="Times New Roman" panose="02020603050405020304" pitchFamily="18" charset="0"/>
            </a:endParaRPr>
          </a:p>
          <a:p>
            <a:pPr indent="457200">
              <a:lnSpc>
                <a:spcPct val="107000"/>
              </a:lnSpc>
              <a:spcBef>
                <a:spcPts val="0"/>
              </a:spcBef>
            </a:pPr>
            <a:r>
              <a:rPr lang="en-US" sz="2800" dirty="0" smtClean="0">
                <a:latin typeface="Calibri" panose="020F0502020204030204" pitchFamily="34" charset="0"/>
                <a:ea typeface="Calibri" panose="020F0502020204030204" pitchFamily="34" charset="0"/>
                <a:cs typeface="Times New Roman" panose="02020603050405020304" pitchFamily="18" charset="0"/>
              </a:rPr>
              <a:t> </a:t>
            </a:r>
            <a:r>
              <a:rPr lang="en-US" sz="2800" dirty="0">
                <a:latin typeface="Calibri" panose="020F0502020204030204" pitchFamily="34" charset="0"/>
                <a:ea typeface="Calibri" panose="020F0502020204030204" pitchFamily="34" charset="0"/>
                <a:cs typeface="Times New Roman" panose="02020603050405020304" pitchFamily="18" charset="0"/>
              </a:rPr>
              <a:t>(4) Your clothing did not wear out on you and your foot did not swell these forty years. (5) Know then in your heart that, as a man disciplines his son, </a:t>
            </a:r>
            <a:r>
              <a:rPr lang="en-US" sz="2800" b="1" dirty="0">
                <a:latin typeface="Calibri" panose="020F0502020204030204" pitchFamily="34" charset="0"/>
                <a:ea typeface="Calibri" panose="020F0502020204030204" pitchFamily="34" charset="0"/>
                <a:cs typeface="Times New Roman" panose="02020603050405020304" pitchFamily="18" charset="0"/>
              </a:rPr>
              <a:t>the Lord your God</a:t>
            </a:r>
            <a:r>
              <a:rPr lang="en-US" sz="2800" dirty="0">
                <a:latin typeface="Calibri" panose="020F0502020204030204" pitchFamily="34" charset="0"/>
                <a:ea typeface="Calibri" panose="020F0502020204030204" pitchFamily="34" charset="0"/>
                <a:cs typeface="Times New Roman" panose="02020603050405020304" pitchFamily="18" charset="0"/>
              </a:rPr>
              <a:t> disciplines you. (6) So you shall keep the commandments of </a:t>
            </a:r>
            <a:r>
              <a:rPr lang="en-US" sz="2800" b="1" dirty="0">
                <a:latin typeface="Calibri" panose="020F0502020204030204" pitchFamily="34" charset="0"/>
                <a:ea typeface="Calibri" panose="020F0502020204030204" pitchFamily="34" charset="0"/>
                <a:cs typeface="Times New Roman" panose="02020603050405020304" pitchFamily="18" charset="0"/>
              </a:rPr>
              <a:t>the Lord your God</a:t>
            </a:r>
            <a:r>
              <a:rPr lang="en-US" sz="2800" dirty="0">
                <a:latin typeface="Calibri" panose="020F0502020204030204" pitchFamily="34" charset="0"/>
                <a:ea typeface="Calibri" panose="020F0502020204030204" pitchFamily="34" charset="0"/>
                <a:cs typeface="Times New Roman" panose="02020603050405020304" pitchFamily="18" charset="0"/>
              </a:rPr>
              <a:t> by walking in his ways and by fearing him. (7) For </a:t>
            </a:r>
            <a:r>
              <a:rPr lang="en-US" sz="2800" b="1" dirty="0">
                <a:latin typeface="Calibri" panose="020F0502020204030204" pitchFamily="34" charset="0"/>
                <a:ea typeface="Calibri" panose="020F0502020204030204" pitchFamily="34" charset="0"/>
                <a:cs typeface="Times New Roman" panose="02020603050405020304" pitchFamily="18" charset="0"/>
              </a:rPr>
              <a:t>the Lord your God</a:t>
            </a:r>
            <a:r>
              <a:rPr lang="en-US" sz="2800" dirty="0">
                <a:latin typeface="Calibri" panose="020F0502020204030204" pitchFamily="34" charset="0"/>
                <a:ea typeface="Calibri" panose="020F0502020204030204" pitchFamily="34" charset="0"/>
                <a:cs typeface="Times New Roman" panose="02020603050405020304" pitchFamily="18" charset="0"/>
              </a:rPr>
              <a:t> is bringing you into a good land, a land of brooks of water, of fountains and springs, flowing out in the valleys and hills, (8) a land of wheat and barley, of vines and fig trees and pomegranates, a land of olive trees and honey, (9) a land in which you will eat bread without scarcity, in which you will lack nothing, a land whose stones are iron, and out of whose hills you can dig copper.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9815884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40677" y="152400"/>
            <a:ext cx="8815754" cy="6553199"/>
          </a:xfrm>
        </p:spPr>
        <p:txBody>
          <a:bodyPr>
            <a:noAutofit/>
          </a:bodyPr>
          <a:lstStyle/>
          <a:p>
            <a:pPr>
              <a:lnSpc>
                <a:spcPct val="107000"/>
              </a:lnSpc>
              <a:spcBef>
                <a:spcPts val="0"/>
              </a:spcBef>
            </a:pPr>
            <a:r>
              <a:rPr lang="en-US" sz="2500" dirty="0">
                <a:latin typeface="Calibri" panose="020F0502020204030204" pitchFamily="34" charset="0"/>
                <a:ea typeface="Calibri" panose="020F0502020204030204" pitchFamily="34" charset="0"/>
                <a:cs typeface="Times New Roman" panose="02020603050405020304" pitchFamily="18" charset="0"/>
              </a:rPr>
              <a:t>(10) And you shall eat and be full, and you shall bless </a:t>
            </a:r>
            <a:r>
              <a:rPr lang="en-US" sz="2500" b="1" dirty="0">
                <a:latin typeface="Calibri" panose="020F0502020204030204" pitchFamily="34" charset="0"/>
                <a:ea typeface="Calibri" panose="020F0502020204030204" pitchFamily="34" charset="0"/>
                <a:cs typeface="Times New Roman" panose="02020603050405020304" pitchFamily="18" charset="0"/>
              </a:rPr>
              <a:t>the Lord your God</a:t>
            </a:r>
            <a:r>
              <a:rPr lang="en-US" sz="2500" dirty="0">
                <a:latin typeface="Calibri" panose="020F0502020204030204" pitchFamily="34" charset="0"/>
                <a:ea typeface="Calibri" panose="020F0502020204030204" pitchFamily="34" charset="0"/>
                <a:cs typeface="Times New Roman" panose="02020603050405020304" pitchFamily="18" charset="0"/>
              </a:rPr>
              <a:t> for the good land he has given you. (11) "Take care lest you forget</a:t>
            </a:r>
            <a:r>
              <a:rPr lang="en-US" sz="2500" b="1" dirty="0">
                <a:latin typeface="Calibri" panose="020F0502020204030204" pitchFamily="34" charset="0"/>
                <a:ea typeface="Calibri" panose="020F0502020204030204" pitchFamily="34" charset="0"/>
                <a:cs typeface="Times New Roman" panose="02020603050405020304" pitchFamily="18" charset="0"/>
              </a:rPr>
              <a:t> the Lord your God</a:t>
            </a:r>
            <a:r>
              <a:rPr lang="en-US" sz="2500" dirty="0">
                <a:latin typeface="Calibri" panose="020F0502020204030204" pitchFamily="34" charset="0"/>
                <a:ea typeface="Calibri" panose="020F0502020204030204" pitchFamily="34" charset="0"/>
                <a:cs typeface="Times New Roman" panose="02020603050405020304" pitchFamily="18" charset="0"/>
              </a:rPr>
              <a:t> by not keeping his commandments and his rules and his statutes, which I command you today, (12) lest, when you have eaten and are full and have built good houses and live in them, (13) and when your herds and flocks multiply and your silver and gold is multiplied and all that you have is multiplied, (14) then your heart be lifted up, and you forget </a:t>
            </a:r>
            <a:r>
              <a:rPr lang="en-US" sz="2500" b="1" dirty="0">
                <a:latin typeface="Calibri" panose="020F0502020204030204" pitchFamily="34" charset="0"/>
                <a:ea typeface="Calibri" panose="020F0502020204030204" pitchFamily="34" charset="0"/>
                <a:cs typeface="Times New Roman" panose="02020603050405020304" pitchFamily="18" charset="0"/>
              </a:rPr>
              <a:t>the Lord your God,</a:t>
            </a:r>
            <a:r>
              <a:rPr lang="en-US" sz="2500" dirty="0">
                <a:latin typeface="Calibri" panose="020F0502020204030204" pitchFamily="34" charset="0"/>
                <a:ea typeface="Calibri" panose="020F0502020204030204" pitchFamily="34" charset="0"/>
                <a:cs typeface="Times New Roman" panose="02020603050405020304" pitchFamily="18" charset="0"/>
              </a:rPr>
              <a:t> who brought you out of the land of Egypt, out of the house of slavery, (15) who led you through the great and terrifying wilderness, with its fiery serpents and scorpions and thirsty ground where there was no water, who brought you water out of the flinty rock, (16) who fed you in the wilderness with manna that your fathers did not know, that he might humble you and test you, to do you good in the end</a:t>
            </a:r>
            <a:endParaRPr lang="en-US" sz="2500" dirty="0"/>
          </a:p>
        </p:txBody>
      </p:sp>
    </p:spTree>
    <p:extLst>
      <p:ext uri="{BB962C8B-B14F-4D97-AF65-F5344CB8AC3E}">
        <p14:creationId xmlns:p14="http://schemas.microsoft.com/office/powerpoint/2010/main" val="202494321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17231" y="175846"/>
            <a:ext cx="8815754" cy="6553199"/>
          </a:xfrm>
        </p:spPr>
        <p:txBody>
          <a:bodyPr>
            <a:normAutofit/>
          </a:bodyPr>
          <a:lstStyle/>
          <a:p>
            <a:pPr indent="457200">
              <a:lnSpc>
                <a:spcPct val="107000"/>
              </a:lnSpc>
              <a:spcBef>
                <a:spcPts val="0"/>
              </a:spcBef>
            </a:pPr>
            <a:r>
              <a:rPr lang="en-US" sz="3200" dirty="0">
                <a:latin typeface="Calibri" panose="020F0502020204030204" pitchFamily="34" charset="0"/>
                <a:ea typeface="Calibri" panose="020F0502020204030204" pitchFamily="34" charset="0"/>
                <a:cs typeface="Times New Roman" panose="02020603050405020304" pitchFamily="18" charset="0"/>
              </a:rPr>
              <a:t>(17) Beware lest you say in your heart, 'My power and the might of my hand have gotten me this wealth.' (18) You shall remember </a:t>
            </a:r>
            <a:r>
              <a:rPr lang="en-US" sz="3200" b="1" dirty="0">
                <a:latin typeface="Calibri" panose="020F0502020204030204" pitchFamily="34" charset="0"/>
                <a:ea typeface="Calibri" panose="020F0502020204030204" pitchFamily="34" charset="0"/>
                <a:cs typeface="Times New Roman" panose="02020603050405020304" pitchFamily="18" charset="0"/>
              </a:rPr>
              <a:t>the Lord your God,</a:t>
            </a:r>
            <a:r>
              <a:rPr lang="en-US" sz="3200" dirty="0">
                <a:latin typeface="Calibri" panose="020F0502020204030204" pitchFamily="34" charset="0"/>
                <a:ea typeface="Calibri" panose="020F0502020204030204" pitchFamily="34" charset="0"/>
                <a:cs typeface="Times New Roman" panose="02020603050405020304" pitchFamily="18" charset="0"/>
              </a:rPr>
              <a:t> for it is he who gives you power to get wealth, that he may confirm his covenant that he swore to your fathers, as it is this day. (19) And if you forget </a:t>
            </a:r>
            <a:r>
              <a:rPr lang="en-US" sz="3200" b="1" dirty="0">
                <a:latin typeface="Calibri" panose="020F0502020204030204" pitchFamily="34" charset="0"/>
                <a:ea typeface="Calibri" panose="020F0502020204030204" pitchFamily="34" charset="0"/>
                <a:cs typeface="Times New Roman" panose="02020603050405020304" pitchFamily="18" charset="0"/>
              </a:rPr>
              <a:t>the Lord your God</a:t>
            </a:r>
            <a:r>
              <a:rPr lang="en-US" sz="3200" dirty="0">
                <a:latin typeface="Calibri" panose="020F0502020204030204" pitchFamily="34" charset="0"/>
                <a:ea typeface="Calibri" panose="020F0502020204030204" pitchFamily="34" charset="0"/>
                <a:cs typeface="Times New Roman" panose="02020603050405020304" pitchFamily="18" charset="0"/>
              </a:rPr>
              <a:t> and go after other gods and serve them and worship them, I solemnly warn you today that you shall surely perish. (20) Like the nations that </a:t>
            </a:r>
            <a:r>
              <a:rPr lang="en-US" sz="3200" b="1" dirty="0">
                <a:latin typeface="Calibri" panose="020F0502020204030204" pitchFamily="34" charset="0"/>
                <a:ea typeface="Calibri" panose="020F0502020204030204" pitchFamily="34" charset="0"/>
                <a:cs typeface="Times New Roman" panose="02020603050405020304" pitchFamily="18" charset="0"/>
              </a:rPr>
              <a:t>the Lord</a:t>
            </a:r>
            <a:r>
              <a:rPr lang="en-US" sz="3200" dirty="0">
                <a:latin typeface="Calibri" panose="020F0502020204030204" pitchFamily="34" charset="0"/>
                <a:ea typeface="Calibri" panose="020F0502020204030204" pitchFamily="34" charset="0"/>
                <a:cs typeface="Times New Roman" panose="02020603050405020304" pitchFamily="18" charset="0"/>
              </a:rPr>
              <a:t> makes to perish before you, so shall you perish, because you would not obey </a:t>
            </a:r>
            <a:r>
              <a:rPr lang="en-US" sz="3200" b="1" dirty="0">
                <a:latin typeface="Calibri" panose="020F0502020204030204" pitchFamily="34" charset="0"/>
                <a:ea typeface="Calibri" panose="020F0502020204030204" pitchFamily="34" charset="0"/>
                <a:cs typeface="Times New Roman" panose="02020603050405020304" pitchFamily="18" charset="0"/>
              </a:rPr>
              <a:t>the voice of the Lord your God.</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25624140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Image result for deuteronomy 1"/>
          <p:cNvPicPr>
            <a:picLocks noChangeAspect="1" noChangeArrowheads="1"/>
          </p:cNvPicPr>
          <p:nvPr/>
        </p:nvPicPr>
        <p:blipFill rotWithShape="1">
          <a:blip r:embed="rId2">
            <a:extLst>
              <a:ext uri="{28A0092B-C50C-407E-A947-70E740481C1C}">
                <a14:useLocalDpi xmlns:a14="http://schemas.microsoft.com/office/drawing/2010/main" val="0"/>
              </a:ext>
            </a:extLst>
          </a:blip>
          <a:srcRect t="7734"/>
          <a:stretch/>
        </p:blipFill>
        <p:spPr bwMode="auto">
          <a:xfrm>
            <a:off x="141513" y="380999"/>
            <a:ext cx="8848793" cy="57694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248457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
            <a:ext cx="9143999" cy="6658708"/>
          </a:xfrm>
        </p:spPr>
        <p:txBody>
          <a:bodyPr>
            <a:normAutofit lnSpcReduction="10000"/>
          </a:bodyPr>
          <a:lstStyle/>
          <a:p>
            <a:pPr marL="0" marR="0" indent="0" algn="ctr">
              <a:lnSpc>
                <a:spcPct val="107000"/>
              </a:lnSpc>
              <a:spcBef>
                <a:spcPts val="0"/>
              </a:spcBef>
              <a:spcAft>
                <a:spcPts val="0"/>
              </a:spcAft>
              <a:buNone/>
            </a:pPr>
            <a:endParaRPr lang="en-US" sz="2400" b="1" u="sng" dirty="0" smtClean="0">
              <a:latin typeface="Calibri" panose="020F0502020204030204" pitchFamily="34" charset="0"/>
              <a:ea typeface="Calibri" panose="020F0502020204030204" pitchFamily="34" charset="0"/>
              <a:cs typeface="Times New Roman" panose="02020603050405020304" pitchFamily="18" charset="0"/>
            </a:endParaRPr>
          </a:p>
          <a:p>
            <a:pPr marL="0" marR="0" indent="0" algn="ctr">
              <a:lnSpc>
                <a:spcPct val="107000"/>
              </a:lnSpc>
              <a:spcBef>
                <a:spcPts val="0"/>
              </a:spcBef>
              <a:spcAft>
                <a:spcPts val="0"/>
              </a:spcAft>
              <a:buNone/>
            </a:pPr>
            <a:r>
              <a:rPr lang="en-US" sz="2400" b="1" u="sng" dirty="0" smtClean="0">
                <a:latin typeface="Calibri" panose="020F0502020204030204" pitchFamily="34" charset="0"/>
                <a:ea typeface="Calibri" panose="020F0502020204030204" pitchFamily="34" charset="0"/>
                <a:cs typeface="Times New Roman" panose="02020603050405020304" pitchFamily="18" charset="0"/>
              </a:rPr>
              <a:t>Study </a:t>
            </a:r>
            <a:r>
              <a:rPr lang="en-US" sz="2400" b="1" u="sng" dirty="0">
                <a:latin typeface="Calibri" panose="020F0502020204030204" pitchFamily="34" charset="0"/>
                <a:ea typeface="Calibri" panose="020F0502020204030204" pitchFamily="34" charset="0"/>
                <a:cs typeface="Times New Roman" panose="02020603050405020304" pitchFamily="18" charset="0"/>
              </a:rPr>
              <a:t>Notes:</a:t>
            </a:r>
            <a:r>
              <a:rPr lang="en-US" sz="2400" dirty="0">
                <a:latin typeface="Calibri" panose="020F0502020204030204" pitchFamily="34" charset="0"/>
                <a:ea typeface="Calibri" panose="020F0502020204030204" pitchFamily="34" charset="0"/>
                <a:cs typeface="Times New Roman" panose="02020603050405020304" pitchFamily="18" charset="0"/>
              </a:rPr>
              <a:t> </a:t>
            </a:r>
          </a:p>
          <a:p>
            <a:pPr marL="0" marR="0" indent="0" algn="ctr">
              <a:lnSpc>
                <a:spcPct val="107000"/>
              </a:lnSpc>
              <a:spcBef>
                <a:spcPts val="0"/>
              </a:spcBef>
              <a:spcAft>
                <a:spcPts val="0"/>
              </a:spcAft>
              <a:buNone/>
            </a:pPr>
            <a:r>
              <a:rPr lang="en-US" sz="2400" dirty="0">
                <a:latin typeface="Calibri" panose="020F0502020204030204" pitchFamily="34" charset="0"/>
                <a:ea typeface="Calibri" panose="020F0502020204030204" pitchFamily="34" charset="0"/>
                <a:cs typeface="Times New Roman" panose="02020603050405020304" pitchFamily="18" charset="0"/>
              </a:rPr>
              <a:t> </a:t>
            </a:r>
          </a:p>
          <a:p>
            <a:pPr marL="0" marR="0" indent="0" algn="ctr">
              <a:lnSpc>
                <a:spcPct val="107000"/>
              </a:lnSpc>
              <a:spcBef>
                <a:spcPts val="0"/>
              </a:spcBef>
              <a:spcAft>
                <a:spcPts val="0"/>
              </a:spcAft>
              <a:buNone/>
            </a:pPr>
            <a:r>
              <a:rPr lang="en-US" sz="2400" dirty="0">
                <a:latin typeface="Calibri" panose="020F0502020204030204" pitchFamily="34" charset="0"/>
                <a:ea typeface="Calibri" panose="020F0502020204030204" pitchFamily="34" charset="0"/>
                <a:cs typeface="Times New Roman" panose="02020603050405020304" pitchFamily="18" charset="0"/>
              </a:rPr>
              <a:t>1. “Remember” is a key component of being one of God’s children, </a:t>
            </a:r>
            <a:r>
              <a:rPr lang="en-US" sz="2400" dirty="0" smtClean="0">
                <a:latin typeface="Calibri" panose="020F0502020204030204" pitchFamily="34" charset="0"/>
                <a:ea typeface="Calibri" panose="020F0502020204030204" pitchFamily="34" charset="0"/>
                <a:cs typeface="Times New Roman" panose="02020603050405020304" pitchFamily="18" charset="0"/>
              </a:rPr>
              <a:t>       he </a:t>
            </a:r>
            <a:r>
              <a:rPr lang="en-US" sz="2400" dirty="0">
                <a:latin typeface="Calibri" panose="020F0502020204030204" pitchFamily="34" charset="0"/>
                <a:ea typeface="Calibri" panose="020F0502020204030204" pitchFamily="34" charset="0"/>
                <a:cs typeface="Times New Roman" panose="02020603050405020304" pitchFamily="18" charset="0"/>
              </a:rPr>
              <a:t>humbles and tests us.</a:t>
            </a:r>
          </a:p>
          <a:p>
            <a:pPr marL="0" marR="0" indent="0" algn="ctr">
              <a:lnSpc>
                <a:spcPct val="107000"/>
              </a:lnSpc>
              <a:spcBef>
                <a:spcPts val="0"/>
              </a:spcBef>
              <a:spcAft>
                <a:spcPts val="0"/>
              </a:spcAft>
              <a:buNone/>
            </a:pPr>
            <a:r>
              <a:rPr lang="en-US" sz="2400" dirty="0">
                <a:latin typeface="Calibri" panose="020F0502020204030204" pitchFamily="34" charset="0"/>
                <a:ea typeface="Calibri" panose="020F0502020204030204" pitchFamily="34" charset="0"/>
                <a:cs typeface="Times New Roman" panose="02020603050405020304" pitchFamily="18" charset="0"/>
              </a:rPr>
              <a:t>            </a:t>
            </a:r>
            <a:r>
              <a:rPr lang="en-US" sz="2400" b="1" dirty="0">
                <a:latin typeface="Calibri" panose="020F0502020204030204" pitchFamily="34" charset="0"/>
                <a:ea typeface="Calibri" panose="020F0502020204030204" pitchFamily="34" charset="0"/>
                <a:cs typeface="Times New Roman" panose="02020603050405020304" pitchFamily="18" charset="0"/>
              </a:rPr>
              <a:t>(Gen 22:1;   </a:t>
            </a:r>
            <a:r>
              <a:rPr lang="en-US" sz="2400" b="1" dirty="0" err="1">
                <a:latin typeface="Calibri" panose="020F0502020204030204" pitchFamily="34" charset="0"/>
                <a:ea typeface="Calibri" panose="020F0502020204030204" pitchFamily="34" charset="0"/>
                <a:cs typeface="Times New Roman" panose="02020603050405020304" pitchFamily="18" charset="0"/>
              </a:rPr>
              <a:t>Heb</a:t>
            </a:r>
            <a:r>
              <a:rPr lang="en-US" sz="2400" b="1" dirty="0">
                <a:latin typeface="Calibri" panose="020F0502020204030204" pitchFamily="34" charset="0"/>
                <a:ea typeface="Calibri" panose="020F0502020204030204" pitchFamily="34" charset="0"/>
                <a:cs typeface="Times New Roman" panose="02020603050405020304" pitchFamily="18" charset="0"/>
              </a:rPr>
              <a:t> 12:7.8)</a:t>
            </a:r>
            <a:endParaRPr lang="en-US" sz="2400" dirty="0">
              <a:latin typeface="Calibri" panose="020F0502020204030204" pitchFamily="34" charset="0"/>
              <a:ea typeface="Calibri" panose="020F0502020204030204" pitchFamily="34" charset="0"/>
              <a:cs typeface="Times New Roman" panose="02020603050405020304" pitchFamily="18" charset="0"/>
            </a:endParaRPr>
          </a:p>
          <a:p>
            <a:pPr marL="0" marR="0" indent="0" algn="ctr">
              <a:lnSpc>
                <a:spcPct val="107000"/>
              </a:lnSpc>
              <a:spcBef>
                <a:spcPts val="0"/>
              </a:spcBef>
              <a:spcAft>
                <a:spcPts val="0"/>
              </a:spcAft>
              <a:buNone/>
            </a:pPr>
            <a:r>
              <a:rPr lang="en-US" sz="2400" dirty="0">
                <a:latin typeface="Calibri" panose="020F0502020204030204" pitchFamily="34" charset="0"/>
                <a:ea typeface="Calibri" panose="020F0502020204030204" pitchFamily="34" charset="0"/>
                <a:cs typeface="Times New Roman" panose="02020603050405020304" pitchFamily="18" charset="0"/>
              </a:rPr>
              <a:t> </a:t>
            </a:r>
          </a:p>
          <a:p>
            <a:pPr marL="0" marR="0" indent="0" algn="ctr">
              <a:lnSpc>
                <a:spcPct val="107000"/>
              </a:lnSpc>
              <a:spcBef>
                <a:spcPts val="0"/>
              </a:spcBef>
              <a:spcAft>
                <a:spcPts val="0"/>
              </a:spcAft>
              <a:buNone/>
            </a:pPr>
            <a:r>
              <a:rPr lang="en-US" sz="2400" dirty="0">
                <a:latin typeface="Calibri" panose="020F0502020204030204" pitchFamily="34" charset="0"/>
                <a:ea typeface="Calibri" panose="020F0502020204030204" pitchFamily="34" charset="0"/>
                <a:cs typeface="Times New Roman" panose="02020603050405020304" pitchFamily="18" charset="0"/>
              </a:rPr>
              <a:t>2. Manna and daily bread and the bread of God’s Word. </a:t>
            </a:r>
          </a:p>
          <a:p>
            <a:pPr marL="0" marR="0" indent="0" algn="ctr">
              <a:lnSpc>
                <a:spcPct val="107000"/>
              </a:lnSpc>
              <a:spcBef>
                <a:spcPts val="0"/>
              </a:spcBef>
              <a:spcAft>
                <a:spcPts val="0"/>
              </a:spcAft>
              <a:buNone/>
            </a:pPr>
            <a:r>
              <a:rPr lang="en-US" sz="2400" b="1" dirty="0">
                <a:latin typeface="Calibri" panose="020F0502020204030204" pitchFamily="34" charset="0"/>
                <a:ea typeface="Calibri" panose="020F0502020204030204" pitchFamily="34" charset="0"/>
                <a:cs typeface="Times New Roman" panose="02020603050405020304" pitchFamily="18" charset="0"/>
              </a:rPr>
              <a:t>             (Ex 16:4,5;   Nu 11:7;   Mt 4:4; 6:11;   Lk 4:4;  </a:t>
            </a:r>
            <a:r>
              <a:rPr lang="en-US" sz="2400" dirty="0">
                <a:latin typeface="Calibri" panose="020F0502020204030204" pitchFamily="34" charset="0"/>
                <a:ea typeface="Calibri" panose="020F0502020204030204" pitchFamily="34" charset="0"/>
                <a:cs typeface="Times New Roman" panose="02020603050405020304" pitchFamily="18" charset="0"/>
              </a:rPr>
              <a:t> </a:t>
            </a:r>
            <a:r>
              <a:rPr lang="en-US" sz="2400" b="1" dirty="0">
                <a:latin typeface="Calibri" panose="020F0502020204030204" pitchFamily="34" charset="0"/>
                <a:ea typeface="Calibri" panose="020F0502020204030204" pitchFamily="34" charset="0"/>
                <a:cs typeface="Times New Roman" panose="02020603050405020304" pitchFamily="18" charset="0"/>
              </a:rPr>
              <a:t>John 6:48-58; </a:t>
            </a:r>
            <a:endParaRPr lang="en-US" sz="2400" b="1" dirty="0" smtClean="0">
              <a:latin typeface="Calibri" panose="020F0502020204030204" pitchFamily="34" charset="0"/>
              <a:ea typeface="Calibri" panose="020F0502020204030204" pitchFamily="34" charset="0"/>
              <a:cs typeface="Times New Roman" panose="02020603050405020304" pitchFamily="18" charset="0"/>
            </a:endParaRPr>
          </a:p>
          <a:p>
            <a:pPr marL="0" marR="0" indent="0" algn="ctr">
              <a:lnSpc>
                <a:spcPct val="107000"/>
              </a:lnSpc>
              <a:spcBef>
                <a:spcPts val="0"/>
              </a:spcBef>
              <a:spcAft>
                <a:spcPts val="0"/>
              </a:spcAft>
              <a:buNone/>
            </a:pPr>
            <a:r>
              <a:rPr lang="en-US" sz="2400" b="1" dirty="0" smtClean="0">
                <a:latin typeface="Calibri" panose="020F0502020204030204" pitchFamily="34" charset="0"/>
                <a:ea typeface="Calibri" panose="020F0502020204030204" pitchFamily="34" charset="0"/>
                <a:cs typeface="Times New Roman" panose="02020603050405020304" pitchFamily="18" charset="0"/>
              </a:rPr>
              <a:t> </a:t>
            </a:r>
            <a:r>
              <a:rPr lang="en-US" sz="2400" b="1" dirty="0">
                <a:latin typeface="Calibri" panose="020F0502020204030204" pitchFamily="34" charset="0"/>
                <a:ea typeface="Calibri" panose="020F0502020204030204" pitchFamily="34" charset="0"/>
                <a:cs typeface="Times New Roman" panose="02020603050405020304" pitchFamily="18" charset="0"/>
              </a:rPr>
              <a:t>Acts 2:42-47;  1 </a:t>
            </a:r>
            <a:r>
              <a:rPr lang="en-US" sz="2400" b="1" dirty="0" err="1">
                <a:latin typeface="Calibri" panose="020F0502020204030204" pitchFamily="34" charset="0"/>
                <a:ea typeface="Calibri" panose="020F0502020204030204" pitchFamily="34" charset="0"/>
                <a:cs typeface="Times New Roman" panose="02020603050405020304" pitchFamily="18" charset="0"/>
              </a:rPr>
              <a:t>Cor</a:t>
            </a:r>
            <a:r>
              <a:rPr lang="en-US" sz="2400" b="1" dirty="0">
                <a:latin typeface="Calibri" panose="020F0502020204030204" pitchFamily="34" charset="0"/>
                <a:ea typeface="Calibri" panose="020F0502020204030204" pitchFamily="34" charset="0"/>
                <a:cs typeface="Times New Roman" panose="02020603050405020304" pitchFamily="18" charset="0"/>
              </a:rPr>
              <a:t> 10:16,17)</a:t>
            </a:r>
            <a:endParaRPr lang="en-US" sz="2400" dirty="0">
              <a:latin typeface="Calibri" panose="020F0502020204030204" pitchFamily="34" charset="0"/>
              <a:ea typeface="Calibri" panose="020F0502020204030204" pitchFamily="34" charset="0"/>
              <a:cs typeface="Times New Roman" panose="02020603050405020304" pitchFamily="18" charset="0"/>
            </a:endParaRPr>
          </a:p>
          <a:p>
            <a:pPr marL="0" marR="0" indent="0" algn="ctr">
              <a:lnSpc>
                <a:spcPct val="107000"/>
              </a:lnSpc>
              <a:spcBef>
                <a:spcPts val="0"/>
              </a:spcBef>
              <a:spcAft>
                <a:spcPts val="0"/>
              </a:spcAft>
              <a:buNone/>
            </a:pPr>
            <a:r>
              <a:rPr lang="en-US" sz="2400" dirty="0">
                <a:latin typeface="Calibri" panose="020F0502020204030204" pitchFamily="34" charset="0"/>
                <a:ea typeface="Calibri" panose="020F0502020204030204" pitchFamily="34" charset="0"/>
                <a:cs typeface="Times New Roman" panose="02020603050405020304" pitchFamily="18" charset="0"/>
              </a:rPr>
              <a:t> </a:t>
            </a:r>
          </a:p>
          <a:p>
            <a:pPr marL="0" marR="0" indent="0" algn="ctr">
              <a:lnSpc>
                <a:spcPct val="107000"/>
              </a:lnSpc>
              <a:spcBef>
                <a:spcPts val="0"/>
              </a:spcBef>
              <a:spcAft>
                <a:spcPts val="0"/>
              </a:spcAft>
              <a:buNone/>
            </a:pPr>
            <a:r>
              <a:rPr lang="en-US" sz="2400" dirty="0">
                <a:latin typeface="Calibri" panose="020F0502020204030204" pitchFamily="34" charset="0"/>
                <a:ea typeface="Calibri" panose="020F0502020204030204" pitchFamily="34" charset="0"/>
                <a:cs typeface="Times New Roman" panose="02020603050405020304" pitchFamily="18" charset="0"/>
              </a:rPr>
              <a:t>3. The fertile land of promise that is described would also be a good description of the USA!</a:t>
            </a:r>
          </a:p>
          <a:p>
            <a:pPr marL="0" marR="0" indent="0" algn="ctr">
              <a:lnSpc>
                <a:spcPct val="107000"/>
              </a:lnSpc>
              <a:spcBef>
                <a:spcPts val="0"/>
              </a:spcBef>
              <a:spcAft>
                <a:spcPts val="0"/>
              </a:spcAft>
              <a:buNone/>
            </a:pPr>
            <a:r>
              <a:rPr lang="en-US" sz="2400" dirty="0">
                <a:latin typeface="Calibri" panose="020F0502020204030204" pitchFamily="34" charset="0"/>
                <a:ea typeface="Calibri" panose="020F0502020204030204" pitchFamily="34" charset="0"/>
                <a:cs typeface="Times New Roman" panose="02020603050405020304" pitchFamily="18" charset="0"/>
              </a:rPr>
              <a:t> </a:t>
            </a:r>
          </a:p>
          <a:p>
            <a:pPr marL="0" marR="0" indent="0" algn="ctr">
              <a:lnSpc>
                <a:spcPct val="107000"/>
              </a:lnSpc>
              <a:spcBef>
                <a:spcPts val="0"/>
              </a:spcBef>
              <a:spcAft>
                <a:spcPts val="0"/>
              </a:spcAft>
              <a:buNone/>
            </a:pPr>
            <a:r>
              <a:rPr lang="en-US" sz="2400" dirty="0">
                <a:latin typeface="Calibri" panose="020F0502020204030204" pitchFamily="34" charset="0"/>
                <a:ea typeface="Calibri" panose="020F0502020204030204" pitchFamily="34" charset="0"/>
                <a:cs typeface="Times New Roman" panose="02020603050405020304" pitchFamily="18" charset="0"/>
              </a:rPr>
              <a:t>4. This chapter is the Old Testament lesson for Thanksgiving Day</a:t>
            </a:r>
            <a:r>
              <a:rPr lang="en-US" sz="2400" dirty="0" smtClean="0">
                <a:latin typeface="Calibri" panose="020F0502020204030204" pitchFamily="34" charset="0"/>
                <a:ea typeface="Calibri" panose="020F0502020204030204" pitchFamily="34" charset="0"/>
                <a:cs typeface="Times New Roman" panose="02020603050405020304" pitchFamily="18" charset="0"/>
              </a:rPr>
              <a:t>.</a:t>
            </a:r>
          </a:p>
          <a:p>
            <a:pPr marL="0" marR="0" indent="0" algn="ctr">
              <a:lnSpc>
                <a:spcPct val="107000"/>
              </a:lnSpc>
              <a:spcBef>
                <a:spcPts val="0"/>
              </a:spcBef>
              <a:spcAft>
                <a:spcPts val="0"/>
              </a:spcAft>
              <a:buNone/>
            </a:pPr>
            <a:endParaRPr lang="en-US" sz="2400" dirty="0" smtClean="0">
              <a:latin typeface="Calibri" panose="020F0502020204030204" pitchFamily="34" charset="0"/>
              <a:ea typeface="Calibri" panose="020F0502020204030204" pitchFamily="34" charset="0"/>
              <a:cs typeface="Times New Roman" panose="02020603050405020304" pitchFamily="18" charset="0"/>
            </a:endParaRPr>
          </a:p>
          <a:p>
            <a:pPr marL="0" marR="0" indent="0" algn="ctr">
              <a:lnSpc>
                <a:spcPct val="107000"/>
              </a:lnSpc>
              <a:spcBef>
                <a:spcPts val="0"/>
              </a:spcBef>
              <a:spcAft>
                <a:spcPts val="0"/>
              </a:spcAft>
              <a:buNone/>
            </a:pPr>
            <a:r>
              <a:rPr lang="en-US" sz="2400" dirty="0">
                <a:latin typeface="Calibri" panose="020F0502020204030204" pitchFamily="34" charset="0"/>
                <a:ea typeface="Calibri" panose="020F0502020204030204" pitchFamily="34" charset="0"/>
                <a:cs typeface="Times New Roman" panose="02020603050405020304" pitchFamily="18" charset="0"/>
              </a:rPr>
              <a:t>5. Water came from the rock</a:t>
            </a:r>
            <a:r>
              <a:rPr lang="en-US" sz="2400" b="1" dirty="0">
                <a:latin typeface="Calibri" panose="020F0502020204030204" pitchFamily="34" charset="0"/>
                <a:ea typeface="Calibri" panose="020F0502020204030204" pitchFamily="34" charset="0"/>
                <a:cs typeface="Times New Roman" panose="02020603050405020304" pitchFamily="18" charset="0"/>
              </a:rPr>
              <a:t> (Ex 17:6) </a:t>
            </a:r>
            <a:r>
              <a:rPr lang="en-US" sz="2400" dirty="0">
                <a:latin typeface="Calibri" panose="020F0502020204030204" pitchFamily="34" charset="0"/>
                <a:ea typeface="Calibri" panose="020F0502020204030204" pitchFamily="34" charset="0"/>
                <a:cs typeface="Times New Roman" panose="02020603050405020304" pitchFamily="18" charset="0"/>
              </a:rPr>
              <a:t>but also fiery serpents afflicted them </a:t>
            </a:r>
            <a:r>
              <a:rPr lang="en-US" sz="2400" b="1" dirty="0">
                <a:latin typeface="Calibri" panose="020F0502020204030204" pitchFamily="34" charset="0"/>
                <a:ea typeface="Calibri" panose="020F0502020204030204" pitchFamily="34" charset="0"/>
                <a:cs typeface="Times New Roman" panose="02020603050405020304" pitchFamily="18" charset="0"/>
              </a:rPr>
              <a:t>(Nu 21:4-9).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73652105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40677" y="152400"/>
            <a:ext cx="8815754" cy="6553199"/>
          </a:xfrm>
        </p:spPr>
        <p:txBody>
          <a:bodyPr>
            <a:normAutofit fontScale="92500" lnSpcReduction="20000"/>
          </a:bodyPr>
          <a:lstStyle/>
          <a:p>
            <a:pPr>
              <a:lnSpc>
                <a:spcPct val="107000"/>
              </a:lnSpc>
              <a:spcBef>
                <a:spcPts val="0"/>
              </a:spcBef>
            </a:pPr>
            <a:r>
              <a:rPr lang="en-US" sz="3600" dirty="0" smtClean="0">
                <a:latin typeface="Calibri" panose="020F0502020204030204" pitchFamily="34" charset="0"/>
                <a:ea typeface="Calibri" panose="020F0502020204030204" pitchFamily="34" charset="0"/>
                <a:cs typeface="Times New Roman" panose="02020603050405020304" pitchFamily="18" charset="0"/>
              </a:rPr>
              <a:t>6</a:t>
            </a:r>
            <a:r>
              <a:rPr lang="en-US" sz="3600" dirty="0">
                <a:latin typeface="Calibri" panose="020F0502020204030204" pitchFamily="34" charset="0"/>
                <a:ea typeface="Calibri" panose="020F0502020204030204" pitchFamily="34" charset="0"/>
                <a:cs typeface="Times New Roman" panose="02020603050405020304" pitchFamily="18" charset="0"/>
              </a:rPr>
              <a:t>. God enables us with our skills and abilities and vocation and calling to make a living and work a job to provide for our families:                                    </a:t>
            </a:r>
            <a:endParaRPr lang="en-US" sz="3200" dirty="0">
              <a:latin typeface="Calibri" panose="020F0502020204030204" pitchFamily="34" charset="0"/>
              <a:ea typeface="Calibri" panose="020F0502020204030204" pitchFamily="34" charset="0"/>
              <a:cs typeface="Times New Roman" panose="02020603050405020304" pitchFamily="18" charset="0"/>
            </a:endParaRPr>
          </a:p>
          <a:p>
            <a:pPr algn="l">
              <a:lnSpc>
                <a:spcPct val="107000"/>
              </a:lnSpc>
              <a:spcBef>
                <a:spcPts val="0"/>
              </a:spcBef>
            </a:pPr>
            <a:r>
              <a:rPr lang="en-US" sz="3600" dirty="0">
                <a:latin typeface="Calibri" panose="020F0502020204030204" pitchFamily="34" charset="0"/>
                <a:ea typeface="Calibri" panose="020F0502020204030204" pitchFamily="34" charset="0"/>
                <a:cs typeface="Times New Roman" panose="02020603050405020304" pitchFamily="18" charset="0"/>
              </a:rPr>
              <a:t>          </a:t>
            </a:r>
            <a:r>
              <a:rPr lang="en-US" sz="3600" dirty="0" smtClean="0">
                <a:latin typeface="Calibri" panose="020F0502020204030204" pitchFamily="34" charset="0"/>
                <a:ea typeface="Calibri" panose="020F0502020204030204" pitchFamily="34" charset="0"/>
                <a:cs typeface="Times New Roman" panose="02020603050405020304" pitchFamily="18" charset="0"/>
              </a:rPr>
              <a:t> </a:t>
            </a:r>
            <a:r>
              <a:rPr lang="en-US" sz="3600" b="1" dirty="0">
                <a:latin typeface="Calibri" panose="020F0502020204030204" pitchFamily="34" charset="0"/>
                <a:ea typeface="Calibri" panose="020F0502020204030204" pitchFamily="34" charset="0"/>
                <a:cs typeface="Times New Roman" panose="02020603050405020304" pitchFamily="18" charset="0"/>
              </a:rPr>
              <a:t>(Gen 26:13;  1 Sam 2:7;   </a:t>
            </a:r>
            <a:r>
              <a:rPr lang="en-US" sz="3600" b="1" dirty="0" err="1">
                <a:latin typeface="Calibri" panose="020F0502020204030204" pitchFamily="34" charset="0"/>
                <a:ea typeface="Calibri" panose="020F0502020204030204" pitchFamily="34" charset="0"/>
                <a:cs typeface="Times New Roman" panose="02020603050405020304" pitchFamily="18" charset="0"/>
              </a:rPr>
              <a:t>Zech</a:t>
            </a:r>
            <a:r>
              <a:rPr lang="en-US" sz="3600" b="1" dirty="0">
                <a:latin typeface="Calibri" panose="020F0502020204030204" pitchFamily="34" charset="0"/>
                <a:ea typeface="Calibri" panose="020F0502020204030204" pitchFamily="34" charset="0"/>
                <a:cs typeface="Times New Roman" panose="02020603050405020304" pitchFamily="18" charset="0"/>
              </a:rPr>
              <a:t> 4:6;  </a:t>
            </a:r>
            <a:r>
              <a:rPr lang="en-US" sz="3600" b="1" dirty="0" err="1">
                <a:latin typeface="Calibri" panose="020F0502020204030204" pitchFamily="34" charset="0"/>
                <a:ea typeface="Calibri" panose="020F0502020204030204" pitchFamily="34" charset="0"/>
                <a:cs typeface="Times New Roman" panose="02020603050405020304" pitchFamily="18" charset="0"/>
              </a:rPr>
              <a:t>Jdg</a:t>
            </a:r>
            <a:r>
              <a:rPr lang="en-US" sz="3600" b="1" dirty="0">
                <a:latin typeface="Calibri" panose="020F0502020204030204" pitchFamily="34" charset="0"/>
                <a:ea typeface="Calibri" panose="020F0502020204030204" pitchFamily="34" charset="0"/>
                <a:cs typeface="Times New Roman" panose="02020603050405020304" pitchFamily="18" charset="0"/>
              </a:rPr>
              <a:t> 7:2;  </a:t>
            </a:r>
            <a:endParaRPr lang="en-US" sz="32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pPr>
            <a:r>
              <a:rPr lang="en-US" sz="3600" b="1" dirty="0" smtClean="0">
                <a:latin typeface="Calibri" panose="020F0502020204030204" pitchFamily="34" charset="0"/>
                <a:ea typeface="Calibri" panose="020F0502020204030204" pitchFamily="34" charset="0"/>
                <a:cs typeface="Times New Roman" panose="02020603050405020304" pitchFamily="18" charset="0"/>
              </a:rPr>
              <a:t>Ps </a:t>
            </a:r>
            <a:r>
              <a:rPr lang="en-US" sz="3600" b="1" dirty="0">
                <a:latin typeface="Calibri" panose="020F0502020204030204" pitchFamily="34" charset="0"/>
                <a:ea typeface="Calibri" panose="020F0502020204030204" pitchFamily="34" charset="0"/>
                <a:cs typeface="Times New Roman" panose="02020603050405020304" pitchFamily="18" charset="0"/>
              </a:rPr>
              <a:t>25:13;  44:3; 112:3;  </a:t>
            </a:r>
            <a:endParaRPr lang="en-US" sz="3600" b="1" dirty="0" smtClean="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pPr>
            <a:r>
              <a:rPr lang="en-US" sz="3600" b="1" dirty="0" smtClean="0">
                <a:latin typeface="Calibri" panose="020F0502020204030204" pitchFamily="34" charset="0"/>
                <a:ea typeface="Calibri" panose="020F0502020204030204" pitchFamily="34" charset="0"/>
                <a:cs typeface="Times New Roman" panose="02020603050405020304" pitchFamily="18" charset="0"/>
              </a:rPr>
              <a:t> </a:t>
            </a:r>
            <a:r>
              <a:rPr lang="en-US" sz="3600" b="1" dirty="0" err="1">
                <a:latin typeface="Calibri" panose="020F0502020204030204" pitchFamily="34" charset="0"/>
                <a:ea typeface="Calibri" panose="020F0502020204030204" pitchFamily="34" charset="0"/>
                <a:cs typeface="Times New Roman" panose="02020603050405020304" pitchFamily="18" charset="0"/>
              </a:rPr>
              <a:t>Prov</a:t>
            </a:r>
            <a:r>
              <a:rPr lang="en-US" sz="3600" b="1" dirty="0">
                <a:latin typeface="Calibri" panose="020F0502020204030204" pitchFamily="34" charset="0"/>
                <a:ea typeface="Calibri" panose="020F0502020204030204" pitchFamily="34" charset="0"/>
                <a:cs typeface="Times New Roman" panose="02020603050405020304" pitchFamily="18" charset="0"/>
              </a:rPr>
              <a:t> 8:18;  10:22;   Eccl 9:11;                                               </a:t>
            </a:r>
            <a:r>
              <a:rPr lang="en-US" sz="3600" b="1" dirty="0" smtClean="0">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Bef>
                <a:spcPts val="0"/>
              </a:spcBef>
            </a:pPr>
            <a:r>
              <a:rPr lang="en-US" sz="3600" b="1" dirty="0" smtClean="0">
                <a:latin typeface="Calibri" panose="020F0502020204030204" pitchFamily="34" charset="0"/>
                <a:ea typeface="Calibri" panose="020F0502020204030204" pitchFamily="34" charset="0"/>
                <a:cs typeface="Times New Roman" panose="02020603050405020304" pitchFamily="18" charset="0"/>
              </a:rPr>
              <a:t>Hos </a:t>
            </a:r>
            <a:r>
              <a:rPr lang="en-US" sz="3600" b="1" dirty="0">
                <a:latin typeface="Calibri" panose="020F0502020204030204" pitchFamily="34" charset="0"/>
                <a:ea typeface="Calibri" panose="020F0502020204030204" pitchFamily="34" charset="0"/>
                <a:cs typeface="Times New Roman" panose="02020603050405020304" pitchFamily="18" charset="0"/>
              </a:rPr>
              <a:t>2:8;  Is 10:13; </a:t>
            </a:r>
            <a:endParaRPr lang="en-US" sz="32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pPr>
            <a:r>
              <a:rPr lang="en-US" sz="3600" b="1" dirty="0">
                <a:latin typeface="Calibri" panose="020F0502020204030204" pitchFamily="34" charset="0"/>
                <a:ea typeface="Calibri" panose="020F0502020204030204" pitchFamily="34" charset="0"/>
                <a:cs typeface="Times New Roman" panose="02020603050405020304" pitchFamily="18" charset="0"/>
              </a:rPr>
              <a:t>            Mt 21:28-30;   Mk 13:34;  1 </a:t>
            </a:r>
            <a:r>
              <a:rPr lang="en-US" sz="3600" b="1" dirty="0" err="1">
                <a:latin typeface="Calibri" panose="020F0502020204030204" pitchFamily="34" charset="0"/>
                <a:ea typeface="Calibri" panose="020F0502020204030204" pitchFamily="34" charset="0"/>
                <a:cs typeface="Times New Roman" panose="02020603050405020304" pitchFamily="18" charset="0"/>
              </a:rPr>
              <a:t>Cor</a:t>
            </a:r>
            <a:r>
              <a:rPr lang="en-US" sz="3600" b="1" dirty="0">
                <a:latin typeface="Calibri" panose="020F0502020204030204" pitchFamily="34" charset="0"/>
                <a:ea typeface="Calibri" panose="020F0502020204030204" pitchFamily="34" charset="0"/>
                <a:cs typeface="Times New Roman" panose="02020603050405020304" pitchFamily="18" charset="0"/>
              </a:rPr>
              <a:t> 3:12-15;  </a:t>
            </a:r>
            <a:endParaRPr lang="en-US" sz="3600" b="1" dirty="0" smtClean="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pPr>
            <a:r>
              <a:rPr lang="en-US" sz="3600" b="1" dirty="0" smtClean="0">
                <a:latin typeface="Calibri" panose="020F0502020204030204" pitchFamily="34" charset="0"/>
                <a:ea typeface="Calibri" panose="020F0502020204030204" pitchFamily="34" charset="0"/>
                <a:cs typeface="Times New Roman" panose="02020603050405020304" pitchFamily="18" charset="0"/>
              </a:rPr>
              <a:t> </a:t>
            </a:r>
            <a:r>
              <a:rPr lang="en-US" sz="3600" b="1" dirty="0" err="1">
                <a:latin typeface="Calibri" panose="020F0502020204030204" pitchFamily="34" charset="0"/>
                <a:ea typeface="Calibri" panose="020F0502020204030204" pitchFamily="34" charset="0"/>
                <a:cs typeface="Times New Roman" panose="02020603050405020304" pitchFamily="18" charset="0"/>
              </a:rPr>
              <a:t>Eph</a:t>
            </a:r>
            <a:r>
              <a:rPr lang="en-US" sz="3600" b="1" dirty="0">
                <a:latin typeface="Calibri" panose="020F0502020204030204" pitchFamily="34" charset="0"/>
                <a:ea typeface="Calibri" panose="020F0502020204030204" pitchFamily="34" charset="0"/>
                <a:cs typeface="Times New Roman" panose="02020603050405020304" pitchFamily="18" charset="0"/>
              </a:rPr>
              <a:t> 4:28;   Col 3:23;   1 </a:t>
            </a:r>
            <a:r>
              <a:rPr lang="en-US" sz="3600" b="1" dirty="0" err="1">
                <a:latin typeface="Calibri" panose="020F0502020204030204" pitchFamily="34" charset="0"/>
                <a:ea typeface="Calibri" panose="020F0502020204030204" pitchFamily="34" charset="0"/>
                <a:cs typeface="Times New Roman" panose="02020603050405020304" pitchFamily="18" charset="0"/>
              </a:rPr>
              <a:t>Th</a:t>
            </a:r>
            <a:r>
              <a:rPr lang="en-US" sz="3600" b="1" dirty="0">
                <a:latin typeface="Calibri" panose="020F0502020204030204" pitchFamily="34" charset="0"/>
                <a:ea typeface="Calibri" panose="020F0502020204030204" pitchFamily="34" charset="0"/>
                <a:cs typeface="Times New Roman" panose="02020603050405020304" pitchFamily="18" charset="0"/>
              </a:rPr>
              <a:t> 4:11;   2 </a:t>
            </a:r>
            <a:r>
              <a:rPr lang="en-US" sz="3600" b="1" dirty="0" err="1">
                <a:latin typeface="Calibri" panose="020F0502020204030204" pitchFamily="34" charset="0"/>
                <a:ea typeface="Calibri" panose="020F0502020204030204" pitchFamily="34" charset="0"/>
                <a:cs typeface="Times New Roman" panose="02020603050405020304" pitchFamily="18" charset="0"/>
              </a:rPr>
              <a:t>Th</a:t>
            </a:r>
            <a:r>
              <a:rPr lang="en-US" sz="3600" b="1" dirty="0">
                <a:latin typeface="Calibri" panose="020F0502020204030204" pitchFamily="34" charset="0"/>
                <a:ea typeface="Calibri" panose="020F0502020204030204" pitchFamily="34" charset="0"/>
                <a:cs typeface="Times New Roman" panose="02020603050405020304" pitchFamily="18" charset="0"/>
              </a:rPr>
              <a:t> 3:7-12;  </a:t>
            </a:r>
            <a:endParaRPr lang="en-US" sz="3600" b="1" dirty="0" smtClean="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pPr>
            <a:r>
              <a:rPr lang="en-US" sz="3600" b="1" dirty="0" smtClean="0">
                <a:latin typeface="Calibri" panose="020F0502020204030204" pitchFamily="34" charset="0"/>
                <a:ea typeface="Calibri" panose="020F0502020204030204" pitchFamily="34" charset="0"/>
                <a:cs typeface="Times New Roman" panose="02020603050405020304" pitchFamily="18" charset="0"/>
              </a:rPr>
              <a:t>  </a:t>
            </a:r>
            <a:r>
              <a:rPr lang="en-US" sz="3600" b="1" dirty="0">
                <a:latin typeface="Calibri" panose="020F0502020204030204" pitchFamily="34" charset="0"/>
                <a:ea typeface="Calibri" panose="020F0502020204030204" pitchFamily="34" charset="0"/>
                <a:cs typeface="Times New Roman" panose="02020603050405020304" pitchFamily="18" charset="0"/>
              </a:rPr>
              <a:t>1Tim 5:10)</a:t>
            </a:r>
            <a:endParaRPr lang="en-US" sz="32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pPr>
            <a:r>
              <a:rPr lang="en-US" sz="3600" b="1" dirty="0">
                <a:latin typeface="Calibri" panose="020F0502020204030204" pitchFamily="34" charset="0"/>
                <a:ea typeface="Calibri" panose="020F0502020204030204" pitchFamily="34" charset="0"/>
                <a:cs typeface="Times New Roman" panose="02020603050405020304" pitchFamily="18" charset="0"/>
              </a:rPr>
              <a:t> </a:t>
            </a:r>
            <a:endParaRPr lang="en-US" sz="32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pPr>
            <a:r>
              <a:rPr lang="en-US" sz="3600" dirty="0">
                <a:latin typeface="Calibri" panose="020F0502020204030204" pitchFamily="34" charset="0"/>
                <a:ea typeface="Calibri" panose="020F0502020204030204" pitchFamily="34" charset="0"/>
                <a:cs typeface="Times New Roman" panose="02020603050405020304" pitchFamily="18" charset="0"/>
              </a:rPr>
              <a:t>7. The Lord disciplines us as his sons </a:t>
            </a:r>
            <a:endParaRPr lang="en-US" sz="3600" dirty="0" smtClean="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pPr>
            <a:r>
              <a:rPr lang="en-US" sz="3600" b="1" dirty="0" smtClean="0">
                <a:latin typeface="Calibri" panose="020F0502020204030204" pitchFamily="34" charset="0"/>
                <a:ea typeface="Calibri" panose="020F0502020204030204" pitchFamily="34" charset="0"/>
                <a:cs typeface="Times New Roman" panose="02020603050405020304" pitchFamily="18" charset="0"/>
              </a:rPr>
              <a:t>(</a:t>
            </a:r>
            <a:r>
              <a:rPr lang="en-US" sz="3600" b="1" dirty="0">
                <a:latin typeface="Calibri" panose="020F0502020204030204" pitchFamily="34" charset="0"/>
                <a:ea typeface="Calibri" panose="020F0502020204030204" pitchFamily="34" charset="0"/>
                <a:cs typeface="Times New Roman" panose="02020603050405020304" pitchFamily="18" charset="0"/>
              </a:rPr>
              <a:t>Lev 26:14-42;   </a:t>
            </a:r>
            <a:r>
              <a:rPr lang="en-US" sz="3600" b="1" dirty="0" err="1">
                <a:latin typeface="Calibri" panose="020F0502020204030204" pitchFamily="34" charset="0"/>
                <a:ea typeface="Calibri" panose="020F0502020204030204" pitchFamily="34" charset="0"/>
                <a:cs typeface="Times New Roman" panose="02020603050405020304" pitchFamily="18" charset="0"/>
              </a:rPr>
              <a:t>Prov</a:t>
            </a:r>
            <a:r>
              <a:rPr lang="en-US" sz="3600" b="1" dirty="0">
                <a:latin typeface="Calibri" panose="020F0502020204030204" pitchFamily="34" charset="0"/>
                <a:ea typeface="Calibri" panose="020F0502020204030204" pitchFamily="34" charset="0"/>
                <a:cs typeface="Times New Roman" panose="02020603050405020304" pitchFamily="18" charset="0"/>
              </a:rPr>
              <a:t> 3:11,12;   </a:t>
            </a:r>
            <a:r>
              <a:rPr lang="en-US" sz="3600" b="1" dirty="0" err="1">
                <a:latin typeface="Calibri" panose="020F0502020204030204" pitchFamily="34" charset="0"/>
                <a:ea typeface="Calibri" panose="020F0502020204030204" pitchFamily="34" charset="0"/>
                <a:cs typeface="Times New Roman" panose="02020603050405020304" pitchFamily="18" charset="0"/>
              </a:rPr>
              <a:t>Heb</a:t>
            </a:r>
            <a:r>
              <a:rPr lang="en-US" sz="3600" b="1" dirty="0">
                <a:latin typeface="Calibri" panose="020F0502020204030204" pitchFamily="34" charset="0"/>
                <a:ea typeface="Calibri" panose="020F0502020204030204" pitchFamily="34" charset="0"/>
                <a:cs typeface="Times New Roman" panose="02020603050405020304" pitchFamily="18" charset="0"/>
              </a:rPr>
              <a:t> 12:5-11;  </a:t>
            </a:r>
            <a:endParaRPr lang="en-US" sz="3600" b="1" dirty="0" smtClean="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pPr>
            <a:r>
              <a:rPr lang="en-US" sz="3600" b="1" dirty="0" smtClean="0">
                <a:latin typeface="Calibri" panose="020F0502020204030204" pitchFamily="34" charset="0"/>
                <a:ea typeface="Calibri" panose="020F0502020204030204" pitchFamily="34" charset="0"/>
                <a:cs typeface="Times New Roman" panose="02020603050405020304" pitchFamily="18" charset="0"/>
              </a:rPr>
              <a:t>Rev </a:t>
            </a:r>
            <a:r>
              <a:rPr lang="en-US" sz="3600" b="1" dirty="0">
                <a:latin typeface="Calibri" panose="020F0502020204030204" pitchFamily="34" charset="0"/>
                <a:ea typeface="Calibri" panose="020F0502020204030204" pitchFamily="34" charset="0"/>
                <a:cs typeface="Times New Roman" panose="02020603050405020304" pitchFamily="18" charset="0"/>
              </a:rPr>
              <a:t>3:19)</a:t>
            </a:r>
            <a:endParaRPr lang="en-US" sz="3200" dirty="0">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45984520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64122" y="199292"/>
            <a:ext cx="8768863" cy="6553199"/>
          </a:xfrm>
        </p:spPr>
        <p:txBody>
          <a:bodyPr>
            <a:normAutofit/>
          </a:bodyPr>
          <a:lstStyle/>
          <a:p>
            <a:pPr>
              <a:lnSpc>
                <a:spcPct val="107000"/>
              </a:lnSpc>
              <a:spcBef>
                <a:spcPts val="0"/>
              </a:spcBef>
            </a:pPr>
            <a:r>
              <a:rPr lang="en-US" sz="3600" b="1" u="sng" dirty="0">
                <a:latin typeface="Calibri" panose="020F0502020204030204" pitchFamily="34" charset="0"/>
                <a:ea typeface="Calibri" panose="020F0502020204030204" pitchFamily="34" charset="0"/>
                <a:cs typeface="Times New Roman" panose="02020603050405020304" pitchFamily="18" charset="0"/>
              </a:rPr>
              <a:t>Life Application:</a:t>
            </a:r>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pPr>
            <a:r>
              <a:rPr lang="en-US" sz="3200" b="1" dirty="0">
                <a:latin typeface="Calibri" panose="020F0502020204030204" pitchFamily="34" charset="0"/>
                <a:ea typeface="Calibri" panose="020F0502020204030204" pitchFamily="34" charset="0"/>
                <a:cs typeface="Times New Roman" panose="02020603050405020304" pitchFamily="18" charset="0"/>
              </a:rPr>
              <a:t> </a:t>
            </a:r>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marL="742950" indent="-742950">
              <a:lnSpc>
                <a:spcPct val="107000"/>
              </a:lnSpc>
              <a:spcBef>
                <a:spcPts val="0"/>
              </a:spcBef>
              <a:buAutoNum type="arabicPeriod"/>
            </a:pPr>
            <a:r>
              <a:rPr lang="en-US" sz="3600" dirty="0" smtClean="0">
                <a:latin typeface="Calibri" panose="020F0502020204030204" pitchFamily="34" charset="0"/>
                <a:ea typeface="Calibri" panose="020F0502020204030204" pitchFamily="34" charset="0"/>
                <a:cs typeface="Times New Roman" panose="02020603050405020304" pitchFamily="18" charset="0"/>
              </a:rPr>
              <a:t>Why </a:t>
            </a:r>
            <a:r>
              <a:rPr lang="en-US" sz="3600" dirty="0">
                <a:latin typeface="Calibri" panose="020F0502020204030204" pitchFamily="34" charset="0"/>
                <a:ea typeface="Calibri" panose="020F0502020204030204" pitchFamily="34" charset="0"/>
                <a:cs typeface="Times New Roman" panose="02020603050405020304" pitchFamily="18" charset="0"/>
              </a:rPr>
              <a:t>must you beware </a:t>
            </a:r>
            <a:r>
              <a:rPr lang="en-US" sz="3600" dirty="0" smtClean="0">
                <a:latin typeface="Calibri" panose="020F0502020204030204" pitchFamily="34" charset="0"/>
                <a:ea typeface="Calibri" panose="020F0502020204030204" pitchFamily="34" charset="0"/>
                <a:cs typeface="Times New Roman" panose="02020603050405020304" pitchFamily="18" charset="0"/>
              </a:rPr>
              <a:t>lest</a:t>
            </a:r>
          </a:p>
          <a:p>
            <a:pPr>
              <a:lnSpc>
                <a:spcPct val="107000"/>
              </a:lnSpc>
              <a:spcBef>
                <a:spcPts val="0"/>
              </a:spcBef>
            </a:pPr>
            <a:r>
              <a:rPr lang="en-US" sz="3600" dirty="0" smtClean="0">
                <a:latin typeface="Calibri" panose="020F0502020204030204" pitchFamily="34" charset="0"/>
                <a:ea typeface="Calibri" panose="020F0502020204030204" pitchFamily="34" charset="0"/>
                <a:cs typeface="Times New Roman" panose="02020603050405020304" pitchFamily="18" charset="0"/>
              </a:rPr>
              <a:t> </a:t>
            </a:r>
            <a:r>
              <a:rPr lang="en-US" sz="3600" dirty="0">
                <a:latin typeface="Calibri" panose="020F0502020204030204" pitchFamily="34" charset="0"/>
                <a:ea typeface="Calibri" panose="020F0502020204030204" pitchFamily="34" charset="0"/>
                <a:cs typeface="Times New Roman" panose="02020603050405020304" pitchFamily="18" charset="0"/>
              </a:rPr>
              <a:t>you say in your heart,</a:t>
            </a:r>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pPr>
            <a:r>
              <a:rPr lang="en-US" sz="3600" dirty="0">
                <a:latin typeface="Calibri" panose="020F0502020204030204" pitchFamily="34" charset="0"/>
                <a:ea typeface="Calibri" panose="020F0502020204030204" pitchFamily="34" charset="0"/>
                <a:cs typeface="Times New Roman" panose="02020603050405020304" pitchFamily="18" charset="0"/>
              </a:rPr>
              <a:t>“My power and the might of my hand have gotten me this wealth?”</a:t>
            </a:r>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pPr>
            <a:r>
              <a:rPr lang="en-US" sz="3600" dirty="0">
                <a:latin typeface="Calibri" panose="020F0502020204030204" pitchFamily="34" charset="0"/>
                <a:ea typeface="Calibri" panose="020F0502020204030204" pitchFamily="34" charset="0"/>
                <a:cs typeface="Times New Roman" panose="02020603050405020304" pitchFamily="18" charset="0"/>
              </a:rPr>
              <a:t> </a:t>
            </a:r>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pPr>
            <a:r>
              <a:rPr lang="en-US" sz="3600" dirty="0">
                <a:latin typeface="Calibri" panose="020F0502020204030204" pitchFamily="34" charset="0"/>
                <a:ea typeface="Calibri" panose="020F0502020204030204" pitchFamily="34" charset="0"/>
                <a:cs typeface="Times New Roman" panose="02020603050405020304" pitchFamily="18" charset="0"/>
              </a:rPr>
              <a:t>2. How do you instead remember </a:t>
            </a:r>
            <a:endParaRPr lang="en-US" sz="3600" dirty="0" smtClean="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pPr>
            <a:r>
              <a:rPr lang="en-US" sz="3600" dirty="0" smtClean="0">
                <a:latin typeface="Calibri" panose="020F0502020204030204" pitchFamily="34" charset="0"/>
                <a:ea typeface="Calibri" panose="020F0502020204030204" pitchFamily="34" charset="0"/>
                <a:cs typeface="Times New Roman" panose="02020603050405020304" pitchFamily="18" charset="0"/>
              </a:rPr>
              <a:t>the </a:t>
            </a:r>
            <a:r>
              <a:rPr lang="en-US" sz="3600" dirty="0">
                <a:latin typeface="Calibri" panose="020F0502020204030204" pitchFamily="34" charset="0"/>
                <a:ea typeface="Calibri" panose="020F0502020204030204" pitchFamily="34" charset="0"/>
                <a:cs typeface="Times New Roman" panose="02020603050405020304" pitchFamily="18" charset="0"/>
              </a:rPr>
              <a:t>Lord our God,</a:t>
            </a:r>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pPr>
            <a:r>
              <a:rPr lang="en-US" sz="3600" dirty="0">
                <a:latin typeface="Calibri" panose="020F0502020204030204" pitchFamily="34" charset="0"/>
                <a:ea typeface="Calibri" panose="020F0502020204030204" pitchFamily="34" charset="0"/>
                <a:cs typeface="Times New Roman" panose="02020603050405020304" pitchFamily="18" charset="0"/>
              </a:rPr>
              <a:t> for it is he who gives you power </a:t>
            </a:r>
            <a:endParaRPr lang="en-US" sz="3600" dirty="0" smtClean="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pPr>
            <a:r>
              <a:rPr lang="en-US" sz="3600" dirty="0" smtClean="0">
                <a:latin typeface="Calibri" panose="020F0502020204030204" pitchFamily="34" charset="0"/>
                <a:ea typeface="Calibri" panose="020F0502020204030204" pitchFamily="34" charset="0"/>
                <a:cs typeface="Times New Roman" panose="02020603050405020304" pitchFamily="18" charset="0"/>
              </a:rPr>
              <a:t>to </a:t>
            </a:r>
            <a:r>
              <a:rPr lang="en-US" sz="3600" dirty="0">
                <a:latin typeface="Calibri" panose="020F0502020204030204" pitchFamily="34" charset="0"/>
                <a:ea typeface="Calibri" panose="020F0502020204030204" pitchFamily="34" charset="0"/>
                <a:cs typeface="Times New Roman" panose="02020603050405020304" pitchFamily="18" charset="0"/>
              </a:rPr>
              <a:t>get wealth?</a:t>
            </a:r>
            <a:endParaRPr lang="en-US" sz="2800" dirty="0">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36314496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Content Placeholder 5"/>
          <p:cNvPicPr>
            <a:picLocks noGrp="1" noChangeAspect="1"/>
          </p:cNvPicPr>
          <p:nvPr>
            <p:ph idx="1"/>
          </p:nvPr>
        </p:nvPicPr>
        <p:blipFill>
          <a:blip r:embed="rId2"/>
          <a:stretch>
            <a:fillRect/>
          </a:stretch>
        </p:blipFill>
        <p:spPr>
          <a:xfrm>
            <a:off x="765185" y="540971"/>
            <a:ext cx="7750165" cy="5824659"/>
          </a:xfrm>
          <a:prstGeom prst="rect">
            <a:avLst/>
          </a:prstGeom>
        </p:spPr>
      </p:pic>
    </p:spTree>
    <p:extLst>
      <p:ext uri="{BB962C8B-B14F-4D97-AF65-F5344CB8AC3E}">
        <p14:creationId xmlns:p14="http://schemas.microsoft.com/office/powerpoint/2010/main" val="301188764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224023" y="189280"/>
            <a:ext cx="6384253" cy="6384253"/>
          </a:xfrm>
          <a:prstGeom prst="rect">
            <a:avLst/>
          </a:prstGeom>
        </p:spPr>
      </p:pic>
    </p:spTree>
    <p:extLst>
      <p:ext uri="{BB962C8B-B14F-4D97-AF65-F5344CB8AC3E}">
        <p14:creationId xmlns:p14="http://schemas.microsoft.com/office/powerpoint/2010/main" val="141479632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628650" y="365126"/>
            <a:ext cx="7929862" cy="5953612"/>
          </a:xfrm>
          <a:prstGeom prst="rect">
            <a:avLst/>
          </a:prstGeom>
        </p:spPr>
      </p:pic>
    </p:spTree>
    <p:extLst>
      <p:ext uri="{BB962C8B-B14F-4D97-AF65-F5344CB8AC3E}">
        <p14:creationId xmlns:p14="http://schemas.microsoft.com/office/powerpoint/2010/main" val="59527103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990725" y="182868"/>
            <a:ext cx="5148629" cy="6440536"/>
          </a:xfrm>
          <a:prstGeom prst="rect">
            <a:avLst/>
          </a:prstGeom>
        </p:spPr>
      </p:pic>
    </p:spTree>
    <p:extLst>
      <p:ext uri="{BB962C8B-B14F-4D97-AF65-F5344CB8AC3E}">
        <p14:creationId xmlns:p14="http://schemas.microsoft.com/office/powerpoint/2010/main" val="286575050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628650" y="1027907"/>
            <a:ext cx="8116026" cy="3733372"/>
          </a:xfrm>
          <a:prstGeom prst="rect">
            <a:avLst/>
          </a:prstGeom>
        </p:spPr>
      </p:pic>
    </p:spTree>
    <p:extLst>
      <p:ext uri="{BB962C8B-B14F-4D97-AF65-F5344CB8AC3E}">
        <p14:creationId xmlns:p14="http://schemas.microsoft.com/office/powerpoint/2010/main" val="195480756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450211" y="365126"/>
            <a:ext cx="6243577" cy="6243577"/>
          </a:xfrm>
          <a:prstGeom prst="rect">
            <a:avLst/>
          </a:prstGeom>
        </p:spPr>
      </p:pic>
    </p:spTree>
    <p:extLst>
      <p:ext uri="{BB962C8B-B14F-4D97-AF65-F5344CB8AC3E}">
        <p14:creationId xmlns:p14="http://schemas.microsoft.com/office/powerpoint/2010/main" val="342119758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287510" y="1027907"/>
            <a:ext cx="8568980" cy="4032461"/>
          </a:xfrm>
          <a:prstGeom prst="rect">
            <a:avLst/>
          </a:prstGeom>
        </p:spPr>
      </p:pic>
    </p:spTree>
    <p:extLst>
      <p:ext uri="{BB962C8B-B14F-4D97-AF65-F5344CB8AC3E}">
        <p14:creationId xmlns:p14="http://schemas.microsoft.com/office/powerpoint/2010/main" val="6479954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413807" y="123824"/>
            <a:ext cx="8386233" cy="6289675"/>
          </a:xfrm>
          <a:prstGeom prst="rect">
            <a:avLst/>
          </a:prstGeom>
        </p:spPr>
      </p:pic>
    </p:spTree>
    <p:extLst>
      <p:ext uri="{BB962C8B-B14F-4D97-AF65-F5344CB8AC3E}">
        <p14:creationId xmlns:p14="http://schemas.microsoft.com/office/powerpoint/2010/main" val="1462585680"/>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378069" y="365126"/>
            <a:ext cx="8478695" cy="6010214"/>
          </a:xfrm>
          <a:prstGeom prst="rect">
            <a:avLst/>
          </a:prstGeom>
        </p:spPr>
      </p:pic>
    </p:spTree>
    <p:extLst>
      <p:ext uri="{BB962C8B-B14F-4D97-AF65-F5344CB8AC3E}">
        <p14:creationId xmlns:p14="http://schemas.microsoft.com/office/powerpoint/2010/main" val="4652906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917700" y="177800"/>
            <a:ext cx="5196586" cy="6337300"/>
          </a:xfrm>
          <a:prstGeom prst="rect">
            <a:avLst/>
          </a:prstGeom>
        </p:spPr>
      </p:pic>
    </p:spTree>
    <p:extLst>
      <p:ext uri="{BB962C8B-B14F-4D97-AF65-F5344CB8AC3E}">
        <p14:creationId xmlns:p14="http://schemas.microsoft.com/office/powerpoint/2010/main" val="335675209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8194" name="Picture 2" descr="Image result for israel in the desert for 40 year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074" y="419100"/>
            <a:ext cx="8904031" cy="5372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152444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39750" y="381000"/>
            <a:ext cx="8110054" cy="5969000"/>
          </a:xfrm>
          <a:prstGeom prst="rect">
            <a:avLst/>
          </a:prstGeom>
        </p:spPr>
      </p:pic>
    </p:spTree>
    <p:extLst>
      <p:ext uri="{BB962C8B-B14F-4D97-AF65-F5344CB8AC3E}">
        <p14:creationId xmlns:p14="http://schemas.microsoft.com/office/powerpoint/2010/main" val="276320433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298630" y="241300"/>
            <a:ext cx="8413569" cy="6176962"/>
          </a:xfrm>
          <a:prstGeom prst="rect">
            <a:avLst/>
          </a:prstGeom>
        </p:spPr>
      </p:pic>
    </p:spTree>
    <p:extLst>
      <p:ext uri="{BB962C8B-B14F-4D97-AF65-F5344CB8AC3E}">
        <p14:creationId xmlns:p14="http://schemas.microsoft.com/office/powerpoint/2010/main" val="195640166"/>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337</TotalTime>
  <Words>712</Words>
  <Application>Microsoft Office PowerPoint</Application>
  <PresentationFormat>On-screen Show (4:3)</PresentationFormat>
  <Paragraphs>63</Paragraphs>
  <Slides>50</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50</vt:i4>
      </vt:variant>
    </vt:vector>
  </HeadingPairs>
  <TitlesOfParts>
    <vt:vector size="55" baseType="lpstr">
      <vt:lpstr>Arial</vt:lpstr>
      <vt:lpstr>Calibri</vt:lpstr>
      <vt:lpstr>Calibri Light</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David Nehrenz</dc:creator>
  <cp:lastModifiedBy>David Nehrenz</cp:lastModifiedBy>
  <cp:revision>229</cp:revision>
  <dcterms:created xsi:type="dcterms:W3CDTF">2016-10-05T20:41:03Z</dcterms:created>
  <dcterms:modified xsi:type="dcterms:W3CDTF">2016-12-03T01:24:59Z</dcterms:modified>
</cp:coreProperties>
</file>