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6" r:id="rId3"/>
    <p:sldId id="257" r:id="rId4"/>
    <p:sldId id="283" r:id="rId5"/>
    <p:sldId id="284" r:id="rId6"/>
    <p:sldId id="271" r:id="rId7"/>
    <p:sldId id="280" r:id="rId8"/>
    <p:sldId id="273" r:id="rId9"/>
    <p:sldId id="286" r:id="rId10"/>
    <p:sldId id="285" r:id="rId11"/>
    <p:sldId id="272" r:id="rId12"/>
    <p:sldId id="287" r:id="rId13"/>
    <p:sldId id="270" r:id="rId14"/>
    <p:sldId id="276" r:id="rId15"/>
    <p:sldId id="275" r:id="rId16"/>
    <p:sldId id="274" r:id="rId17"/>
    <p:sldId id="277" r:id="rId18"/>
    <p:sldId id="279" r:id="rId19"/>
    <p:sldId id="288" r:id="rId20"/>
    <p:sldId id="289" r:id="rId21"/>
    <p:sldId id="278" r:id="rId22"/>
    <p:sldId id="281" r:id="rId23"/>
    <p:sldId id="290" r:id="rId24"/>
    <p:sldId id="282" r:id="rId25"/>
    <p:sldId id="258" r:id="rId26"/>
    <p:sldId id="259" r:id="rId27"/>
    <p:sldId id="260" r:id="rId28"/>
    <p:sldId id="261" r:id="rId29"/>
    <p:sldId id="263" r:id="rId30"/>
    <p:sldId id="264" r:id="rId31"/>
    <p:sldId id="265" r:id="rId32"/>
    <p:sldId id="262" r:id="rId33"/>
    <p:sldId id="269" r:id="rId34"/>
    <p:sldId id="268" r:id="rId35"/>
    <p:sldId id="267" r:id="rId36"/>
    <p:sldId id="291" r:id="rId37"/>
    <p:sldId id="292" r:id="rId38"/>
    <p:sldId id="293"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4109" autoAdjust="0"/>
  </p:normalViewPr>
  <p:slideViewPr>
    <p:cSldViewPr snapToGrid="0">
      <p:cViewPr>
        <p:scale>
          <a:sx n="60" d="100"/>
          <a:sy n="60" d="100"/>
        </p:scale>
        <p:origin x="749" y="163"/>
      </p:cViewPr>
      <p:guideLst/>
    </p:cSldViewPr>
  </p:slideViewPr>
  <p:notesTextViewPr>
    <p:cViewPr>
      <p:scale>
        <a:sx n="1" d="1"/>
        <a:sy n="1" d="1"/>
      </p:scale>
      <p:origin x="0" y="0"/>
    </p:cViewPr>
  </p:notesTextViewPr>
  <p:sorterViewPr>
    <p:cViewPr>
      <p:scale>
        <a:sx n="67" d="100"/>
        <a:sy n="6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573892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774355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19004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E5D338D-ECAF-4086-AC9D-7AE9EBC294CC}"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982603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5D338D-ECAF-4086-AC9D-7AE9EBC294CC}" type="datetimeFigureOut">
              <a:rPr lang="en-US" smtClean="0"/>
              <a:t>10/5/2016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70600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5D338D-ECAF-4086-AC9D-7AE9EBC294CC}" type="datetimeFigureOut">
              <a:rPr lang="en-US" smtClean="0"/>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198282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E5D338D-ECAF-4086-AC9D-7AE9EBC294CC}" type="datetimeFigureOut">
              <a:rPr lang="en-US" smtClean="0"/>
              <a:t>10/5/2016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4115506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E5D338D-ECAF-4086-AC9D-7AE9EBC294CC}" type="datetimeFigureOut">
              <a:rPr lang="en-US" smtClean="0"/>
              <a:t>10/5/2016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136798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5D338D-ECAF-4086-AC9D-7AE9EBC294CC}" type="datetimeFigureOut">
              <a:rPr lang="en-US" smtClean="0"/>
              <a:t>10/5/2016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3487717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D338D-ECAF-4086-AC9D-7AE9EBC294CC}" type="datetimeFigureOut">
              <a:rPr lang="en-US" smtClean="0"/>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77342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5D338D-ECAF-4086-AC9D-7AE9EBC294CC}" type="datetimeFigureOut">
              <a:rPr lang="en-US" smtClean="0"/>
              <a:t>10/5/2016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99C1A-FCCB-4455-8549-536A06209451}" type="slidenum">
              <a:rPr lang="en-US" smtClean="0"/>
              <a:t>‹#›</a:t>
            </a:fld>
            <a:endParaRPr lang="en-US"/>
          </a:p>
        </p:txBody>
      </p:sp>
    </p:spTree>
    <p:extLst>
      <p:ext uri="{BB962C8B-B14F-4D97-AF65-F5344CB8AC3E}">
        <p14:creationId xmlns:p14="http://schemas.microsoft.com/office/powerpoint/2010/main" val="2334196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5D338D-ECAF-4086-AC9D-7AE9EBC294CC}" type="datetimeFigureOut">
              <a:rPr lang="en-US" smtClean="0"/>
              <a:t>10/5/2016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99C1A-FCCB-4455-8549-536A06209451}" type="slidenum">
              <a:rPr lang="en-US" smtClean="0"/>
              <a:t>‹#›</a:t>
            </a:fld>
            <a:endParaRPr lang="en-US"/>
          </a:p>
        </p:txBody>
      </p:sp>
    </p:spTree>
    <p:extLst>
      <p:ext uri="{BB962C8B-B14F-4D97-AF65-F5344CB8AC3E}">
        <p14:creationId xmlns:p14="http://schemas.microsoft.com/office/powerpoint/2010/main" val="26683288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 name="Subtitle 5"/>
          <p:cNvSpPr>
            <a:spLocks noGrp="1"/>
          </p:cNvSpPr>
          <p:nvPr>
            <p:ph type="subTitle" idx="1"/>
          </p:nvPr>
        </p:nvSpPr>
        <p:spPr>
          <a:xfrm>
            <a:off x="246185" y="152399"/>
            <a:ext cx="8510954" cy="6307015"/>
          </a:xfrm>
        </p:spPr>
        <p:txBody>
          <a:bodyPr/>
          <a:lstStyle/>
          <a:p>
            <a:endParaRPr lang="en-US" dirty="0" smtClean="0"/>
          </a:p>
          <a:p>
            <a:r>
              <a:rPr lang="en-US" sz="3600" b="1" dirty="0" smtClean="0"/>
              <a:t>“</a:t>
            </a:r>
            <a:r>
              <a:rPr lang="en-US" sz="3600" b="1" dirty="0"/>
              <a:t>God’s Treasured Possession!”   </a:t>
            </a:r>
          </a:p>
          <a:p>
            <a:r>
              <a:rPr lang="en-US" sz="3600" b="1" dirty="0" smtClean="0"/>
              <a:t>-The </a:t>
            </a:r>
            <a:r>
              <a:rPr lang="en-US" sz="3600" b="1" dirty="0"/>
              <a:t>Book of </a:t>
            </a:r>
            <a:r>
              <a:rPr lang="en-US" sz="3600" b="1" dirty="0" smtClean="0"/>
              <a:t>Deuteronomy-</a:t>
            </a:r>
          </a:p>
          <a:p>
            <a:r>
              <a:rPr lang="en-US" sz="3600" b="1" dirty="0" smtClean="0"/>
              <a:t>Old </a:t>
            </a:r>
            <a:r>
              <a:rPr lang="en-US" sz="3600" b="1" dirty="0"/>
              <a:t>Israel and New Israel </a:t>
            </a:r>
            <a:r>
              <a:rPr lang="en-US" sz="3600" b="1" dirty="0" smtClean="0"/>
              <a:t>=</a:t>
            </a:r>
          </a:p>
          <a:p>
            <a:r>
              <a:rPr lang="en-US" sz="3600" b="1" dirty="0" smtClean="0"/>
              <a:t> </a:t>
            </a:r>
            <a:r>
              <a:rPr lang="en-US" sz="3600" b="1" dirty="0"/>
              <a:t>The Church</a:t>
            </a:r>
          </a:p>
          <a:p>
            <a:r>
              <a:rPr lang="en-US" sz="3600" b="1" dirty="0"/>
              <a:t>Lesson 1 for us: </a:t>
            </a:r>
            <a:endParaRPr lang="en-US" sz="3600" b="1" dirty="0" smtClean="0"/>
          </a:p>
          <a:p>
            <a:r>
              <a:rPr lang="en-US" sz="3600" b="1" u="sng" dirty="0" smtClean="0"/>
              <a:t> </a:t>
            </a:r>
            <a:r>
              <a:rPr lang="en-US" sz="3600" b="1" u="sng" dirty="0"/>
              <a:t>“Do not fear or be dismayed”</a:t>
            </a:r>
          </a:p>
          <a:p>
            <a:r>
              <a:rPr lang="en-US" sz="3600" b="1" dirty="0"/>
              <a:t>Date: 10-9-16    </a:t>
            </a:r>
            <a:endParaRPr lang="en-US" sz="3600" b="1" dirty="0" smtClean="0"/>
          </a:p>
          <a:p>
            <a:r>
              <a:rPr lang="en-US" sz="3600" b="1" dirty="0" smtClean="0"/>
              <a:t>  </a:t>
            </a:r>
            <a:r>
              <a:rPr lang="en-US" sz="3600" b="1" dirty="0"/>
              <a:t>Study: #1    </a:t>
            </a:r>
            <a:r>
              <a:rPr lang="en-US" sz="3600" b="1" dirty="0" smtClean="0"/>
              <a:t> </a:t>
            </a:r>
          </a:p>
          <a:p>
            <a:r>
              <a:rPr lang="en-US" sz="3600" b="1" dirty="0" smtClean="0"/>
              <a:t> Text</a:t>
            </a:r>
            <a:r>
              <a:rPr lang="en-US" sz="3600" b="1" dirty="0"/>
              <a:t>: Chapter 1:1-46</a:t>
            </a:r>
          </a:p>
          <a:p>
            <a:endParaRPr lang="en-US" dirty="0"/>
          </a:p>
        </p:txBody>
      </p:sp>
    </p:spTree>
    <p:extLst>
      <p:ext uri="{BB962C8B-B14F-4D97-AF65-F5344CB8AC3E}">
        <p14:creationId xmlns:p14="http://schemas.microsoft.com/office/powerpoint/2010/main" val="1606775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002218" y="96219"/>
            <a:ext cx="4868482" cy="6761781"/>
          </a:xfrm>
          <a:prstGeom prst="rect">
            <a:avLst/>
          </a:prstGeom>
        </p:spPr>
      </p:pic>
    </p:spTree>
    <p:extLst>
      <p:ext uri="{BB962C8B-B14F-4D97-AF65-F5344CB8AC3E}">
        <p14:creationId xmlns:p14="http://schemas.microsoft.com/office/powerpoint/2010/main" val="15273696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17700" y="177800"/>
            <a:ext cx="5196586" cy="6337300"/>
          </a:xfrm>
          <a:prstGeom prst="rect">
            <a:avLst/>
          </a:prstGeom>
        </p:spPr>
      </p:pic>
    </p:spTree>
    <p:extLst>
      <p:ext uri="{BB962C8B-B14F-4D97-AF65-F5344CB8AC3E}">
        <p14:creationId xmlns:p14="http://schemas.microsoft.com/office/powerpoint/2010/main" val="3356752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7866" y="1027907"/>
            <a:ext cx="8508268" cy="4310856"/>
          </a:xfrm>
          <a:prstGeom prst="rect">
            <a:avLst/>
          </a:prstGeom>
        </p:spPr>
      </p:pic>
    </p:spTree>
    <p:extLst>
      <p:ext uri="{BB962C8B-B14F-4D97-AF65-F5344CB8AC3E}">
        <p14:creationId xmlns:p14="http://schemas.microsoft.com/office/powerpoint/2010/main" val="38777467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194" name="Picture 2" descr="Image result for israel in the desert for 40 ye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74" y="419100"/>
            <a:ext cx="8904031" cy="537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524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israel in the desert for 40 yea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1782"/>
            <a:ext cx="9140119" cy="5141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65970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0242" name="Picture 2" descr="Image result for israel in the desert for 40 yea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7075" y="0"/>
            <a:ext cx="52292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5055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9750" y="381000"/>
            <a:ext cx="8110054" cy="5969000"/>
          </a:xfrm>
          <a:prstGeom prst="rect">
            <a:avLst/>
          </a:prstGeom>
        </p:spPr>
      </p:pic>
    </p:spTree>
    <p:extLst>
      <p:ext uri="{BB962C8B-B14F-4D97-AF65-F5344CB8AC3E}">
        <p14:creationId xmlns:p14="http://schemas.microsoft.com/office/powerpoint/2010/main" val="27632043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8630" y="241300"/>
            <a:ext cx="8413569" cy="6176962"/>
          </a:xfrm>
          <a:prstGeom prst="rect">
            <a:avLst/>
          </a:prstGeom>
        </p:spPr>
      </p:pic>
    </p:spTree>
    <p:extLst>
      <p:ext uri="{BB962C8B-B14F-4D97-AF65-F5344CB8AC3E}">
        <p14:creationId xmlns:p14="http://schemas.microsoft.com/office/powerpoint/2010/main" val="1956401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canaan the promised l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24048"/>
            <a:ext cx="8782216" cy="6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668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76120" y="152400"/>
            <a:ext cx="5191760" cy="6489700"/>
          </a:xfrm>
          <a:prstGeom prst="rect">
            <a:avLst/>
          </a:prstGeom>
        </p:spPr>
      </p:pic>
    </p:spTree>
    <p:extLst>
      <p:ext uri="{BB962C8B-B14F-4D97-AF65-F5344CB8AC3E}">
        <p14:creationId xmlns:p14="http://schemas.microsoft.com/office/powerpoint/2010/main" val="39096275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7877" y="586154"/>
            <a:ext cx="4572638" cy="3429479"/>
          </a:xfrm>
          <a:prstGeom prst="rect">
            <a:avLst/>
          </a:prstGeom>
        </p:spPr>
      </p:pic>
      <p:pic>
        <p:nvPicPr>
          <p:cNvPr id="4" name="Picture 3"/>
          <p:cNvPicPr>
            <a:picLocks noChangeAspect="1"/>
          </p:cNvPicPr>
          <p:nvPr/>
        </p:nvPicPr>
        <p:blipFill>
          <a:blip r:embed="rId3"/>
          <a:stretch>
            <a:fillRect/>
          </a:stretch>
        </p:blipFill>
        <p:spPr>
          <a:xfrm>
            <a:off x="211015" y="926124"/>
            <a:ext cx="8708966" cy="5263660"/>
          </a:xfrm>
          <a:prstGeom prst="rect">
            <a:avLst/>
          </a:prstGeom>
        </p:spPr>
      </p:pic>
    </p:spTree>
    <p:extLst>
      <p:ext uri="{BB962C8B-B14F-4D97-AF65-F5344CB8AC3E}">
        <p14:creationId xmlns:p14="http://schemas.microsoft.com/office/powerpoint/2010/main" val="31924530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727591" y="111124"/>
            <a:ext cx="7688818" cy="6543675"/>
          </a:xfrm>
          <a:prstGeom prst="rect">
            <a:avLst/>
          </a:prstGeom>
        </p:spPr>
      </p:pic>
    </p:spTree>
    <p:extLst>
      <p:ext uri="{BB962C8B-B14F-4D97-AF65-F5344CB8AC3E}">
        <p14:creationId xmlns:p14="http://schemas.microsoft.com/office/powerpoint/2010/main" val="3196449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7900" y="0"/>
            <a:ext cx="6642100" cy="6642100"/>
          </a:xfrm>
          <a:prstGeom prst="rect">
            <a:avLst/>
          </a:prstGeom>
        </p:spPr>
      </p:pic>
    </p:spTree>
    <p:extLst>
      <p:ext uri="{BB962C8B-B14F-4D97-AF65-F5344CB8AC3E}">
        <p14:creationId xmlns:p14="http://schemas.microsoft.com/office/powerpoint/2010/main" val="42634193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60350" y="188118"/>
            <a:ext cx="8560402" cy="6403181"/>
          </a:xfrm>
          <a:prstGeom prst="rect">
            <a:avLst/>
          </a:prstGeom>
        </p:spPr>
      </p:pic>
    </p:spTree>
    <p:extLst>
      <p:ext uri="{BB962C8B-B14F-4D97-AF65-F5344CB8AC3E}">
        <p14:creationId xmlns:p14="http://schemas.microsoft.com/office/powerpoint/2010/main" val="27827226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7344" r="27509"/>
          <a:stretch/>
        </p:blipFill>
        <p:spPr>
          <a:xfrm>
            <a:off x="1765300" y="1"/>
            <a:ext cx="5504414" cy="6858000"/>
          </a:xfrm>
          <a:prstGeom prst="rect">
            <a:avLst/>
          </a:prstGeom>
        </p:spPr>
      </p:pic>
    </p:spTree>
    <p:extLst>
      <p:ext uri="{BB962C8B-B14F-4D97-AF65-F5344CB8AC3E}">
        <p14:creationId xmlns:p14="http://schemas.microsoft.com/office/powerpoint/2010/main" val="2865299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b="10386"/>
          <a:stretch/>
        </p:blipFill>
        <p:spPr>
          <a:xfrm>
            <a:off x="60617" y="885826"/>
            <a:ext cx="9022766" cy="4244974"/>
          </a:xfrm>
          <a:prstGeom prst="rect">
            <a:avLst/>
          </a:prstGeom>
        </p:spPr>
      </p:pic>
    </p:spTree>
    <p:extLst>
      <p:ext uri="{BB962C8B-B14F-4D97-AF65-F5344CB8AC3E}">
        <p14:creationId xmlns:p14="http://schemas.microsoft.com/office/powerpoint/2010/main" val="1531805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lstStyle/>
          <a:p>
            <a:pPr indent="457200">
              <a:lnSpc>
                <a:spcPct val="107000"/>
              </a:lnSpc>
              <a:spcBef>
                <a:spcPts val="0"/>
              </a:spcBef>
            </a:pPr>
            <a:endParaRPr lang="en-US" sz="2800" u="sng" dirty="0" smtClean="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r>
              <a:rPr lang="en-US" sz="2800" u="sng" dirty="0" smtClean="0">
                <a:latin typeface="Calibri" panose="020F0502020204030204" pitchFamily="34" charset="0"/>
                <a:ea typeface="Calibri" panose="020F0502020204030204" pitchFamily="34" charset="0"/>
                <a:cs typeface="Times New Roman" panose="02020603050405020304" pitchFamily="18" charset="0"/>
              </a:rPr>
              <a:t>(</a:t>
            </a:r>
            <a:r>
              <a:rPr lang="en-US" sz="2800" u="sng" dirty="0">
                <a:latin typeface="Calibri" panose="020F0502020204030204" pitchFamily="34" charset="0"/>
                <a:ea typeface="Calibri" panose="020F0502020204030204" pitchFamily="34" charset="0"/>
                <a:cs typeface="Times New Roman" panose="02020603050405020304" pitchFamily="18" charset="0"/>
              </a:rPr>
              <a:t>1)These are the words that Moses spoke to all Israel</a:t>
            </a:r>
            <a:r>
              <a:rPr lang="en-US" sz="2800" dirty="0">
                <a:latin typeface="Calibri" panose="020F0502020204030204" pitchFamily="34" charset="0"/>
                <a:ea typeface="Calibri" panose="020F0502020204030204" pitchFamily="34" charset="0"/>
                <a:cs typeface="Times New Roman" panose="02020603050405020304" pitchFamily="18" charset="0"/>
              </a:rPr>
              <a:t> beyond the Jordan in the wilderness, in the Arabah opposite </a:t>
            </a:r>
            <a:r>
              <a:rPr lang="en-US" sz="2800" dirty="0" err="1">
                <a:latin typeface="Calibri" panose="020F0502020204030204" pitchFamily="34" charset="0"/>
                <a:ea typeface="Calibri" panose="020F0502020204030204" pitchFamily="34" charset="0"/>
                <a:cs typeface="Times New Roman" panose="02020603050405020304" pitchFamily="18" charset="0"/>
              </a:rPr>
              <a:t>Suph</a:t>
            </a:r>
            <a:r>
              <a:rPr lang="en-US" sz="2800" dirty="0">
                <a:latin typeface="Calibri" panose="020F0502020204030204" pitchFamily="34" charset="0"/>
                <a:ea typeface="Calibri" panose="020F0502020204030204" pitchFamily="34" charset="0"/>
                <a:cs typeface="Times New Roman" panose="02020603050405020304" pitchFamily="18" charset="0"/>
              </a:rPr>
              <a:t>, between </a:t>
            </a:r>
            <a:r>
              <a:rPr lang="en-US" sz="2800" dirty="0" err="1">
                <a:latin typeface="Calibri" panose="020F0502020204030204" pitchFamily="34" charset="0"/>
                <a:ea typeface="Calibri" panose="020F0502020204030204" pitchFamily="34" charset="0"/>
                <a:cs typeface="Times New Roman" panose="02020603050405020304" pitchFamily="18" charset="0"/>
              </a:rPr>
              <a:t>Paran</a:t>
            </a:r>
            <a:r>
              <a:rPr lang="en-US" sz="2800" dirty="0">
                <a:latin typeface="Calibri" panose="020F0502020204030204" pitchFamily="34" charset="0"/>
                <a:ea typeface="Calibri" panose="020F0502020204030204" pitchFamily="34" charset="0"/>
                <a:cs typeface="Times New Roman" panose="02020603050405020304" pitchFamily="18" charset="0"/>
              </a:rPr>
              <a:t> and </a:t>
            </a:r>
            <a:r>
              <a:rPr lang="en-US" sz="2800" dirty="0" err="1">
                <a:latin typeface="Calibri" panose="020F0502020204030204" pitchFamily="34" charset="0"/>
                <a:ea typeface="Calibri" panose="020F0502020204030204" pitchFamily="34" charset="0"/>
                <a:cs typeface="Times New Roman" panose="02020603050405020304" pitchFamily="18" charset="0"/>
              </a:rPr>
              <a:t>Tophel</a:t>
            </a:r>
            <a:r>
              <a:rPr lang="en-US" sz="2800" dirty="0">
                <a:latin typeface="Calibri" panose="020F0502020204030204" pitchFamily="34" charset="0"/>
                <a:ea typeface="Calibri" panose="020F0502020204030204" pitchFamily="34" charset="0"/>
                <a:cs typeface="Times New Roman" panose="02020603050405020304" pitchFamily="18" charset="0"/>
              </a:rPr>
              <a:t>, Laban, </a:t>
            </a:r>
            <a:r>
              <a:rPr lang="en-US" sz="2800" dirty="0" err="1">
                <a:latin typeface="Calibri" panose="020F0502020204030204" pitchFamily="34" charset="0"/>
                <a:ea typeface="Calibri" panose="020F0502020204030204" pitchFamily="34" charset="0"/>
                <a:cs typeface="Times New Roman" panose="02020603050405020304" pitchFamily="18" charset="0"/>
              </a:rPr>
              <a:t>Hazeroth</a:t>
            </a:r>
            <a:r>
              <a:rPr lang="en-US" sz="2800" dirty="0">
                <a:latin typeface="Calibri" panose="020F0502020204030204" pitchFamily="34" charset="0"/>
                <a:ea typeface="Calibri" panose="020F0502020204030204" pitchFamily="34" charset="0"/>
                <a:cs typeface="Times New Roman" panose="02020603050405020304" pitchFamily="18" charset="0"/>
              </a:rPr>
              <a:t>, and </a:t>
            </a:r>
            <a:r>
              <a:rPr lang="en-US" sz="2800" dirty="0" err="1">
                <a:latin typeface="Calibri" panose="020F0502020204030204" pitchFamily="34" charset="0"/>
                <a:ea typeface="Calibri" panose="020F0502020204030204" pitchFamily="34" charset="0"/>
                <a:cs typeface="Times New Roman" panose="02020603050405020304" pitchFamily="18" charset="0"/>
              </a:rPr>
              <a:t>Dizahab</a:t>
            </a:r>
            <a:r>
              <a:rPr lang="en-US" sz="2800" dirty="0">
                <a:latin typeface="Calibri" panose="020F0502020204030204" pitchFamily="34" charset="0"/>
                <a:ea typeface="Calibri" panose="020F0502020204030204" pitchFamily="34" charset="0"/>
                <a:cs typeface="Times New Roman" panose="02020603050405020304" pitchFamily="18" charset="0"/>
              </a:rPr>
              <a:t>. (2) It is eleven days' journey from </a:t>
            </a:r>
            <a:r>
              <a:rPr lang="en-US" sz="2800" dirty="0" err="1">
                <a:latin typeface="Calibri" panose="020F0502020204030204" pitchFamily="34" charset="0"/>
                <a:ea typeface="Calibri" panose="020F0502020204030204" pitchFamily="34" charset="0"/>
                <a:cs typeface="Times New Roman" panose="02020603050405020304" pitchFamily="18" charset="0"/>
              </a:rPr>
              <a:t>Horeb</a:t>
            </a:r>
            <a:r>
              <a:rPr lang="en-US" sz="2800" dirty="0">
                <a:latin typeface="Calibri" panose="020F0502020204030204" pitchFamily="34" charset="0"/>
                <a:ea typeface="Calibri" panose="020F0502020204030204" pitchFamily="34" charset="0"/>
                <a:cs typeface="Times New Roman" panose="02020603050405020304" pitchFamily="18" charset="0"/>
              </a:rPr>
              <a:t> by the way of Mount </a:t>
            </a:r>
            <a:r>
              <a:rPr lang="en-US" sz="2800" dirty="0" err="1">
                <a:latin typeface="Calibri" panose="020F0502020204030204" pitchFamily="34" charset="0"/>
                <a:ea typeface="Calibri" panose="020F0502020204030204" pitchFamily="34" charset="0"/>
                <a:cs typeface="Times New Roman" panose="02020603050405020304" pitchFamily="18" charset="0"/>
              </a:rPr>
              <a:t>Seir</a:t>
            </a:r>
            <a:r>
              <a:rPr lang="en-US" sz="2800" dirty="0">
                <a:latin typeface="Calibri" panose="020F0502020204030204" pitchFamily="34" charset="0"/>
                <a:ea typeface="Calibri" panose="020F0502020204030204" pitchFamily="34" charset="0"/>
                <a:cs typeface="Times New Roman" panose="02020603050405020304" pitchFamily="18" charset="0"/>
              </a:rPr>
              <a:t> to Kadesh-</a:t>
            </a:r>
            <a:r>
              <a:rPr lang="en-US" sz="2800" dirty="0" err="1">
                <a:latin typeface="Calibri" panose="020F0502020204030204" pitchFamily="34" charset="0"/>
                <a:ea typeface="Calibri" panose="020F0502020204030204" pitchFamily="34" charset="0"/>
                <a:cs typeface="Times New Roman" panose="02020603050405020304" pitchFamily="18" charset="0"/>
              </a:rPr>
              <a:t>barnea</a:t>
            </a:r>
            <a:r>
              <a:rPr lang="en-US" sz="2800" dirty="0">
                <a:latin typeface="Calibri" panose="020F0502020204030204" pitchFamily="34" charset="0"/>
                <a:ea typeface="Calibri" panose="020F0502020204030204" pitchFamily="34" charset="0"/>
                <a:cs typeface="Times New Roman" panose="02020603050405020304" pitchFamily="18" charset="0"/>
              </a:rPr>
              <a:t>. (3) In the fortieth year, on the first day of the eleventh month,</a:t>
            </a:r>
            <a:r>
              <a:rPr lang="en-US" sz="2800" u="sng" dirty="0">
                <a:latin typeface="Calibri" panose="020F0502020204030204" pitchFamily="34" charset="0"/>
                <a:ea typeface="Calibri" panose="020F0502020204030204" pitchFamily="34" charset="0"/>
                <a:cs typeface="Times New Roman" panose="02020603050405020304" pitchFamily="18" charset="0"/>
              </a:rPr>
              <a:t> Moses spoke to the people of Israel </a:t>
            </a:r>
            <a:r>
              <a:rPr lang="en-US" sz="2800" dirty="0">
                <a:latin typeface="Calibri" panose="020F0502020204030204" pitchFamily="34" charset="0"/>
                <a:ea typeface="Calibri" panose="020F0502020204030204" pitchFamily="34" charset="0"/>
                <a:cs typeface="Times New Roman" panose="02020603050405020304" pitchFamily="18" charset="0"/>
              </a:rPr>
              <a:t>according to all that </a:t>
            </a:r>
            <a:r>
              <a:rPr lang="en-US" sz="2800" b="1" dirty="0">
                <a:latin typeface="Calibri" panose="020F0502020204030204" pitchFamily="34" charset="0"/>
                <a:ea typeface="Calibri" panose="020F0502020204030204" pitchFamily="34" charset="0"/>
                <a:cs typeface="Times New Roman" panose="02020603050405020304" pitchFamily="18" charset="0"/>
              </a:rPr>
              <a:t>the Lord had given him </a:t>
            </a:r>
            <a:r>
              <a:rPr lang="en-US" sz="2800" dirty="0">
                <a:latin typeface="Calibri" panose="020F0502020204030204" pitchFamily="34" charset="0"/>
                <a:ea typeface="Calibri" panose="020F0502020204030204" pitchFamily="34" charset="0"/>
                <a:cs typeface="Times New Roman" panose="02020603050405020304" pitchFamily="18" charset="0"/>
              </a:rPr>
              <a:t>in commandment to them, (4) after he had defeated </a:t>
            </a:r>
            <a:r>
              <a:rPr lang="en-US" sz="2800" dirty="0" err="1">
                <a:latin typeface="Calibri" panose="020F0502020204030204" pitchFamily="34" charset="0"/>
                <a:ea typeface="Calibri" panose="020F0502020204030204" pitchFamily="34" charset="0"/>
                <a:cs typeface="Times New Roman" panose="02020603050405020304" pitchFamily="18" charset="0"/>
              </a:rPr>
              <a:t>Sihon</a:t>
            </a:r>
            <a:r>
              <a:rPr lang="en-US" sz="2800" dirty="0">
                <a:latin typeface="Calibri" panose="020F0502020204030204" pitchFamily="34" charset="0"/>
                <a:ea typeface="Calibri" panose="020F0502020204030204" pitchFamily="34" charset="0"/>
                <a:cs typeface="Times New Roman" panose="02020603050405020304" pitchFamily="18" charset="0"/>
              </a:rPr>
              <a:t> the king of the Amorites, who lived in </a:t>
            </a:r>
            <a:r>
              <a:rPr lang="en-US" sz="2800" dirty="0" err="1">
                <a:latin typeface="Calibri" panose="020F0502020204030204" pitchFamily="34" charset="0"/>
                <a:ea typeface="Calibri" panose="020F0502020204030204" pitchFamily="34" charset="0"/>
                <a:cs typeface="Times New Roman" panose="02020603050405020304" pitchFamily="18" charset="0"/>
              </a:rPr>
              <a:t>Heshbon</a:t>
            </a:r>
            <a:r>
              <a:rPr lang="en-US" sz="2800" dirty="0">
                <a:latin typeface="Calibri" panose="020F0502020204030204" pitchFamily="34" charset="0"/>
                <a:ea typeface="Calibri" panose="020F0502020204030204" pitchFamily="34" charset="0"/>
                <a:cs typeface="Times New Roman" panose="02020603050405020304" pitchFamily="18" charset="0"/>
              </a:rPr>
              <a:t>, and </a:t>
            </a:r>
            <a:r>
              <a:rPr lang="en-US" sz="2800" dirty="0" err="1">
                <a:latin typeface="Calibri" panose="020F0502020204030204" pitchFamily="34" charset="0"/>
                <a:ea typeface="Calibri" panose="020F0502020204030204" pitchFamily="34" charset="0"/>
                <a:cs typeface="Times New Roman" panose="02020603050405020304" pitchFamily="18" charset="0"/>
              </a:rPr>
              <a:t>Og</a:t>
            </a:r>
            <a:r>
              <a:rPr lang="en-US" sz="2800" dirty="0">
                <a:latin typeface="Calibri" panose="020F0502020204030204" pitchFamily="34" charset="0"/>
                <a:ea typeface="Calibri" panose="020F0502020204030204" pitchFamily="34" charset="0"/>
                <a:cs typeface="Times New Roman" panose="02020603050405020304" pitchFamily="18" charset="0"/>
              </a:rPr>
              <a:t> the king of Bashan, who lived in </a:t>
            </a:r>
            <a:r>
              <a:rPr lang="en-US" sz="2800" dirty="0" err="1">
                <a:latin typeface="Calibri" panose="020F0502020204030204" pitchFamily="34" charset="0"/>
                <a:ea typeface="Calibri" panose="020F0502020204030204" pitchFamily="34" charset="0"/>
                <a:cs typeface="Times New Roman" panose="02020603050405020304" pitchFamily="18" charset="0"/>
              </a:rPr>
              <a:t>Ashtaroth</a:t>
            </a:r>
            <a:r>
              <a:rPr lang="en-US" sz="2800" dirty="0">
                <a:latin typeface="Calibri" panose="020F0502020204030204" pitchFamily="34" charset="0"/>
                <a:ea typeface="Calibri" panose="020F0502020204030204" pitchFamily="34" charset="0"/>
                <a:cs typeface="Times New Roman" panose="02020603050405020304" pitchFamily="18" charset="0"/>
              </a:rPr>
              <a:t> and in </a:t>
            </a:r>
            <a:r>
              <a:rPr lang="en-US" sz="2800" dirty="0" err="1">
                <a:latin typeface="Calibri" panose="020F0502020204030204" pitchFamily="34" charset="0"/>
                <a:ea typeface="Calibri" panose="020F0502020204030204" pitchFamily="34" charset="0"/>
                <a:cs typeface="Times New Roman" panose="02020603050405020304" pitchFamily="18" charset="0"/>
              </a:rPr>
              <a:t>Edrei</a:t>
            </a:r>
            <a:r>
              <a:rPr lang="en-US" sz="2800" dirty="0">
                <a:latin typeface="Calibri" panose="020F0502020204030204" pitchFamily="34" charset="0"/>
                <a:ea typeface="Calibri" panose="020F0502020204030204" pitchFamily="34" charset="0"/>
                <a:cs typeface="Times New Roman" panose="02020603050405020304" pitchFamily="18" charset="0"/>
              </a:rPr>
              <a:t>. (5) Beyond the Jordan, in the land of Moab</a:t>
            </a:r>
            <a:r>
              <a:rPr lang="en-US" sz="2800" u="sng" dirty="0">
                <a:latin typeface="Calibri" panose="020F0502020204030204" pitchFamily="34" charset="0"/>
                <a:ea typeface="Calibri" panose="020F0502020204030204" pitchFamily="34" charset="0"/>
                <a:cs typeface="Times New Roman" panose="02020603050405020304" pitchFamily="18" charset="0"/>
              </a:rPr>
              <a:t>, Moses</a:t>
            </a:r>
            <a:r>
              <a:rPr lang="en-US" sz="2800" dirty="0">
                <a:latin typeface="Calibri" panose="020F0502020204030204" pitchFamily="34" charset="0"/>
                <a:ea typeface="Calibri" panose="020F0502020204030204" pitchFamily="34" charset="0"/>
                <a:cs typeface="Times New Roman" panose="02020603050405020304" pitchFamily="18" charset="0"/>
              </a:rPr>
              <a:t> undertook to explain this law, saying, </a:t>
            </a:r>
          </a:p>
          <a:p>
            <a:endParaRPr lang="en-US" dirty="0"/>
          </a:p>
        </p:txBody>
      </p:sp>
    </p:spTree>
    <p:extLst>
      <p:ext uri="{BB962C8B-B14F-4D97-AF65-F5344CB8AC3E}">
        <p14:creationId xmlns:p14="http://schemas.microsoft.com/office/powerpoint/2010/main" val="1826960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rmAutofit lnSpcReduction="10000"/>
          </a:bodyPr>
          <a:lstStyle/>
          <a:p>
            <a:pPr indent="45720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(6) "</a:t>
            </a:r>
            <a:r>
              <a:rPr lang="en-US" b="1" dirty="0">
                <a:latin typeface="Calibri" panose="020F0502020204030204" pitchFamily="34" charset="0"/>
                <a:ea typeface="Calibri" panose="020F0502020204030204" pitchFamily="34" charset="0"/>
                <a:cs typeface="Times New Roman" panose="02020603050405020304" pitchFamily="18" charset="0"/>
              </a:rPr>
              <a:t>The Lord our God said to us in </a:t>
            </a:r>
            <a:r>
              <a:rPr lang="en-US" b="1" dirty="0" err="1">
                <a:latin typeface="Calibri" panose="020F0502020204030204" pitchFamily="34" charset="0"/>
                <a:ea typeface="Calibri" panose="020F0502020204030204" pitchFamily="34" charset="0"/>
                <a:cs typeface="Times New Roman" panose="02020603050405020304" pitchFamily="18" charset="0"/>
              </a:rPr>
              <a:t>Horeb</a:t>
            </a:r>
            <a:r>
              <a:rPr lang="en-US" b="1"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'You have stayed long enough at this mountain. (7) Turn and take your journey, and go to the hill country of the Amorites and to all their neighbors in the Arabah, in the hill country and in the lowland and in the </a:t>
            </a:r>
            <a:r>
              <a:rPr lang="en-US" dirty="0" err="1">
                <a:latin typeface="Calibri" panose="020F0502020204030204" pitchFamily="34" charset="0"/>
                <a:ea typeface="Calibri" panose="020F0502020204030204" pitchFamily="34" charset="0"/>
                <a:cs typeface="Times New Roman" panose="02020603050405020304" pitchFamily="18" charset="0"/>
              </a:rPr>
              <a:t>Negeb</a:t>
            </a:r>
            <a:r>
              <a:rPr lang="en-US" dirty="0">
                <a:latin typeface="Calibri" panose="020F0502020204030204" pitchFamily="34" charset="0"/>
                <a:ea typeface="Calibri" panose="020F0502020204030204" pitchFamily="34" charset="0"/>
                <a:cs typeface="Times New Roman" panose="02020603050405020304" pitchFamily="18" charset="0"/>
              </a:rPr>
              <a:t> and by the seacoast, the land of the Canaanites, and Lebanon, as far as the great river, the river Euphrates. (8) See, I have set the land before you. Go in and take possession of the land </a:t>
            </a:r>
            <a:r>
              <a:rPr lang="en-US" b="1" dirty="0">
                <a:latin typeface="Calibri" panose="020F0502020204030204" pitchFamily="34" charset="0"/>
                <a:ea typeface="Calibri" panose="020F0502020204030204" pitchFamily="34" charset="0"/>
                <a:cs typeface="Times New Roman" panose="02020603050405020304" pitchFamily="18" charset="0"/>
              </a:rPr>
              <a:t>that the Lord swore</a:t>
            </a:r>
            <a:r>
              <a:rPr lang="en-US" dirty="0">
                <a:latin typeface="Calibri" panose="020F0502020204030204" pitchFamily="34" charset="0"/>
                <a:ea typeface="Calibri" panose="020F0502020204030204" pitchFamily="34" charset="0"/>
                <a:cs typeface="Times New Roman" panose="02020603050405020304" pitchFamily="18" charset="0"/>
              </a:rPr>
              <a:t> to </a:t>
            </a:r>
            <a:r>
              <a:rPr lang="en-US" u="sng" dirty="0">
                <a:latin typeface="Calibri" panose="020F0502020204030204" pitchFamily="34" charset="0"/>
                <a:ea typeface="Calibri" panose="020F0502020204030204" pitchFamily="34" charset="0"/>
                <a:cs typeface="Times New Roman" panose="02020603050405020304" pitchFamily="18" charset="0"/>
              </a:rPr>
              <a:t>your fathers, to Abraham, to Isaac, and to Jacob, to give to them and to their offspring after them.' </a:t>
            </a:r>
            <a:endParaRPr lang="en-US" dirty="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(9) "At that time I said to you, 'I am not able to bear you by myself. (10) </a:t>
            </a:r>
            <a:r>
              <a:rPr lang="en-US" b="1" dirty="0">
                <a:latin typeface="Calibri" panose="020F0502020204030204" pitchFamily="34" charset="0"/>
                <a:ea typeface="Calibri" panose="020F0502020204030204" pitchFamily="34" charset="0"/>
                <a:cs typeface="Times New Roman" panose="02020603050405020304" pitchFamily="18" charset="0"/>
              </a:rPr>
              <a:t>The Lord your God has</a:t>
            </a:r>
            <a:r>
              <a:rPr lang="en-US" dirty="0">
                <a:latin typeface="Calibri" panose="020F0502020204030204" pitchFamily="34" charset="0"/>
                <a:ea typeface="Calibri" panose="020F0502020204030204" pitchFamily="34" charset="0"/>
                <a:cs typeface="Times New Roman" panose="02020603050405020304" pitchFamily="18" charset="0"/>
              </a:rPr>
              <a:t> multiplied you, and behold, you are today as numerous as the stars of heaven. (11) May </a:t>
            </a:r>
            <a:r>
              <a:rPr lang="en-US" b="1" dirty="0">
                <a:latin typeface="Calibri" panose="020F0502020204030204" pitchFamily="34" charset="0"/>
                <a:ea typeface="Calibri" panose="020F0502020204030204" pitchFamily="34" charset="0"/>
                <a:cs typeface="Times New Roman" panose="02020603050405020304" pitchFamily="18" charset="0"/>
              </a:rPr>
              <a:t>the Lord, the God of your fathers,</a:t>
            </a:r>
            <a:r>
              <a:rPr lang="en-US" dirty="0">
                <a:latin typeface="Calibri" panose="020F0502020204030204" pitchFamily="34" charset="0"/>
                <a:ea typeface="Calibri" panose="020F0502020204030204" pitchFamily="34" charset="0"/>
                <a:cs typeface="Times New Roman" panose="02020603050405020304" pitchFamily="18" charset="0"/>
              </a:rPr>
              <a:t> make you a thousand times as many as you are and bless you, as he has promised you! (12) How can I bear by myself the weight and burden of you and your strife? (13) Choose </a:t>
            </a:r>
            <a:r>
              <a:rPr lang="en-US" u="sng" dirty="0">
                <a:latin typeface="Calibri" panose="020F0502020204030204" pitchFamily="34" charset="0"/>
                <a:ea typeface="Calibri" panose="020F0502020204030204" pitchFamily="34" charset="0"/>
                <a:cs typeface="Times New Roman" panose="02020603050405020304" pitchFamily="18" charset="0"/>
              </a:rPr>
              <a:t>for your tribes wise, understanding, and experienced men</a:t>
            </a:r>
            <a:r>
              <a:rPr lang="en-US" dirty="0">
                <a:latin typeface="Calibri" panose="020F0502020204030204" pitchFamily="34" charset="0"/>
                <a:ea typeface="Calibri" panose="020F0502020204030204" pitchFamily="34" charset="0"/>
                <a:cs typeface="Times New Roman" panose="02020603050405020304" pitchFamily="18" charset="0"/>
              </a:rPr>
              <a:t>, and </a:t>
            </a:r>
            <a:r>
              <a:rPr lang="en-US" u="sng" dirty="0">
                <a:latin typeface="Calibri" panose="020F0502020204030204" pitchFamily="34" charset="0"/>
                <a:ea typeface="Calibri" panose="020F0502020204030204" pitchFamily="34" charset="0"/>
                <a:cs typeface="Times New Roman" panose="02020603050405020304" pitchFamily="18" charset="0"/>
              </a:rPr>
              <a:t>I will appoint them as your heads.'</a:t>
            </a: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1004541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rmAutofit fontScale="92500" lnSpcReduction="20000"/>
          </a:bodyPr>
          <a:lstStyle/>
          <a:p>
            <a:pPr indent="45720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(14) And you answered me, 'The thing that you have spoken is good for us to do.' (15) So I took</a:t>
            </a:r>
            <a:r>
              <a:rPr lang="en-US" u="sng" dirty="0">
                <a:latin typeface="Calibri" panose="020F0502020204030204" pitchFamily="34" charset="0"/>
                <a:ea typeface="Calibri" panose="020F0502020204030204" pitchFamily="34" charset="0"/>
                <a:cs typeface="Times New Roman" panose="02020603050405020304" pitchFamily="18" charset="0"/>
              </a:rPr>
              <a:t> the heads of your tribes, wise and experienced men</a:t>
            </a:r>
            <a:r>
              <a:rPr lang="en-US" dirty="0">
                <a:latin typeface="Calibri" panose="020F0502020204030204" pitchFamily="34" charset="0"/>
                <a:ea typeface="Calibri" panose="020F0502020204030204" pitchFamily="34" charset="0"/>
                <a:cs typeface="Times New Roman" panose="02020603050405020304" pitchFamily="18" charset="0"/>
              </a:rPr>
              <a:t>, and set them as heads over you, </a:t>
            </a:r>
            <a:r>
              <a:rPr lang="en-US" u="sng" dirty="0">
                <a:latin typeface="Calibri" panose="020F0502020204030204" pitchFamily="34" charset="0"/>
                <a:ea typeface="Calibri" panose="020F0502020204030204" pitchFamily="34" charset="0"/>
                <a:cs typeface="Times New Roman" panose="02020603050405020304" pitchFamily="18" charset="0"/>
              </a:rPr>
              <a:t>commanders of thousands, commanders of hundreds, commanders of fifties, commanders of tens, and officers, throughout your tribes</a:t>
            </a:r>
            <a:r>
              <a:rPr lang="en-US" dirty="0">
                <a:latin typeface="Calibri" panose="020F0502020204030204" pitchFamily="34" charset="0"/>
                <a:ea typeface="Calibri" panose="020F0502020204030204" pitchFamily="34" charset="0"/>
                <a:cs typeface="Times New Roman" panose="02020603050405020304" pitchFamily="18" charset="0"/>
              </a:rPr>
              <a:t>. (16) And I charged </a:t>
            </a:r>
            <a:r>
              <a:rPr lang="en-US" u="sng" dirty="0">
                <a:latin typeface="Calibri" panose="020F0502020204030204" pitchFamily="34" charset="0"/>
                <a:ea typeface="Calibri" panose="020F0502020204030204" pitchFamily="34" charset="0"/>
                <a:cs typeface="Times New Roman" panose="02020603050405020304" pitchFamily="18" charset="0"/>
              </a:rPr>
              <a:t>your judges </a:t>
            </a:r>
            <a:r>
              <a:rPr lang="en-US" dirty="0">
                <a:latin typeface="Calibri" panose="020F0502020204030204" pitchFamily="34" charset="0"/>
                <a:ea typeface="Calibri" panose="020F0502020204030204" pitchFamily="34" charset="0"/>
                <a:cs typeface="Times New Roman" panose="02020603050405020304" pitchFamily="18" charset="0"/>
              </a:rPr>
              <a:t>at that time, 'Hear the cases between your brothers, and </a:t>
            </a:r>
            <a:r>
              <a:rPr lang="en-US" u="sng" dirty="0">
                <a:latin typeface="Calibri" panose="020F0502020204030204" pitchFamily="34" charset="0"/>
                <a:ea typeface="Calibri" panose="020F0502020204030204" pitchFamily="34" charset="0"/>
                <a:cs typeface="Times New Roman" panose="02020603050405020304" pitchFamily="18" charset="0"/>
              </a:rPr>
              <a:t>judge righteously between a man and his brother </a:t>
            </a:r>
            <a:r>
              <a:rPr lang="en-US" dirty="0">
                <a:latin typeface="Calibri" panose="020F0502020204030204" pitchFamily="34" charset="0"/>
                <a:ea typeface="Calibri" panose="020F0502020204030204" pitchFamily="34" charset="0"/>
                <a:cs typeface="Times New Roman" panose="02020603050405020304" pitchFamily="18" charset="0"/>
              </a:rPr>
              <a:t>or the alien who is with him. (17) You shall not be partial in judgment. You shall hear the small and the great alike. You shall not be intimidated by anyone, for </a:t>
            </a:r>
            <a:r>
              <a:rPr lang="en-US" b="1" dirty="0">
                <a:latin typeface="Calibri" panose="020F0502020204030204" pitchFamily="34" charset="0"/>
                <a:ea typeface="Calibri" panose="020F0502020204030204" pitchFamily="34" charset="0"/>
                <a:cs typeface="Times New Roman" panose="02020603050405020304" pitchFamily="18" charset="0"/>
              </a:rPr>
              <a:t>the judgment is God's.</a:t>
            </a:r>
            <a:r>
              <a:rPr lang="en-US" dirty="0">
                <a:latin typeface="Calibri" panose="020F0502020204030204" pitchFamily="34" charset="0"/>
                <a:ea typeface="Calibri" panose="020F0502020204030204" pitchFamily="34" charset="0"/>
                <a:cs typeface="Times New Roman" panose="02020603050405020304" pitchFamily="18" charset="0"/>
              </a:rPr>
              <a:t> And the case that is too hard for you, you shall bring to me, and I will hear it.' (18) And </a:t>
            </a:r>
            <a:r>
              <a:rPr lang="en-US" u="sng" dirty="0">
                <a:latin typeface="Calibri" panose="020F0502020204030204" pitchFamily="34" charset="0"/>
                <a:ea typeface="Calibri" panose="020F0502020204030204" pitchFamily="34" charset="0"/>
                <a:cs typeface="Times New Roman" panose="02020603050405020304" pitchFamily="18" charset="0"/>
              </a:rPr>
              <a:t>I commanded you</a:t>
            </a:r>
            <a:r>
              <a:rPr lang="en-US" dirty="0">
                <a:latin typeface="Calibri" panose="020F0502020204030204" pitchFamily="34" charset="0"/>
                <a:ea typeface="Calibri" panose="020F0502020204030204" pitchFamily="34" charset="0"/>
                <a:cs typeface="Times New Roman" panose="02020603050405020304" pitchFamily="18" charset="0"/>
              </a:rPr>
              <a:t> at that time all the things that you should do. </a:t>
            </a:r>
          </a:p>
          <a:p>
            <a:pPr indent="45720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(19) "Then we set out from </a:t>
            </a:r>
            <a:r>
              <a:rPr lang="en-US" dirty="0" err="1">
                <a:latin typeface="Calibri" panose="020F0502020204030204" pitchFamily="34" charset="0"/>
                <a:ea typeface="Calibri" panose="020F0502020204030204" pitchFamily="34" charset="0"/>
                <a:cs typeface="Times New Roman" panose="02020603050405020304" pitchFamily="18" charset="0"/>
              </a:rPr>
              <a:t>Horeb</a:t>
            </a:r>
            <a:r>
              <a:rPr lang="en-US" dirty="0">
                <a:latin typeface="Calibri" panose="020F0502020204030204" pitchFamily="34" charset="0"/>
                <a:ea typeface="Calibri" panose="020F0502020204030204" pitchFamily="34" charset="0"/>
                <a:cs typeface="Times New Roman" panose="02020603050405020304" pitchFamily="18" charset="0"/>
              </a:rPr>
              <a:t> and went through all that great and terrifying wilderness that you saw, on the way to the hill country of the Amorites, as </a:t>
            </a:r>
            <a:r>
              <a:rPr lang="en-US" b="1" dirty="0">
                <a:latin typeface="Calibri" panose="020F0502020204030204" pitchFamily="34" charset="0"/>
                <a:ea typeface="Calibri" panose="020F0502020204030204" pitchFamily="34" charset="0"/>
                <a:cs typeface="Times New Roman" panose="02020603050405020304" pitchFamily="18" charset="0"/>
              </a:rPr>
              <a:t>the Lord our God commanded us. </a:t>
            </a:r>
            <a:r>
              <a:rPr lang="en-US" dirty="0">
                <a:latin typeface="Calibri" panose="020F0502020204030204" pitchFamily="34" charset="0"/>
                <a:ea typeface="Calibri" panose="020F0502020204030204" pitchFamily="34" charset="0"/>
                <a:cs typeface="Times New Roman" panose="02020603050405020304" pitchFamily="18" charset="0"/>
              </a:rPr>
              <a:t>And we came to Kadesh-</a:t>
            </a:r>
            <a:r>
              <a:rPr lang="en-US" dirty="0" err="1">
                <a:latin typeface="Calibri" panose="020F0502020204030204" pitchFamily="34" charset="0"/>
                <a:ea typeface="Calibri" panose="020F0502020204030204" pitchFamily="34" charset="0"/>
                <a:cs typeface="Times New Roman" panose="02020603050405020304" pitchFamily="18" charset="0"/>
              </a:rPr>
              <a:t>barnea</a:t>
            </a:r>
            <a:r>
              <a:rPr lang="en-US" dirty="0">
                <a:latin typeface="Calibri" panose="020F0502020204030204" pitchFamily="34" charset="0"/>
                <a:ea typeface="Calibri" panose="020F0502020204030204" pitchFamily="34" charset="0"/>
                <a:cs typeface="Times New Roman" panose="02020603050405020304" pitchFamily="18" charset="0"/>
              </a:rPr>
              <a:t>. (20) And I said to you, 'You have come to the hill country of the Amorites, which</a:t>
            </a:r>
            <a:r>
              <a:rPr lang="en-US" b="1" dirty="0">
                <a:latin typeface="Calibri" panose="020F0502020204030204" pitchFamily="34" charset="0"/>
                <a:ea typeface="Calibri" panose="020F0502020204030204" pitchFamily="34" charset="0"/>
                <a:cs typeface="Times New Roman" panose="02020603050405020304" pitchFamily="18" charset="0"/>
              </a:rPr>
              <a:t> the Lord our God is giving us. </a:t>
            </a:r>
            <a:r>
              <a:rPr lang="en-US" dirty="0">
                <a:latin typeface="Calibri" panose="020F0502020204030204" pitchFamily="34" charset="0"/>
                <a:ea typeface="Calibri" panose="020F0502020204030204" pitchFamily="34" charset="0"/>
                <a:cs typeface="Times New Roman" panose="02020603050405020304" pitchFamily="18" charset="0"/>
              </a:rPr>
              <a:t>(21) See, </a:t>
            </a:r>
            <a:r>
              <a:rPr lang="en-US" b="1" dirty="0">
                <a:latin typeface="Calibri" panose="020F0502020204030204" pitchFamily="34" charset="0"/>
                <a:ea typeface="Calibri" panose="020F0502020204030204" pitchFamily="34" charset="0"/>
                <a:cs typeface="Times New Roman" panose="02020603050405020304" pitchFamily="18" charset="0"/>
              </a:rPr>
              <a:t>the Lord your God</a:t>
            </a:r>
            <a:r>
              <a:rPr lang="en-US" dirty="0">
                <a:latin typeface="Calibri" panose="020F0502020204030204" pitchFamily="34" charset="0"/>
                <a:ea typeface="Calibri" panose="020F0502020204030204" pitchFamily="34" charset="0"/>
                <a:cs typeface="Times New Roman" panose="02020603050405020304" pitchFamily="18" charset="0"/>
              </a:rPr>
              <a:t> has set the land before you. Go up, take possession, as </a:t>
            </a:r>
            <a:r>
              <a:rPr lang="en-US" b="1" dirty="0">
                <a:latin typeface="Calibri" panose="020F0502020204030204" pitchFamily="34" charset="0"/>
                <a:ea typeface="Calibri" panose="020F0502020204030204" pitchFamily="34" charset="0"/>
                <a:cs typeface="Times New Roman" panose="02020603050405020304" pitchFamily="18" charset="0"/>
              </a:rPr>
              <a:t>the Lord, the God of your fathers</a:t>
            </a:r>
            <a:r>
              <a:rPr lang="en-US" dirty="0">
                <a:latin typeface="Calibri" panose="020F0502020204030204" pitchFamily="34" charset="0"/>
                <a:ea typeface="Calibri" panose="020F0502020204030204" pitchFamily="34" charset="0"/>
                <a:cs typeface="Times New Roman" panose="02020603050405020304" pitchFamily="18" charset="0"/>
              </a:rPr>
              <a:t>, has told you. </a:t>
            </a:r>
            <a:r>
              <a:rPr lang="en-US" b="1" dirty="0">
                <a:latin typeface="Calibri" panose="020F0502020204030204" pitchFamily="34" charset="0"/>
                <a:ea typeface="Calibri" panose="020F0502020204030204" pitchFamily="34" charset="0"/>
                <a:cs typeface="Times New Roman" panose="02020603050405020304" pitchFamily="18" charset="0"/>
              </a:rPr>
              <a:t>Do not fear or be dismayed.'</a:t>
            </a:r>
            <a:r>
              <a:rPr lang="en-US" dirty="0">
                <a:latin typeface="Calibri" panose="020F0502020204030204" pitchFamily="34" charset="0"/>
                <a:ea typeface="Calibri" panose="020F0502020204030204" pitchFamily="34" charset="0"/>
                <a:cs typeface="Times New Roman" panose="02020603050405020304" pitchFamily="18" charset="0"/>
              </a:rPr>
              <a:t> (22) Then all of you came near me and said, 'Let us send </a:t>
            </a:r>
            <a:r>
              <a:rPr lang="en-US" u="sng" dirty="0">
                <a:latin typeface="Calibri" panose="020F0502020204030204" pitchFamily="34" charset="0"/>
                <a:ea typeface="Calibri" panose="020F0502020204030204" pitchFamily="34" charset="0"/>
                <a:cs typeface="Times New Roman" panose="02020603050405020304" pitchFamily="18" charset="0"/>
              </a:rPr>
              <a:t>men before us</a:t>
            </a:r>
            <a:r>
              <a:rPr lang="en-US" dirty="0">
                <a:latin typeface="Calibri" panose="020F0502020204030204" pitchFamily="34" charset="0"/>
                <a:ea typeface="Calibri" panose="020F0502020204030204" pitchFamily="34" charset="0"/>
                <a:cs typeface="Times New Roman" panose="02020603050405020304" pitchFamily="18" charset="0"/>
              </a:rPr>
              <a:t>, that they may explore the land for us and bring us word again of the way by which we must go up and the cities into which we shall come.' </a:t>
            </a:r>
          </a:p>
          <a:p>
            <a:endParaRPr lang="en-US" dirty="0"/>
          </a:p>
        </p:txBody>
      </p:sp>
    </p:spTree>
    <p:extLst>
      <p:ext uri="{BB962C8B-B14F-4D97-AF65-F5344CB8AC3E}">
        <p14:creationId xmlns:p14="http://schemas.microsoft.com/office/powerpoint/2010/main" val="26578353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lstStyle/>
          <a:p>
            <a:pPr indent="457200">
              <a:lnSpc>
                <a:spcPct val="107000"/>
              </a:lnSpc>
              <a:spcBef>
                <a:spcPts val="0"/>
              </a:spcBef>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r>
              <a:rPr lang="en-US" dirty="0" smtClean="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23) The thing seemed good to me, and I </a:t>
            </a:r>
            <a:r>
              <a:rPr lang="en-US" u="sng" dirty="0">
                <a:latin typeface="Calibri" panose="020F0502020204030204" pitchFamily="34" charset="0"/>
                <a:ea typeface="Calibri" panose="020F0502020204030204" pitchFamily="34" charset="0"/>
                <a:cs typeface="Times New Roman" panose="02020603050405020304" pitchFamily="18" charset="0"/>
              </a:rPr>
              <a:t>took twelve men from you, one man from each tribe.</a:t>
            </a:r>
            <a:r>
              <a:rPr lang="en-US" dirty="0">
                <a:latin typeface="Calibri" panose="020F0502020204030204" pitchFamily="34" charset="0"/>
                <a:ea typeface="Calibri" panose="020F0502020204030204" pitchFamily="34" charset="0"/>
                <a:cs typeface="Times New Roman" panose="02020603050405020304" pitchFamily="18" charset="0"/>
              </a:rPr>
              <a:t> (24) And they turned and went up into the hill country, and came to the Valley of </a:t>
            </a:r>
            <a:r>
              <a:rPr lang="en-US" dirty="0" err="1">
                <a:latin typeface="Calibri" panose="020F0502020204030204" pitchFamily="34" charset="0"/>
                <a:ea typeface="Calibri" panose="020F0502020204030204" pitchFamily="34" charset="0"/>
                <a:cs typeface="Times New Roman" panose="02020603050405020304" pitchFamily="18" charset="0"/>
              </a:rPr>
              <a:t>Eshcol</a:t>
            </a:r>
            <a:r>
              <a:rPr lang="en-US" dirty="0">
                <a:latin typeface="Calibri" panose="020F0502020204030204" pitchFamily="34" charset="0"/>
                <a:ea typeface="Calibri" panose="020F0502020204030204" pitchFamily="34" charset="0"/>
                <a:cs typeface="Times New Roman" panose="02020603050405020304" pitchFamily="18" charset="0"/>
              </a:rPr>
              <a:t> and spied it out. (25) And they took in their hands some of the fruit of the land and brought it down to us, and brought us word again and said, </a:t>
            </a:r>
            <a:r>
              <a:rPr lang="en-US" b="1" dirty="0">
                <a:latin typeface="Calibri" panose="020F0502020204030204" pitchFamily="34" charset="0"/>
                <a:ea typeface="Calibri" panose="020F0502020204030204" pitchFamily="34" charset="0"/>
                <a:cs typeface="Times New Roman" panose="02020603050405020304" pitchFamily="18" charset="0"/>
              </a:rPr>
              <a:t>'It is a good land that the Lord our God is giving us.'</a:t>
            </a:r>
            <a:r>
              <a:rPr lang="en-US" dirty="0">
                <a:latin typeface="Calibri" panose="020F0502020204030204" pitchFamily="34" charset="0"/>
                <a:ea typeface="Calibri" panose="020F0502020204030204" pitchFamily="34" charset="0"/>
                <a:cs typeface="Times New Roman" panose="02020603050405020304" pitchFamily="18" charset="0"/>
              </a:rPr>
              <a:t> </a:t>
            </a:r>
          </a:p>
          <a:p>
            <a:pPr indent="45720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(26) "Yet</a:t>
            </a:r>
            <a:r>
              <a:rPr lang="en-US" u="sng" dirty="0">
                <a:latin typeface="Calibri" panose="020F0502020204030204" pitchFamily="34" charset="0"/>
                <a:ea typeface="Calibri" panose="020F0502020204030204" pitchFamily="34" charset="0"/>
                <a:cs typeface="Times New Roman" panose="02020603050405020304" pitchFamily="18" charset="0"/>
              </a:rPr>
              <a:t> you would not go up, but rebelled </a:t>
            </a:r>
            <a:r>
              <a:rPr lang="en-US" dirty="0">
                <a:latin typeface="Calibri" panose="020F0502020204030204" pitchFamily="34" charset="0"/>
                <a:ea typeface="Calibri" panose="020F0502020204030204" pitchFamily="34" charset="0"/>
                <a:cs typeface="Times New Roman" panose="02020603050405020304" pitchFamily="18" charset="0"/>
              </a:rPr>
              <a:t>against </a:t>
            </a:r>
            <a:r>
              <a:rPr lang="en-US" b="1" dirty="0">
                <a:latin typeface="Calibri" panose="020F0502020204030204" pitchFamily="34" charset="0"/>
                <a:ea typeface="Calibri" panose="020F0502020204030204" pitchFamily="34" charset="0"/>
                <a:cs typeface="Times New Roman" panose="02020603050405020304" pitchFamily="18" charset="0"/>
              </a:rPr>
              <a:t>the command of the Lord your God.</a:t>
            </a:r>
            <a:r>
              <a:rPr lang="en-US" dirty="0">
                <a:latin typeface="Calibri" panose="020F0502020204030204" pitchFamily="34" charset="0"/>
                <a:ea typeface="Calibri" panose="020F0502020204030204" pitchFamily="34" charset="0"/>
                <a:cs typeface="Times New Roman" panose="02020603050405020304" pitchFamily="18" charset="0"/>
              </a:rPr>
              <a:t> (27) And you murmured in your tents and said, 'Because </a:t>
            </a:r>
            <a:r>
              <a:rPr lang="en-US" b="1" dirty="0">
                <a:latin typeface="Calibri" panose="020F0502020204030204" pitchFamily="34" charset="0"/>
                <a:ea typeface="Calibri" panose="020F0502020204030204" pitchFamily="34" charset="0"/>
                <a:cs typeface="Times New Roman" panose="02020603050405020304" pitchFamily="18" charset="0"/>
              </a:rPr>
              <a:t>the Lord</a:t>
            </a:r>
            <a:r>
              <a:rPr lang="en-US" dirty="0">
                <a:latin typeface="Calibri" panose="020F0502020204030204" pitchFamily="34" charset="0"/>
                <a:ea typeface="Calibri" panose="020F0502020204030204" pitchFamily="34" charset="0"/>
                <a:cs typeface="Times New Roman" panose="02020603050405020304" pitchFamily="18" charset="0"/>
              </a:rPr>
              <a:t> hated us he has brought us out of the land of Egypt, to give us into the hand of the Amorites, to destroy us. (28) Where are we going up? </a:t>
            </a:r>
            <a:r>
              <a:rPr lang="en-US" u="sng" dirty="0">
                <a:latin typeface="Calibri" panose="020F0502020204030204" pitchFamily="34" charset="0"/>
                <a:ea typeface="Calibri" panose="020F0502020204030204" pitchFamily="34" charset="0"/>
                <a:cs typeface="Times New Roman" panose="02020603050405020304" pitchFamily="18" charset="0"/>
              </a:rPr>
              <a:t>Our brothers</a:t>
            </a:r>
            <a:r>
              <a:rPr lang="en-US" dirty="0">
                <a:latin typeface="Calibri" panose="020F0502020204030204" pitchFamily="34" charset="0"/>
                <a:ea typeface="Calibri" panose="020F0502020204030204" pitchFamily="34" charset="0"/>
                <a:cs typeface="Times New Roman" panose="02020603050405020304" pitchFamily="18" charset="0"/>
              </a:rPr>
              <a:t> have made our hearts melt, saying, "</a:t>
            </a:r>
            <a:r>
              <a:rPr lang="en-US" u="sng" dirty="0">
                <a:latin typeface="Calibri" panose="020F0502020204030204" pitchFamily="34" charset="0"/>
                <a:ea typeface="Calibri" panose="020F0502020204030204" pitchFamily="34" charset="0"/>
                <a:cs typeface="Times New Roman" panose="02020603050405020304" pitchFamily="18" charset="0"/>
              </a:rPr>
              <a:t>The people </a:t>
            </a:r>
            <a:r>
              <a:rPr lang="en-US" dirty="0">
                <a:latin typeface="Calibri" panose="020F0502020204030204" pitchFamily="34" charset="0"/>
                <a:ea typeface="Calibri" panose="020F0502020204030204" pitchFamily="34" charset="0"/>
                <a:cs typeface="Times New Roman" panose="02020603050405020304" pitchFamily="18" charset="0"/>
              </a:rPr>
              <a:t>are greater and taller than we. The cities are great and fortified up to heaven. And besides, we have seen </a:t>
            </a:r>
            <a:r>
              <a:rPr lang="en-US" u="sng" dirty="0">
                <a:latin typeface="Calibri" panose="020F0502020204030204" pitchFamily="34" charset="0"/>
                <a:ea typeface="Calibri" panose="020F0502020204030204" pitchFamily="34" charset="0"/>
                <a:cs typeface="Times New Roman" panose="02020603050405020304" pitchFamily="18" charset="0"/>
              </a:rPr>
              <a:t>the sons of the </a:t>
            </a:r>
            <a:r>
              <a:rPr lang="en-US" u="sng" dirty="0" err="1">
                <a:latin typeface="Calibri" panose="020F0502020204030204" pitchFamily="34" charset="0"/>
                <a:ea typeface="Calibri" panose="020F0502020204030204" pitchFamily="34" charset="0"/>
                <a:cs typeface="Times New Roman" panose="02020603050405020304" pitchFamily="18" charset="0"/>
              </a:rPr>
              <a:t>Anakim</a:t>
            </a:r>
            <a:r>
              <a:rPr lang="en-US" u="sng"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there."'</a:t>
            </a:r>
          </a:p>
          <a:p>
            <a:endParaRPr lang="en-US" dirty="0"/>
          </a:p>
        </p:txBody>
      </p:sp>
    </p:spTree>
    <p:extLst>
      <p:ext uri="{BB962C8B-B14F-4D97-AF65-F5344CB8AC3E}">
        <p14:creationId xmlns:p14="http://schemas.microsoft.com/office/powerpoint/2010/main" val="4981588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rmAutofit fontScale="92500" lnSpcReduction="10000"/>
          </a:bodyPr>
          <a:lstStyle/>
          <a:p>
            <a:pPr indent="45720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 (29) Then I said to you, 'Do not be in dread or afraid of them. (30)</a:t>
            </a:r>
            <a:r>
              <a:rPr lang="en-US" b="1" dirty="0">
                <a:latin typeface="Calibri" panose="020F0502020204030204" pitchFamily="34" charset="0"/>
                <a:ea typeface="Calibri" panose="020F0502020204030204" pitchFamily="34" charset="0"/>
                <a:cs typeface="Times New Roman" panose="02020603050405020304" pitchFamily="18" charset="0"/>
              </a:rPr>
              <a:t> The Lord your God </a:t>
            </a:r>
            <a:r>
              <a:rPr lang="en-US" dirty="0">
                <a:latin typeface="Calibri" panose="020F0502020204030204" pitchFamily="34" charset="0"/>
                <a:ea typeface="Calibri" panose="020F0502020204030204" pitchFamily="34" charset="0"/>
                <a:cs typeface="Times New Roman" panose="02020603050405020304" pitchFamily="18" charset="0"/>
              </a:rPr>
              <a:t>who goes before you will himself fight for you, just as he did for you in Egypt before your eyes, (31) and in the wilderness, where you have seen how </a:t>
            </a:r>
            <a:r>
              <a:rPr lang="en-US" b="1" dirty="0">
                <a:latin typeface="Calibri" panose="020F0502020204030204" pitchFamily="34" charset="0"/>
                <a:ea typeface="Calibri" panose="020F0502020204030204" pitchFamily="34" charset="0"/>
                <a:cs typeface="Times New Roman" panose="02020603050405020304" pitchFamily="18" charset="0"/>
              </a:rPr>
              <a:t>the Lord your God carried you, as a man carries his son</a:t>
            </a:r>
            <a:r>
              <a:rPr lang="en-US" dirty="0">
                <a:latin typeface="Calibri" panose="020F0502020204030204" pitchFamily="34" charset="0"/>
                <a:ea typeface="Calibri" panose="020F0502020204030204" pitchFamily="34" charset="0"/>
                <a:cs typeface="Times New Roman" panose="02020603050405020304" pitchFamily="18" charset="0"/>
              </a:rPr>
              <a:t>, all the way that you went until you came to this place.' (32) Yet in spite of this word you did not believe </a:t>
            </a:r>
            <a:r>
              <a:rPr lang="en-US" b="1" dirty="0">
                <a:latin typeface="Calibri" panose="020F0502020204030204" pitchFamily="34" charset="0"/>
                <a:ea typeface="Calibri" panose="020F0502020204030204" pitchFamily="34" charset="0"/>
                <a:cs typeface="Times New Roman" panose="02020603050405020304" pitchFamily="18" charset="0"/>
              </a:rPr>
              <a:t>the Lord your God,</a:t>
            </a:r>
            <a:r>
              <a:rPr lang="en-US" dirty="0">
                <a:latin typeface="Calibri" panose="020F0502020204030204" pitchFamily="34" charset="0"/>
                <a:ea typeface="Calibri" panose="020F0502020204030204" pitchFamily="34" charset="0"/>
                <a:cs typeface="Times New Roman" panose="02020603050405020304" pitchFamily="18" charset="0"/>
              </a:rPr>
              <a:t> (33) </a:t>
            </a:r>
            <a:r>
              <a:rPr lang="en-US" b="1" dirty="0">
                <a:latin typeface="Calibri" panose="020F0502020204030204" pitchFamily="34" charset="0"/>
                <a:ea typeface="Calibri" panose="020F0502020204030204" pitchFamily="34" charset="0"/>
                <a:cs typeface="Times New Roman" panose="02020603050405020304" pitchFamily="18" charset="0"/>
              </a:rPr>
              <a:t>who went before you in the way to seek you out a place to pitch your tents, in fire by night and in the cloud by day, to show you by what way you should go.</a:t>
            </a:r>
            <a:r>
              <a:rPr lang="en-US" dirty="0">
                <a:latin typeface="Calibri" panose="020F0502020204030204" pitchFamily="34" charset="0"/>
                <a:ea typeface="Calibri" panose="020F0502020204030204" pitchFamily="34" charset="0"/>
                <a:cs typeface="Times New Roman" panose="02020603050405020304" pitchFamily="18" charset="0"/>
              </a:rPr>
              <a:t> </a:t>
            </a:r>
          </a:p>
          <a:p>
            <a:pPr indent="45720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(34) "And </a:t>
            </a:r>
            <a:r>
              <a:rPr lang="en-US" b="1" dirty="0">
                <a:latin typeface="Calibri" panose="020F0502020204030204" pitchFamily="34" charset="0"/>
                <a:ea typeface="Calibri" panose="020F0502020204030204" pitchFamily="34" charset="0"/>
                <a:cs typeface="Times New Roman" panose="02020603050405020304" pitchFamily="18" charset="0"/>
              </a:rPr>
              <a:t>the Lord </a:t>
            </a:r>
            <a:r>
              <a:rPr lang="en-US" dirty="0">
                <a:latin typeface="Calibri" panose="020F0502020204030204" pitchFamily="34" charset="0"/>
                <a:ea typeface="Calibri" panose="020F0502020204030204" pitchFamily="34" charset="0"/>
                <a:cs typeface="Times New Roman" panose="02020603050405020304" pitchFamily="18" charset="0"/>
              </a:rPr>
              <a:t>heard your words and was </a:t>
            </a:r>
            <a:r>
              <a:rPr lang="en-US" b="1" dirty="0">
                <a:latin typeface="Calibri" panose="020F0502020204030204" pitchFamily="34" charset="0"/>
                <a:ea typeface="Calibri" panose="020F0502020204030204" pitchFamily="34" charset="0"/>
                <a:cs typeface="Times New Roman" panose="02020603050405020304" pitchFamily="18" charset="0"/>
              </a:rPr>
              <a:t>angered, and he swore</a:t>
            </a:r>
            <a:r>
              <a:rPr lang="en-US" dirty="0">
                <a:latin typeface="Calibri" panose="020F0502020204030204" pitchFamily="34" charset="0"/>
                <a:ea typeface="Calibri" panose="020F0502020204030204" pitchFamily="34" charset="0"/>
                <a:cs typeface="Times New Roman" panose="02020603050405020304" pitchFamily="18" charset="0"/>
              </a:rPr>
              <a:t>, (35) 'Not one of these men of this evil generation shall see the good land that I swore to give to </a:t>
            </a:r>
            <a:r>
              <a:rPr lang="en-US" u="sng" dirty="0">
                <a:latin typeface="Calibri" panose="020F0502020204030204" pitchFamily="34" charset="0"/>
                <a:ea typeface="Calibri" panose="020F0502020204030204" pitchFamily="34" charset="0"/>
                <a:cs typeface="Times New Roman" panose="02020603050405020304" pitchFamily="18" charset="0"/>
              </a:rPr>
              <a:t>your fathers,</a:t>
            </a:r>
            <a:r>
              <a:rPr lang="en-US" dirty="0">
                <a:latin typeface="Calibri" panose="020F0502020204030204" pitchFamily="34" charset="0"/>
                <a:ea typeface="Calibri" panose="020F0502020204030204" pitchFamily="34" charset="0"/>
                <a:cs typeface="Times New Roman" panose="02020603050405020304" pitchFamily="18" charset="0"/>
              </a:rPr>
              <a:t> (36) except </a:t>
            </a:r>
            <a:r>
              <a:rPr lang="en-US" u="sng" dirty="0">
                <a:latin typeface="Calibri" panose="020F0502020204030204" pitchFamily="34" charset="0"/>
                <a:ea typeface="Calibri" panose="020F0502020204030204" pitchFamily="34" charset="0"/>
                <a:cs typeface="Times New Roman" panose="02020603050405020304" pitchFamily="18" charset="0"/>
              </a:rPr>
              <a:t>Caleb the son of </a:t>
            </a:r>
            <a:r>
              <a:rPr lang="en-US" u="sng" dirty="0" err="1">
                <a:latin typeface="Calibri" panose="020F0502020204030204" pitchFamily="34" charset="0"/>
                <a:ea typeface="Calibri" panose="020F0502020204030204" pitchFamily="34" charset="0"/>
                <a:cs typeface="Times New Roman" panose="02020603050405020304" pitchFamily="18" charset="0"/>
              </a:rPr>
              <a:t>Jephunneh</a:t>
            </a:r>
            <a:r>
              <a:rPr lang="en-US" u="sng" dirty="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 He shall see it, and </a:t>
            </a:r>
            <a:r>
              <a:rPr lang="en-US" u="sng" dirty="0">
                <a:latin typeface="Calibri" panose="020F0502020204030204" pitchFamily="34" charset="0"/>
                <a:ea typeface="Calibri" panose="020F0502020204030204" pitchFamily="34" charset="0"/>
                <a:cs typeface="Times New Roman" panose="02020603050405020304" pitchFamily="18" charset="0"/>
              </a:rPr>
              <a:t>to him and to his children </a:t>
            </a:r>
            <a:r>
              <a:rPr lang="en-US" dirty="0">
                <a:latin typeface="Calibri" panose="020F0502020204030204" pitchFamily="34" charset="0"/>
                <a:ea typeface="Calibri" panose="020F0502020204030204" pitchFamily="34" charset="0"/>
                <a:cs typeface="Times New Roman" panose="02020603050405020304" pitchFamily="18" charset="0"/>
              </a:rPr>
              <a:t>I will give the land on which he has trodden, because </a:t>
            </a:r>
            <a:r>
              <a:rPr lang="en-US" b="1" dirty="0">
                <a:latin typeface="Calibri" panose="020F0502020204030204" pitchFamily="34" charset="0"/>
                <a:ea typeface="Calibri" panose="020F0502020204030204" pitchFamily="34" charset="0"/>
                <a:cs typeface="Times New Roman" panose="02020603050405020304" pitchFamily="18" charset="0"/>
              </a:rPr>
              <a:t>he has wholly followed the Lord!'</a:t>
            </a:r>
            <a:r>
              <a:rPr lang="en-US" dirty="0">
                <a:latin typeface="Calibri" panose="020F0502020204030204" pitchFamily="34" charset="0"/>
                <a:ea typeface="Calibri" panose="020F0502020204030204" pitchFamily="34" charset="0"/>
                <a:cs typeface="Times New Roman" panose="02020603050405020304" pitchFamily="18" charset="0"/>
              </a:rPr>
              <a:t> (37) Even with </a:t>
            </a:r>
            <a:r>
              <a:rPr lang="en-US" u="sng" dirty="0">
                <a:latin typeface="Calibri" panose="020F0502020204030204" pitchFamily="34" charset="0"/>
                <a:ea typeface="Calibri" panose="020F0502020204030204" pitchFamily="34" charset="0"/>
                <a:cs typeface="Times New Roman" panose="02020603050405020304" pitchFamily="18" charset="0"/>
              </a:rPr>
              <a:t>me</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b="1" dirty="0">
                <a:latin typeface="Calibri" panose="020F0502020204030204" pitchFamily="34" charset="0"/>
                <a:ea typeface="Calibri" panose="020F0502020204030204" pitchFamily="34" charset="0"/>
                <a:cs typeface="Times New Roman" panose="02020603050405020304" pitchFamily="18" charset="0"/>
              </a:rPr>
              <a:t>the Lord</a:t>
            </a:r>
            <a:r>
              <a:rPr lang="en-US" dirty="0">
                <a:latin typeface="Calibri" panose="020F0502020204030204" pitchFamily="34" charset="0"/>
                <a:ea typeface="Calibri" panose="020F0502020204030204" pitchFamily="34" charset="0"/>
                <a:cs typeface="Times New Roman" panose="02020603050405020304" pitchFamily="18" charset="0"/>
              </a:rPr>
              <a:t> was angry on your account and said, 'You also shall not go in there. (38) </a:t>
            </a:r>
            <a:r>
              <a:rPr lang="en-US" u="sng" dirty="0">
                <a:latin typeface="Calibri" panose="020F0502020204030204" pitchFamily="34" charset="0"/>
                <a:ea typeface="Calibri" panose="020F0502020204030204" pitchFamily="34" charset="0"/>
                <a:cs typeface="Times New Roman" panose="02020603050405020304" pitchFamily="18" charset="0"/>
              </a:rPr>
              <a:t>Joshua the son of Nun, who stands before you, he shall enter.</a:t>
            </a:r>
            <a:r>
              <a:rPr lang="en-US" dirty="0">
                <a:latin typeface="Calibri" panose="020F0502020204030204" pitchFamily="34" charset="0"/>
                <a:ea typeface="Calibri" panose="020F0502020204030204" pitchFamily="34" charset="0"/>
                <a:cs typeface="Times New Roman" panose="02020603050405020304" pitchFamily="18" charset="0"/>
              </a:rPr>
              <a:t> Encourage him, for he shall cause</a:t>
            </a:r>
            <a:r>
              <a:rPr lang="en-US" u="sng" dirty="0">
                <a:latin typeface="Calibri" panose="020F0502020204030204" pitchFamily="34" charset="0"/>
                <a:ea typeface="Calibri" panose="020F0502020204030204" pitchFamily="34" charset="0"/>
                <a:cs typeface="Times New Roman" panose="02020603050405020304" pitchFamily="18" charset="0"/>
              </a:rPr>
              <a:t> Israel</a:t>
            </a:r>
            <a:r>
              <a:rPr lang="en-US" dirty="0">
                <a:latin typeface="Calibri" panose="020F0502020204030204" pitchFamily="34" charset="0"/>
                <a:ea typeface="Calibri" panose="020F0502020204030204" pitchFamily="34" charset="0"/>
                <a:cs typeface="Times New Roman" panose="02020603050405020304" pitchFamily="18" charset="0"/>
              </a:rPr>
              <a:t> to inherit it. (39) And as for </a:t>
            </a:r>
            <a:r>
              <a:rPr lang="en-US" u="sng" dirty="0">
                <a:latin typeface="Calibri" panose="020F0502020204030204" pitchFamily="34" charset="0"/>
                <a:ea typeface="Calibri" panose="020F0502020204030204" pitchFamily="34" charset="0"/>
                <a:cs typeface="Times New Roman" panose="02020603050405020304" pitchFamily="18" charset="0"/>
              </a:rPr>
              <a:t>your little ones</a:t>
            </a:r>
            <a:r>
              <a:rPr lang="en-US" dirty="0">
                <a:latin typeface="Calibri" panose="020F0502020204030204" pitchFamily="34" charset="0"/>
                <a:ea typeface="Calibri" panose="020F0502020204030204" pitchFamily="34" charset="0"/>
                <a:cs typeface="Times New Roman" panose="02020603050405020304" pitchFamily="18" charset="0"/>
              </a:rPr>
              <a:t>, who you said would become a prey, and your children, who today have no knowledge of good or evil, they shall go in there. And </a:t>
            </a:r>
            <a:r>
              <a:rPr lang="en-US" u="sng" dirty="0">
                <a:latin typeface="Calibri" panose="020F0502020204030204" pitchFamily="34" charset="0"/>
                <a:ea typeface="Calibri" panose="020F0502020204030204" pitchFamily="34" charset="0"/>
                <a:cs typeface="Times New Roman" panose="02020603050405020304" pitchFamily="18" charset="0"/>
              </a:rPr>
              <a:t>to them I will give it, and they shall possess it.</a:t>
            </a: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20249432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6099" y="88412"/>
            <a:ext cx="5119809" cy="6621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070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lstStyle/>
          <a:p>
            <a:pPr indent="457200">
              <a:lnSpc>
                <a:spcPct val="107000"/>
              </a:lnSpc>
              <a:spcBef>
                <a:spcPts val="0"/>
              </a:spcBef>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indent="457200">
              <a:lnSpc>
                <a:spcPct val="107000"/>
              </a:lnSpc>
              <a:spcBef>
                <a:spcPts val="0"/>
              </a:spcBef>
            </a:pPr>
            <a:r>
              <a:rPr lang="en-US" dirty="0" smtClean="0">
                <a:latin typeface="Calibri" panose="020F0502020204030204"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Times New Roman" panose="02020603050405020304" pitchFamily="18" charset="0"/>
              </a:rPr>
              <a:t>40) But </a:t>
            </a:r>
            <a:r>
              <a:rPr lang="en-US" u="sng" dirty="0">
                <a:latin typeface="Calibri" panose="020F0502020204030204" pitchFamily="34" charset="0"/>
                <a:ea typeface="Calibri" panose="020F0502020204030204" pitchFamily="34" charset="0"/>
                <a:cs typeface="Times New Roman" panose="02020603050405020304" pitchFamily="18" charset="0"/>
              </a:rPr>
              <a:t>as for you,</a:t>
            </a:r>
            <a:r>
              <a:rPr lang="en-US" dirty="0">
                <a:latin typeface="Calibri" panose="020F0502020204030204" pitchFamily="34" charset="0"/>
                <a:ea typeface="Calibri" panose="020F0502020204030204" pitchFamily="34" charset="0"/>
                <a:cs typeface="Times New Roman" panose="02020603050405020304" pitchFamily="18" charset="0"/>
              </a:rPr>
              <a:t> turn, and journey into the wilderness in the direction of the Red Sea.' (41) "Then you answered me, 'We have sinned agains</a:t>
            </a:r>
            <a:r>
              <a:rPr lang="en-US" b="1" dirty="0">
                <a:latin typeface="Calibri" panose="020F0502020204030204" pitchFamily="34" charset="0"/>
                <a:ea typeface="Calibri" panose="020F0502020204030204" pitchFamily="34" charset="0"/>
                <a:cs typeface="Times New Roman" panose="02020603050405020304" pitchFamily="18" charset="0"/>
              </a:rPr>
              <a:t>t the Lord. </a:t>
            </a:r>
            <a:r>
              <a:rPr lang="en-US" dirty="0">
                <a:latin typeface="Calibri" panose="020F0502020204030204" pitchFamily="34" charset="0"/>
                <a:ea typeface="Calibri" panose="020F0502020204030204" pitchFamily="34" charset="0"/>
                <a:cs typeface="Times New Roman" panose="02020603050405020304" pitchFamily="18" charset="0"/>
              </a:rPr>
              <a:t>We ourselves will go up and fight, just as</a:t>
            </a:r>
            <a:r>
              <a:rPr lang="en-US" b="1" dirty="0">
                <a:latin typeface="Calibri" panose="020F0502020204030204" pitchFamily="34" charset="0"/>
                <a:ea typeface="Calibri" panose="020F0502020204030204" pitchFamily="34" charset="0"/>
                <a:cs typeface="Times New Roman" panose="02020603050405020304" pitchFamily="18" charset="0"/>
              </a:rPr>
              <a:t> the Lord our God </a:t>
            </a:r>
            <a:r>
              <a:rPr lang="en-US" dirty="0">
                <a:latin typeface="Calibri" panose="020F0502020204030204" pitchFamily="34" charset="0"/>
                <a:ea typeface="Calibri" panose="020F0502020204030204" pitchFamily="34" charset="0"/>
                <a:cs typeface="Times New Roman" panose="02020603050405020304" pitchFamily="18" charset="0"/>
              </a:rPr>
              <a:t>commanded us.' And every one of you fastened on his weapons of war and thought it easy to go up into the hill country. (42) And </a:t>
            </a:r>
            <a:r>
              <a:rPr lang="en-US" b="1" dirty="0">
                <a:latin typeface="Calibri" panose="020F0502020204030204" pitchFamily="34" charset="0"/>
                <a:ea typeface="Calibri" panose="020F0502020204030204" pitchFamily="34" charset="0"/>
                <a:cs typeface="Times New Roman" panose="02020603050405020304" pitchFamily="18" charset="0"/>
              </a:rPr>
              <a:t>the Lord</a:t>
            </a:r>
            <a:r>
              <a:rPr lang="en-US" dirty="0">
                <a:latin typeface="Calibri" panose="020F0502020204030204" pitchFamily="34" charset="0"/>
                <a:ea typeface="Calibri" panose="020F0502020204030204" pitchFamily="34" charset="0"/>
                <a:cs typeface="Times New Roman" panose="02020603050405020304" pitchFamily="18" charset="0"/>
              </a:rPr>
              <a:t> said to me, 'Say to them, Do not go up or fight, </a:t>
            </a:r>
            <a:r>
              <a:rPr lang="en-US" b="1" dirty="0">
                <a:latin typeface="Calibri" panose="020F0502020204030204" pitchFamily="34" charset="0"/>
                <a:ea typeface="Calibri" panose="020F0502020204030204" pitchFamily="34" charset="0"/>
                <a:cs typeface="Times New Roman" panose="02020603050405020304" pitchFamily="18" charset="0"/>
              </a:rPr>
              <a:t>for I am not in your midst,</a:t>
            </a:r>
            <a:r>
              <a:rPr lang="en-US" dirty="0">
                <a:latin typeface="Calibri" panose="020F0502020204030204" pitchFamily="34" charset="0"/>
                <a:ea typeface="Calibri" panose="020F0502020204030204" pitchFamily="34" charset="0"/>
                <a:cs typeface="Times New Roman" panose="02020603050405020304" pitchFamily="18" charset="0"/>
              </a:rPr>
              <a:t> lest you be defeated before your enemies.' </a:t>
            </a:r>
          </a:p>
          <a:p>
            <a:pPr indent="45720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(43) So I spoke to you, and you would not listen; but </a:t>
            </a:r>
            <a:r>
              <a:rPr lang="en-US" b="1" dirty="0">
                <a:latin typeface="Calibri" panose="020F0502020204030204" pitchFamily="34" charset="0"/>
                <a:ea typeface="Calibri" panose="020F0502020204030204" pitchFamily="34" charset="0"/>
                <a:cs typeface="Times New Roman" panose="02020603050405020304" pitchFamily="18" charset="0"/>
              </a:rPr>
              <a:t>you rebelled against the command of the Lord</a:t>
            </a:r>
            <a:r>
              <a:rPr lang="en-US" dirty="0">
                <a:latin typeface="Calibri" panose="020F0502020204030204" pitchFamily="34" charset="0"/>
                <a:ea typeface="Calibri" panose="020F0502020204030204" pitchFamily="34" charset="0"/>
                <a:cs typeface="Times New Roman" panose="02020603050405020304" pitchFamily="18" charset="0"/>
              </a:rPr>
              <a:t> and presumptuously went up into the hill country. (44) Then </a:t>
            </a:r>
            <a:r>
              <a:rPr lang="en-US" u="sng" dirty="0">
                <a:latin typeface="Calibri" panose="020F0502020204030204" pitchFamily="34" charset="0"/>
                <a:ea typeface="Calibri" panose="020F0502020204030204" pitchFamily="34" charset="0"/>
                <a:cs typeface="Times New Roman" panose="02020603050405020304" pitchFamily="18" charset="0"/>
              </a:rPr>
              <a:t>the Amorites</a:t>
            </a:r>
            <a:r>
              <a:rPr lang="en-US" dirty="0">
                <a:latin typeface="Calibri" panose="020F0502020204030204" pitchFamily="34" charset="0"/>
                <a:ea typeface="Calibri" panose="020F0502020204030204" pitchFamily="34" charset="0"/>
                <a:cs typeface="Times New Roman" panose="02020603050405020304" pitchFamily="18" charset="0"/>
              </a:rPr>
              <a:t> who lived in that hill country came out against you and chased you as bees do and beat you down in </a:t>
            </a:r>
            <a:r>
              <a:rPr lang="en-US" dirty="0" err="1">
                <a:latin typeface="Calibri" panose="020F0502020204030204" pitchFamily="34" charset="0"/>
                <a:ea typeface="Calibri" panose="020F0502020204030204" pitchFamily="34" charset="0"/>
                <a:cs typeface="Times New Roman" panose="02020603050405020304" pitchFamily="18" charset="0"/>
              </a:rPr>
              <a:t>Seir</a:t>
            </a:r>
            <a:r>
              <a:rPr lang="en-US" dirty="0">
                <a:latin typeface="Calibri" panose="020F0502020204030204" pitchFamily="34" charset="0"/>
                <a:ea typeface="Calibri" panose="020F0502020204030204" pitchFamily="34" charset="0"/>
                <a:cs typeface="Times New Roman" panose="02020603050405020304" pitchFamily="18" charset="0"/>
              </a:rPr>
              <a:t> as far as </a:t>
            </a:r>
            <a:r>
              <a:rPr lang="en-US" dirty="0" err="1">
                <a:latin typeface="Calibri" panose="020F0502020204030204" pitchFamily="34" charset="0"/>
                <a:ea typeface="Calibri" panose="020F0502020204030204" pitchFamily="34" charset="0"/>
                <a:cs typeface="Times New Roman" panose="02020603050405020304" pitchFamily="18" charset="0"/>
              </a:rPr>
              <a:t>Hormah</a:t>
            </a:r>
            <a:r>
              <a:rPr lang="en-US" dirty="0">
                <a:latin typeface="Calibri" panose="020F0502020204030204" pitchFamily="34" charset="0"/>
                <a:ea typeface="Calibri" panose="020F0502020204030204" pitchFamily="34" charset="0"/>
                <a:cs typeface="Times New Roman" panose="02020603050405020304" pitchFamily="18" charset="0"/>
              </a:rPr>
              <a:t>. (45) And you returned and </a:t>
            </a:r>
            <a:r>
              <a:rPr lang="en-US" b="1" dirty="0">
                <a:latin typeface="Calibri" panose="020F0502020204030204" pitchFamily="34" charset="0"/>
                <a:ea typeface="Calibri" panose="020F0502020204030204" pitchFamily="34" charset="0"/>
                <a:cs typeface="Times New Roman" panose="02020603050405020304" pitchFamily="18" charset="0"/>
              </a:rPr>
              <a:t>wept before the Lord, but the Lord did not listen to your voice or give ear to you</a:t>
            </a:r>
            <a:r>
              <a:rPr lang="en-US" b="1" dirty="0" smtClean="0">
                <a:latin typeface="Calibri" panose="020F0502020204030204" pitchFamily="34" charset="0"/>
                <a:ea typeface="Calibri" panose="020F0502020204030204" pitchFamily="34" charset="0"/>
                <a:cs typeface="Times New Roman" panose="02020603050405020304" pitchFamily="18" charset="0"/>
              </a:rPr>
              <a:t>.</a:t>
            </a:r>
          </a:p>
          <a:p>
            <a:pPr indent="457200">
              <a:lnSpc>
                <a:spcPct val="107000"/>
              </a:lnSpc>
              <a:spcBef>
                <a:spcPts val="0"/>
              </a:spcBef>
            </a:pPr>
            <a:r>
              <a:rPr lang="en-US" dirty="0" smtClean="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t>
            </a:r>
            <a:r>
              <a:rPr lang="en-US" b="1" dirty="0">
                <a:latin typeface="Calibri" panose="020F0502020204030204" pitchFamily="34" charset="0"/>
                <a:ea typeface="Calibri" panose="020F0502020204030204" pitchFamily="34" charset="0"/>
                <a:cs typeface="Times New Roman" panose="02020603050405020304" pitchFamily="18" charset="0"/>
              </a:rPr>
              <a:t>46)</a:t>
            </a:r>
            <a:r>
              <a:rPr lang="en-US" dirty="0">
                <a:latin typeface="Calibri" panose="020F0502020204030204" pitchFamily="34" charset="0"/>
                <a:ea typeface="Calibri" panose="020F0502020204030204" pitchFamily="34" charset="0"/>
                <a:cs typeface="Times New Roman" panose="02020603050405020304" pitchFamily="18" charset="0"/>
              </a:rPr>
              <a:t> So you remained at Kadesh many days, the days that you remained there.</a:t>
            </a:r>
          </a:p>
          <a:p>
            <a:endParaRPr lang="en-US" dirty="0"/>
          </a:p>
        </p:txBody>
      </p:sp>
    </p:spTree>
    <p:extLst>
      <p:ext uri="{BB962C8B-B14F-4D97-AF65-F5344CB8AC3E}">
        <p14:creationId xmlns:p14="http://schemas.microsoft.com/office/powerpoint/2010/main" val="32562414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rmAutofit fontScale="92500"/>
          </a:bodyPr>
          <a:lstStyle/>
          <a:p>
            <a:pPr>
              <a:lnSpc>
                <a:spcPct val="107000"/>
              </a:lnSpc>
              <a:spcBef>
                <a:spcPts val="0"/>
              </a:spcBef>
            </a:pPr>
            <a:r>
              <a:rPr lang="en-US" sz="4000" b="1" u="sng" dirty="0" smtClean="0">
                <a:latin typeface="Calibri" panose="020F0502020204030204" pitchFamily="34" charset="0"/>
                <a:ea typeface="Calibri" panose="020F0502020204030204" pitchFamily="34" charset="0"/>
                <a:cs typeface="Times New Roman" panose="02020603050405020304" pitchFamily="18" charset="0"/>
              </a:rPr>
              <a:t>Study </a:t>
            </a:r>
            <a:r>
              <a:rPr lang="en-US" sz="4000" b="1" u="sng" dirty="0">
                <a:latin typeface="Calibri" panose="020F0502020204030204" pitchFamily="34" charset="0"/>
                <a:ea typeface="Calibri" panose="020F0502020204030204" pitchFamily="34" charset="0"/>
                <a:cs typeface="Times New Roman" panose="02020603050405020304" pitchFamily="18" charset="0"/>
              </a:rPr>
              <a:t>Notes:</a:t>
            </a:r>
            <a:r>
              <a:rPr lang="en-US" sz="4000" dirty="0">
                <a:latin typeface="Calibri" panose="020F0502020204030204" pitchFamily="34" charset="0"/>
                <a:ea typeface="Calibri" panose="020F0502020204030204" pitchFamily="34" charset="0"/>
                <a:cs typeface="Times New Roman" panose="02020603050405020304" pitchFamily="18" charset="0"/>
              </a:rPr>
              <a:t> </a:t>
            </a:r>
          </a:p>
          <a:p>
            <a:pPr marL="457200" indent="-457200">
              <a:lnSpc>
                <a:spcPct val="107000"/>
              </a:lnSpc>
              <a:spcBef>
                <a:spcPts val="0"/>
              </a:spcBef>
              <a:buAutoNum type="arabicPeriod"/>
            </a:pPr>
            <a:r>
              <a:rPr lang="en-US" sz="4000" dirty="0" err="1" smtClean="0">
                <a:latin typeface="Calibri" panose="020F0502020204030204" pitchFamily="34" charset="0"/>
                <a:ea typeface="Calibri" panose="020F0502020204030204" pitchFamily="34" charset="0"/>
                <a:cs typeface="Times New Roman" panose="02020603050405020304" pitchFamily="18" charset="0"/>
              </a:rPr>
              <a:t>Horeb</a:t>
            </a:r>
            <a:r>
              <a:rPr lang="en-US" sz="4000" dirty="0" smtClean="0">
                <a:latin typeface="Calibri" panose="020F0502020204030204" pitchFamily="34" charset="0"/>
                <a:ea typeface="Calibri" panose="020F0502020204030204" pitchFamily="34" charset="0"/>
                <a:cs typeface="Times New Roman" panose="02020603050405020304" pitchFamily="18" charset="0"/>
              </a:rPr>
              <a:t> </a:t>
            </a:r>
            <a:r>
              <a:rPr lang="en-US" sz="4000" dirty="0">
                <a:latin typeface="Calibri" panose="020F0502020204030204" pitchFamily="34" charset="0"/>
                <a:ea typeface="Calibri" panose="020F0502020204030204" pitchFamily="34" charset="0"/>
                <a:cs typeface="Times New Roman" panose="02020603050405020304" pitchFamily="18" charset="0"/>
              </a:rPr>
              <a:t>= Mt. </a:t>
            </a:r>
            <a:r>
              <a:rPr lang="en-US" sz="4000" dirty="0" smtClean="0">
                <a:latin typeface="Calibri" panose="020F0502020204030204" pitchFamily="34" charset="0"/>
                <a:ea typeface="Calibri" panose="020F0502020204030204" pitchFamily="34" charset="0"/>
                <a:cs typeface="Times New Roman" panose="02020603050405020304" pitchFamily="18" charset="0"/>
              </a:rPr>
              <a:t>Sinai</a:t>
            </a:r>
          </a:p>
          <a:p>
            <a:pPr marL="457200" indent="-457200">
              <a:lnSpc>
                <a:spcPct val="107000"/>
              </a:lnSpc>
              <a:spcBef>
                <a:spcPts val="0"/>
              </a:spcBef>
              <a:buAutoNum type="arabicPeriod"/>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000" dirty="0">
                <a:latin typeface="Calibri" panose="020F0502020204030204" pitchFamily="34" charset="0"/>
                <a:ea typeface="Calibri" panose="020F0502020204030204" pitchFamily="34" charset="0"/>
                <a:cs typeface="Times New Roman" panose="02020603050405020304" pitchFamily="18" charset="0"/>
              </a:rPr>
              <a:t>2. 40 years of wandering as punishment </a:t>
            </a:r>
          </a:p>
          <a:p>
            <a:pPr>
              <a:lnSpc>
                <a:spcPct val="107000"/>
              </a:lnSpc>
              <a:spcBef>
                <a:spcPts val="0"/>
              </a:spcBef>
            </a:pPr>
            <a:r>
              <a:rPr lang="en-US" sz="4000" dirty="0">
                <a:latin typeface="Calibri" panose="020F0502020204030204" pitchFamily="34" charset="0"/>
                <a:ea typeface="Calibri" panose="020F0502020204030204" pitchFamily="34" charset="0"/>
                <a:cs typeface="Times New Roman" panose="02020603050405020304" pitchFamily="18" charset="0"/>
              </a:rPr>
              <a:t>(Nu 14:33,34</a:t>
            </a:r>
            <a:r>
              <a:rPr lang="en-US" sz="40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0"/>
              </a:spcBef>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000" dirty="0">
                <a:latin typeface="Calibri" panose="020F0502020204030204" pitchFamily="34" charset="0"/>
                <a:ea typeface="Calibri" panose="020F0502020204030204" pitchFamily="34" charset="0"/>
                <a:cs typeface="Times New Roman" panose="02020603050405020304" pitchFamily="18" charset="0"/>
              </a:rPr>
              <a:t>3. The promise of the land had been given to Abraham, Isaac and Jacob, Moses </a:t>
            </a:r>
            <a:endParaRPr lang="en-US" sz="40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000" dirty="0" smtClean="0">
                <a:latin typeface="Calibri" panose="020F0502020204030204" pitchFamily="34" charset="0"/>
                <a:ea typeface="Calibri" panose="020F0502020204030204" pitchFamily="34" charset="0"/>
                <a:cs typeface="Times New Roman" panose="02020603050405020304" pitchFamily="18" charset="0"/>
              </a:rPr>
              <a:t>(</a:t>
            </a:r>
            <a:r>
              <a:rPr lang="en-US" sz="4000" dirty="0">
                <a:latin typeface="Calibri" panose="020F0502020204030204" pitchFamily="34" charset="0"/>
                <a:ea typeface="Calibri" panose="020F0502020204030204" pitchFamily="34" charset="0"/>
                <a:cs typeface="Times New Roman" panose="02020603050405020304" pitchFamily="18" charset="0"/>
              </a:rPr>
              <a:t>Gen 15:18-21;  26:2-4;  35:11,12;  Ex 3:8,17)</a:t>
            </a:r>
          </a:p>
          <a:p>
            <a:endParaRPr lang="en-US" dirty="0"/>
          </a:p>
        </p:txBody>
      </p:sp>
    </p:spTree>
    <p:extLst>
      <p:ext uri="{BB962C8B-B14F-4D97-AF65-F5344CB8AC3E}">
        <p14:creationId xmlns:p14="http://schemas.microsoft.com/office/powerpoint/2010/main" val="4598452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rmAutofit lnSpcReduction="10000"/>
          </a:bodyPr>
          <a:lstStyle/>
          <a:p>
            <a:pPr>
              <a:lnSpc>
                <a:spcPct val="107000"/>
              </a:lnSpc>
              <a:spcBef>
                <a:spcPts val="0"/>
              </a:spcBef>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400" dirty="0" smtClean="0">
                <a:latin typeface="Calibri" panose="020F0502020204030204" pitchFamily="34" charset="0"/>
                <a:ea typeface="Calibri" panose="020F0502020204030204" pitchFamily="34" charset="0"/>
                <a:cs typeface="Times New Roman" panose="02020603050405020304" pitchFamily="18" charset="0"/>
              </a:rPr>
              <a:t>4</a:t>
            </a:r>
            <a:r>
              <a:rPr lang="en-US" sz="4400" dirty="0">
                <a:latin typeface="Calibri" panose="020F0502020204030204" pitchFamily="34" charset="0"/>
                <a:ea typeface="Calibri" panose="020F0502020204030204" pitchFamily="34" charset="0"/>
                <a:cs typeface="Times New Roman" panose="02020603050405020304" pitchFamily="18" charset="0"/>
              </a:rPr>
              <a:t>. Vv. 9-18 are referring to </a:t>
            </a:r>
            <a:endParaRPr lang="en-US" sz="4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400" dirty="0" smtClean="0">
                <a:latin typeface="Calibri" panose="020F0502020204030204" pitchFamily="34" charset="0"/>
                <a:ea typeface="Calibri" panose="020F0502020204030204" pitchFamily="34" charset="0"/>
                <a:cs typeface="Times New Roman" panose="02020603050405020304" pitchFamily="18" charset="0"/>
              </a:rPr>
              <a:t>(</a:t>
            </a:r>
            <a:r>
              <a:rPr lang="en-US" sz="4400" dirty="0">
                <a:latin typeface="Calibri" panose="020F0502020204030204" pitchFamily="34" charset="0"/>
                <a:ea typeface="Calibri" panose="020F0502020204030204" pitchFamily="34" charset="0"/>
                <a:cs typeface="Times New Roman" panose="02020603050405020304" pitchFamily="18" charset="0"/>
              </a:rPr>
              <a:t>Ex 18:13-26</a:t>
            </a:r>
            <a:r>
              <a:rPr lang="en-US" sz="44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0"/>
              </a:spcBef>
            </a:pPr>
            <a:endParaRPr lang="en-US" sz="4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400" dirty="0">
                <a:latin typeface="Calibri" panose="020F0502020204030204" pitchFamily="34" charset="0"/>
                <a:ea typeface="Calibri" panose="020F0502020204030204" pitchFamily="34" charset="0"/>
                <a:cs typeface="Times New Roman" panose="02020603050405020304" pitchFamily="18" charset="0"/>
              </a:rPr>
              <a:t>5. Vv. 19-46 are referring to </a:t>
            </a:r>
            <a:endParaRPr lang="en-US" sz="4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400" dirty="0" smtClean="0">
                <a:latin typeface="Calibri" panose="020F0502020204030204" pitchFamily="34" charset="0"/>
                <a:ea typeface="Calibri" panose="020F0502020204030204" pitchFamily="34" charset="0"/>
                <a:cs typeface="Times New Roman" panose="02020603050405020304" pitchFamily="18" charset="0"/>
              </a:rPr>
              <a:t> </a:t>
            </a:r>
            <a:r>
              <a:rPr lang="en-US" sz="4400" dirty="0">
                <a:latin typeface="Calibri" panose="020F0502020204030204" pitchFamily="34" charset="0"/>
                <a:ea typeface="Calibri" panose="020F0502020204030204" pitchFamily="34" charset="0"/>
                <a:cs typeface="Times New Roman" panose="02020603050405020304" pitchFamily="18" charset="0"/>
              </a:rPr>
              <a:t>(Nu 13,14)</a:t>
            </a:r>
          </a:p>
          <a:p>
            <a:pPr>
              <a:lnSpc>
                <a:spcPct val="107000"/>
              </a:lnSpc>
              <a:spcBef>
                <a:spcPts val="0"/>
              </a:spcBef>
            </a:pPr>
            <a:r>
              <a:rPr lang="en-US" sz="44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Bef>
                <a:spcPts val="0"/>
              </a:spcBef>
            </a:pPr>
            <a:r>
              <a:rPr lang="en-US" sz="4400" dirty="0">
                <a:latin typeface="Calibri" panose="020F0502020204030204" pitchFamily="34" charset="0"/>
                <a:ea typeface="Calibri" panose="020F0502020204030204" pitchFamily="34" charset="0"/>
                <a:cs typeface="Times New Roman" panose="02020603050405020304" pitchFamily="18" charset="0"/>
              </a:rPr>
              <a:t>6. The 12 men are named in </a:t>
            </a:r>
            <a:endParaRPr lang="en-US" sz="4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400" dirty="0" smtClean="0">
                <a:latin typeface="Calibri" panose="020F0502020204030204" pitchFamily="34" charset="0"/>
                <a:ea typeface="Calibri" panose="020F0502020204030204" pitchFamily="34" charset="0"/>
                <a:cs typeface="Times New Roman" panose="02020603050405020304" pitchFamily="18" charset="0"/>
              </a:rPr>
              <a:t>(</a:t>
            </a:r>
            <a:r>
              <a:rPr lang="en-US" sz="4400" dirty="0">
                <a:latin typeface="Calibri" panose="020F0502020204030204" pitchFamily="34" charset="0"/>
                <a:ea typeface="Calibri" panose="020F0502020204030204" pitchFamily="34" charset="0"/>
                <a:cs typeface="Times New Roman" panose="02020603050405020304" pitchFamily="18" charset="0"/>
              </a:rPr>
              <a:t>Nu 13:4-15)  The people then grumbled (Ex 15:24)</a:t>
            </a:r>
          </a:p>
          <a:p>
            <a:endParaRPr lang="en-US" dirty="0"/>
          </a:p>
        </p:txBody>
      </p:sp>
    </p:spTree>
    <p:extLst>
      <p:ext uri="{BB962C8B-B14F-4D97-AF65-F5344CB8AC3E}">
        <p14:creationId xmlns:p14="http://schemas.microsoft.com/office/powerpoint/2010/main" val="15288917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normAutofit fontScale="92500" lnSpcReduction="20000"/>
          </a:bodyPr>
          <a:lstStyle/>
          <a:p>
            <a:pPr>
              <a:lnSpc>
                <a:spcPct val="107000"/>
              </a:lnSpc>
              <a:spcBef>
                <a:spcPts val="0"/>
              </a:spcBef>
            </a:pPr>
            <a:r>
              <a:rPr lang="en-US" sz="4000" dirty="0">
                <a:latin typeface="Calibri" panose="020F0502020204030204" pitchFamily="34" charset="0"/>
                <a:ea typeface="Calibri" panose="020F0502020204030204" pitchFamily="34" charset="0"/>
                <a:cs typeface="Times New Roman" panose="02020603050405020304" pitchFamily="18" charset="0"/>
              </a:rPr>
              <a:t>7. The </a:t>
            </a:r>
            <a:r>
              <a:rPr lang="en-US" sz="4000" dirty="0" err="1">
                <a:latin typeface="Calibri" panose="020F0502020204030204" pitchFamily="34" charset="0"/>
                <a:ea typeface="Calibri" panose="020F0502020204030204" pitchFamily="34" charset="0"/>
                <a:cs typeface="Times New Roman" panose="02020603050405020304" pitchFamily="18" charset="0"/>
              </a:rPr>
              <a:t>Anakim</a:t>
            </a:r>
            <a:r>
              <a:rPr lang="en-US" sz="4000" dirty="0">
                <a:latin typeface="Calibri" panose="020F0502020204030204" pitchFamily="34" charset="0"/>
                <a:ea typeface="Calibri" panose="020F0502020204030204" pitchFamily="34" charset="0"/>
                <a:cs typeface="Times New Roman" panose="02020603050405020304" pitchFamily="18" charset="0"/>
              </a:rPr>
              <a:t> = </a:t>
            </a:r>
            <a:r>
              <a:rPr lang="en-US" sz="4000" dirty="0" err="1">
                <a:latin typeface="Calibri" panose="020F0502020204030204" pitchFamily="34" charset="0"/>
                <a:ea typeface="Calibri" panose="020F0502020204030204" pitchFamily="34" charset="0"/>
                <a:cs typeface="Times New Roman" panose="02020603050405020304" pitchFamily="18" charset="0"/>
              </a:rPr>
              <a:t>Anakites</a:t>
            </a:r>
            <a:r>
              <a:rPr lang="en-US" sz="4000" dirty="0">
                <a:latin typeface="Calibri" panose="020F0502020204030204" pitchFamily="34" charset="0"/>
                <a:ea typeface="Calibri" panose="020F0502020204030204" pitchFamily="34" charset="0"/>
                <a:cs typeface="Times New Roman" panose="02020603050405020304" pitchFamily="18" charset="0"/>
              </a:rPr>
              <a:t>, early </a:t>
            </a:r>
            <a:r>
              <a:rPr lang="en-US" sz="4000" dirty="0" err="1">
                <a:latin typeface="Calibri" panose="020F0502020204030204" pitchFamily="34" charset="0"/>
                <a:ea typeface="Calibri" panose="020F0502020204030204" pitchFamily="34" charset="0"/>
                <a:cs typeface="Times New Roman" panose="02020603050405020304" pitchFamily="18" charset="0"/>
              </a:rPr>
              <a:t>inhabitabts</a:t>
            </a:r>
            <a:r>
              <a:rPr lang="en-US" sz="4000" dirty="0">
                <a:latin typeface="Calibri" panose="020F0502020204030204" pitchFamily="34" charset="0"/>
                <a:ea typeface="Calibri" panose="020F0502020204030204" pitchFamily="34" charset="0"/>
                <a:cs typeface="Times New Roman" panose="02020603050405020304" pitchFamily="18" charset="0"/>
              </a:rPr>
              <a:t> of Canaan, described as giants </a:t>
            </a:r>
            <a:endParaRPr lang="en-US" sz="40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000" dirty="0" smtClean="0">
                <a:latin typeface="Calibri" panose="020F0502020204030204" pitchFamily="34" charset="0"/>
                <a:ea typeface="Calibri" panose="020F0502020204030204" pitchFamily="34" charset="0"/>
                <a:cs typeface="Times New Roman" panose="02020603050405020304" pitchFamily="18" charset="0"/>
              </a:rPr>
              <a:t>(</a:t>
            </a:r>
            <a:r>
              <a:rPr lang="en-US" sz="4000" dirty="0">
                <a:latin typeface="Calibri" panose="020F0502020204030204" pitchFamily="34" charset="0"/>
                <a:ea typeface="Calibri" panose="020F0502020204030204" pitchFamily="34" charset="0"/>
                <a:cs typeface="Times New Roman" panose="02020603050405020304" pitchFamily="18" charset="0"/>
              </a:rPr>
              <a:t>Dt 2:10,21; 9:2; Nu 13:32</a:t>
            </a:r>
            <a:r>
              <a:rPr lang="en-US" sz="40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0"/>
              </a:spcBef>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000" dirty="0">
                <a:latin typeface="Calibri" panose="020F0502020204030204" pitchFamily="34" charset="0"/>
                <a:ea typeface="Calibri" panose="020F0502020204030204" pitchFamily="34" charset="0"/>
                <a:cs typeface="Times New Roman" panose="02020603050405020304" pitchFamily="18" charset="0"/>
              </a:rPr>
              <a:t>8. Fire by night, cloud by </a:t>
            </a:r>
            <a:r>
              <a:rPr lang="en-US" sz="4000" dirty="0" smtClean="0">
                <a:latin typeface="Calibri" panose="020F0502020204030204" pitchFamily="34" charset="0"/>
                <a:ea typeface="Calibri" panose="020F0502020204030204" pitchFamily="34" charset="0"/>
                <a:cs typeface="Times New Roman" panose="02020603050405020304" pitchFamily="18" charset="0"/>
              </a:rPr>
              <a:t>day</a:t>
            </a:r>
          </a:p>
          <a:p>
            <a:pPr>
              <a:lnSpc>
                <a:spcPct val="107000"/>
              </a:lnSpc>
              <a:spcBef>
                <a:spcPts val="0"/>
              </a:spcBef>
            </a:pPr>
            <a:r>
              <a:rPr lang="en-US" sz="4000" dirty="0" smtClean="0">
                <a:latin typeface="Calibri" panose="020F0502020204030204" pitchFamily="34" charset="0"/>
                <a:ea typeface="Calibri" panose="020F0502020204030204" pitchFamily="34" charset="0"/>
                <a:cs typeface="Times New Roman" panose="02020603050405020304" pitchFamily="18" charset="0"/>
              </a:rPr>
              <a:t> </a:t>
            </a:r>
            <a:r>
              <a:rPr lang="en-US" sz="4000" dirty="0">
                <a:latin typeface="Calibri" panose="020F0502020204030204" pitchFamily="34" charset="0"/>
                <a:ea typeface="Calibri" panose="020F0502020204030204" pitchFamily="34" charset="0"/>
                <a:cs typeface="Times New Roman" panose="02020603050405020304" pitchFamily="18" charset="0"/>
              </a:rPr>
              <a:t>(Ex 13:21;  Dt 40:34-38) the Lord was present over the tabernacle to guide </a:t>
            </a:r>
            <a:r>
              <a:rPr lang="en-US" sz="4000" dirty="0" smtClean="0">
                <a:latin typeface="Calibri" panose="020F0502020204030204" pitchFamily="34" charset="0"/>
                <a:ea typeface="Calibri" panose="020F0502020204030204" pitchFamily="34" charset="0"/>
                <a:cs typeface="Times New Roman" panose="02020603050405020304" pitchFamily="18" charset="0"/>
              </a:rPr>
              <a:t>Israel</a:t>
            </a:r>
          </a:p>
          <a:p>
            <a:pPr>
              <a:lnSpc>
                <a:spcPct val="107000"/>
              </a:lnSpc>
              <a:spcBef>
                <a:spcPts val="0"/>
              </a:spcBef>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000" dirty="0">
                <a:latin typeface="Calibri" panose="020F0502020204030204" pitchFamily="34" charset="0"/>
                <a:ea typeface="Calibri" panose="020F0502020204030204" pitchFamily="34" charset="0"/>
                <a:cs typeface="Times New Roman" panose="02020603050405020304" pitchFamily="18" charset="0"/>
              </a:rPr>
              <a:t>9. Caleb (Nu 13:30 – 14:38;  Josh 14:6-15</a:t>
            </a:r>
            <a:r>
              <a:rPr lang="en-US" sz="40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0"/>
              </a:spcBef>
            </a:pP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000" dirty="0">
                <a:latin typeface="Calibri" panose="020F0502020204030204" pitchFamily="34" charset="0"/>
                <a:ea typeface="Calibri" panose="020F0502020204030204" pitchFamily="34" charset="0"/>
                <a:cs typeface="Times New Roman" panose="02020603050405020304" pitchFamily="18" charset="0"/>
              </a:rPr>
              <a:t>10. God was angry with Moses because of striking the rock to get water at </a:t>
            </a:r>
            <a:r>
              <a:rPr lang="en-US" sz="4000" dirty="0" err="1" smtClean="0">
                <a:latin typeface="Calibri" panose="020F0502020204030204" pitchFamily="34" charset="0"/>
                <a:ea typeface="Calibri" panose="020F0502020204030204" pitchFamily="34" charset="0"/>
                <a:cs typeface="Times New Roman" panose="02020603050405020304" pitchFamily="18" charset="0"/>
              </a:rPr>
              <a:t>Meribah</a:t>
            </a:r>
            <a:endParaRPr lang="en-US" sz="40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4000" dirty="0" smtClean="0">
                <a:latin typeface="Calibri" panose="020F0502020204030204" pitchFamily="34" charset="0"/>
                <a:ea typeface="Calibri" panose="020F0502020204030204" pitchFamily="34" charset="0"/>
                <a:cs typeface="Times New Roman" panose="02020603050405020304" pitchFamily="18" charset="0"/>
              </a:rPr>
              <a:t> </a:t>
            </a:r>
            <a:r>
              <a:rPr lang="en-US" sz="4000" dirty="0">
                <a:latin typeface="Calibri" panose="020F0502020204030204" pitchFamily="34" charset="0"/>
                <a:ea typeface="Calibri" panose="020F0502020204030204" pitchFamily="34" charset="0"/>
                <a:cs typeface="Times New Roman" panose="02020603050405020304" pitchFamily="18" charset="0"/>
              </a:rPr>
              <a:t>(Nu 20:9-13;  27:12-14)</a:t>
            </a:r>
          </a:p>
          <a:p>
            <a:endParaRPr lang="en-US" dirty="0"/>
          </a:p>
        </p:txBody>
      </p:sp>
    </p:spTree>
    <p:extLst>
      <p:ext uri="{BB962C8B-B14F-4D97-AF65-F5344CB8AC3E}">
        <p14:creationId xmlns:p14="http://schemas.microsoft.com/office/powerpoint/2010/main" val="23210269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lstStyle/>
          <a:p>
            <a:pPr>
              <a:lnSpc>
                <a:spcPct val="107000"/>
              </a:lnSpc>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11. If they will not obey, the Lord will not listen to their crocodile tears later (v. 45) </a:t>
            </a:r>
          </a:p>
          <a:p>
            <a:pPr>
              <a:lnSpc>
                <a:spcPct val="107000"/>
              </a:lnSpc>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         (Nu 14:1;   Job 27:9;  35:13;    Ps 18:41;  28:1;  39:12;  66:18;    </a:t>
            </a:r>
            <a:r>
              <a:rPr lang="en-US" sz="3200" dirty="0" err="1">
                <a:latin typeface="Calibri" panose="020F0502020204030204" pitchFamily="34" charset="0"/>
                <a:ea typeface="Calibri" panose="020F0502020204030204" pitchFamily="34" charset="0"/>
                <a:cs typeface="Times New Roman" panose="02020603050405020304" pitchFamily="18" charset="0"/>
              </a:rPr>
              <a:t>Pr</a:t>
            </a:r>
            <a:r>
              <a:rPr lang="en-US" sz="3200" dirty="0">
                <a:latin typeface="Calibri" panose="020F0502020204030204" pitchFamily="34" charset="0"/>
                <a:ea typeface="Calibri" panose="020F0502020204030204" pitchFamily="34" charset="0"/>
                <a:cs typeface="Times New Roman" panose="02020603050405020304" pitchFamily="18" charset="0"/>
              </a:rPr>
              <a:t> 1:28; 28:9  </a:t>
            </a:r>
          </a:p>
          <a:p>
            <a:pPr>
              <a:lnSpc>
                <a:spcPct val="107000"/>
              </a:lnSpc>
              <a:spcBef>
                <a:spcPts val="0"/>
              </a:spcBef>
            </a:pPr>
            <a:r>
              <a:rPr lang="en-US" sz="3200" dirty="0" smtClean="0">
                <a:latin typeface="Calibri" panose="020F0502020204030204" pitchFamily="34" charset="0"/>
                <a:ea typeface="Calibri" panose="020F0502020204030204" pitchFamily="34" charset="0"/>
                <a:cs typeface="Times New Roman" panose="02020603050405020304" pitchFamily="18" charset="0"/>
              </a:rPr>
              <a:t>Is </a:t>
            </a:r>
            <a:r>
              <a:rPr lang="en-US" sz="3200" dirty="0">
                <a:latin typeface="Calibri" panose="020F0502020204030204" pitchFamily="34" charset="0"/>
                <a:ea typeface="Calibri" panose="020F0502020204030204" pitchFamily="34" charset="0"/>
                <a:cs typeface="Times New Roman" panose="02020603050405020304" pitchFamily="18" charset="0"/>
              </a:rPr>
              <a:t>1:15;   </a:t>
            </a:r>
            <a:r>
              <a:rPr lang="en-US" sz="3200" dirty="0" err="1">
                <a:latin typeface="Calibri" panose="020F0502020204030204" pitchFamily="34" charset="0"/>
                <a:ea typeface="Calibri" panose="020F0502020204030204" pitchFamily="34" charset="0"/>
                <a:cs typeface="Times New Roman" panose="02020603050405020304" pitchFamily="18" charset="0"/>
              </a:rPr>
              <a:t>Jer</a:t>
            </a:r>
            <a:r>
              <a:rPr lang="en-US" sz="3200" dirty="0">
                <a:latin typeface="Calibri" panose="020F0502020204030204" pitchFamily="34" charset="0"/>
                <a:ea typeface="Calibri" panose="020F0502020204030204" pitchFamily="34" charset="0"/>
                <a:cs typeface="Times New Roman" panose="02020603050405020304" pitchFamily="18" charset="0"/>
              </a:rPr>
              <a:t> 14:12;   Lam 3:8;   Mic 3:4;  </a:t>
            </a:r>
            <a:r>
              <a:rPr lang="en-US" sz="3200" dirty="0" err="1">
                <a:latin typeface="Calibri" panose="020F0502020204030204" pitchFamily="34" charset="0"/>
                <a:ea typeface="Calibri" panose="020F0502020204030204" pitchFamily="34" charset="0"/>
                <a:cs typeface="Times New Roman" panose="02020603050405020304" pitchFamily="18" charset="0"/>
              </a:rPr>
              <a:t>Jn</a:t>
            </a:r>
            <a:r>
              <a:rPr lang="en-US" sz="3200" dirty="0">
                <a:latin typeface="Calibri" panose="020F0502020204030204" pitchFamily="34" charset="0"/>
                <a:ea typeface="Calibri" panose="020F0502020204030204" pitchFamily="34" charset="0"/>
                <a:cs typeface="Times New Roman" panose="02020603050405020304" pitchFamily="18" charset="0"/>
              </a:rPr>
              <a:t> 9:31</a:t>
            </a:r>
            <a:r>
              <a:rPr lang="en-US" sz="32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Bef>
                <a:spcPts val="0"/>
              </a:spcBef>
            </a:pPr>
            <a:r>
              <a:rPr lang="en-US" sz="3200" dirty="0" smtClean="0">
                <a:latin typeface="Calibri" panose="020F0502020204030204" pitchFamily="34" charset="0"/>
                <a:ea typeface="Calibri" panose="020F0502020204030204" pitchFamily="34" charset="0"/>
                <a:cs typeface="Times New Roman" panose="02020603050405020304" pitchFamily="18" charset="0"/>
              </a:rPr>
              <a:t>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12. Our first lesson:  </a:t>
            </a:r>
            <a:r>
              <a:rPr lang="en-US" sz="3200" b="1" dirty="0">
                <a:latin typeface="Calibri" panose="020F0502020204030204" pitchFamily="34" charset="0"/>
                <a:ea typeface="Calibri" panose="020F0502020204030204" pitchFamily="34" charset="0"/>
                <a:cs typeface="Times New Roman" panose="02020603050405020304" pitchFamily="18" charset="0"/>
              </a:rPr>
              <a:t>Do not fear or be dismayed. </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200" b="1" dirty="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 (Nu 14:9;  Dt 7:18; 31:8;   </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200" dirty="0" smtClean="0">
                <a:latin typeface="Calibri" panose="020F0502020204030204" pitchFamily="34" charset="0"/>
                <a:ea typeface="Calibri" panose="020F0502020204030204" pitchFamily="34" charset="0"/>
                <a:cs typeface="Times New Roman" panose="02020603050405020304" pitchFamily="18" charset="0"/>
              </a:rPr>
              <a:t>Josh </a:t>
            </a:r>
            <a:r>
              <a:rPr lang="en-US" sz="3200" dirty="0">
                <a:latin typeface="Calibri" panose="020F0502020204030204" pitchFamily="34" charset="0"/>
                <a:ea typeface="Calibri" panose="020F0502020204030204" pitchFamily="34" charset="0"/>
                <a:cs typeface="Times New Roman" panose="02020603050405020304" pitchFamily="18" charset="0"/>
              </a:rPr>
              <a:t>1:6,9,18;  8:1;  10:8,25;  </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2 Sam 10:12;   Ps 27:14;  </a:t>
            </a:r>
          </a:p>
          <a:p>
            <a:pPr>
              <a:lnSpc>
                <a:spcPct val="107000"/>
              </a:lnSpc>
              <a:spcBef>
                <a:spcPts val="0"/>
              </a:spcBef>
            </a:pPr>
            <a:r>
              <a:rPr lang="en-US" sz="3200" dirty="0">
                <a:latin typeface="Calibri" panose="020F0502020204030204" pitchFamily="34" charset="0"/>
                <a:ea typeface="Calibri" panose="020F0502020204030204" pitchFamily="34" charset="0"/>
                <a:cs typeface="Times New Roman" panose="02020603050405020304" pitchFamily="18" charset="0"/>
              </a:rPr>
              <a:t>	Mt 1:20;  10:28;   Mk 5:36;   Lk 8:50; 12:4;  </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3200" dirty="0">
                <a:latin typeface="Calibri" panose="020F0502020204030204" pitchFamily="34" charset="0"/>
                <a:ea typeface="Calibri" panose="020F0502020204030204" pitchFamily="34" charset="0"/>
                <a:cs typeface="Times New Roman" panose="02020603050405020304" pitchFamily="18" charset="0"/>
              </a:rPr>
              <a:t>1 Pet 3:6;   Rev 2:10)</a:t>
            </a:r>
          </a:p>
          <a:p>
            <a:endParaRPr lang="en-US" dirty="0"/>
          </a:p>
        </p:txBody>
      </p:sp>
    </p:spTree>
    <p:extLst>
      <p:ext uri="{BB962C8B-B14F-4D97-AF65-F5344CB8AC3E}">
        <p14:creationId xmlns:p14="http://schemas.microsoft.com/office/powerpoint/2010/main" val="3631449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0677" y="152400"/>
            <a:ext cx="8815754" cy="6553199"/>
          </a:xfrm>
        </p:spPr>
        <p:txBody>
          <a:bodyPr/>
          <a:lstStyle/>
          <a:p>
            <a:pPr>
              <a:lnSpc>
                <a:spcPct val="107000"/>
              </a:lnSpc>
              <a:spcBef>
                <a:spcPts val="0"/>
              </a:spcBef>
            </a:pPr>
            <a:r>
              <a:rPr lang="en-US" sz="3600" b="1" u="sng" dirty="0">
                <a:latin typeface="Calibri" panose="020F0502020204030204" pitchFamily="34" charset="0"/>
                <a:ea typeface="Calibri" panose="020F0502020204030204" pitchFamily="34" charset="0"/>
                <a:cs typeface="Times New Roman" panose="02020603050405020304" pitchFamily="18" charset="0"/>
              </a:rPr>
              <a:t>Life Application: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marL="457200" indent="-457200">
              <a:lnSpc>
                <a:spcPct val="107000"/>
              </a:lnSpc>
              <a:spcBef>
                <a:spcPts val="0"/>
              </a:spcBef>
              <a:buAutoNum type="arabicPeriod"/>
            </a:pPr>
            <a:r>
              <a:rPr lang="en-US" sz="3600" dirty="0" smtClean="0">
                <a:latin typeface="Calibri" panose="020F0502020204030204" pitchFamily="34" charset="0"/>
                <a:ea typeface="Calibri" panose="020F0502020204030204" pitchFamily="34" charset="0"/>
                <a:cs typeface="Times New Roman" panose="02020603050405020304" pitchFamily="18" charset="0"/>
              </a:rPr>
              <a:t>Rather </a:t>
            </a:r>
            <a:r>
              <a:rPr lang="en-US" sz="3600" dirty="0">
                <a:latin typeface="Calibri" panose="020F0502020204030204" pitchFamily="34" charset="0"/>
                <a:ea typeface="Calibri" panose="020F0502020204030204" pitchFamily="34" charset="0"/>
                <a:cs typeface="Times New Roman" panose="02020603050405020304" pitchFamily="18" charset="0"/>
              </a:rPr>
              <a:t>than listen to God’s command to take the land, and heed Caleb and Joshua, they were afraid, rebelled and did not go in. As a result, they had to wander 40 years and never even enter the Promised Land. How is this a warning to us today</a:t>
            </a:r>
            <a:r>
              <a:rPr lang="en-US" sz="3600" dirty="0" smtClean="0">
                <a:latin typeface="Calibri" panose="020F0502020204030204" pitchFamily="34" charset="0"/>
                <a:ea typeface="Calibri" panose="020F0502020204030204" pitchFamily="34" charset="0"/>
                <a:cs typeface="Times New Roman" panose="02020603050405020304" pitchFamily="18" charset="0"/>
              </a:rPr>
              <a:t>?</a:t>
            </a:r>
          </a:p>
          <a:p>
            <a:pPr marL="457200" indent="-457200">
              <a:lnSpc>
                <a:spcPct val="107000"/>
              </a:lnSpc>
              <a:spcBef>
                <a:spcPts val="0"/>
              </a:spcBef>
              <a:buAutoNum type="arabicPeriod"/>
            </a:pP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dirty="0">
                <a:latin typeface="Calibri" panose="020F0502020204030204" pitchFamily="34" charset="0"/>
                <a:ea typeface="Calibri" panose="020F0502020204030204" pitchFamily="34" charset="0"/>
                <a:cs typeface="Times New Roman" panose="02020603050405020304" pitchFamily="18" charset="0"/>
              </a:rPr>
              <a:t>2. Instead, how can we trust the Lord, </a:t>
            </a:r>
            <a:endParaRPr lang="en-US" sz="36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600" b="1" dirty="0" smtClean="0">
                <a:latin typeface="Calibri" panose="020F0502020204030204" pitchFamily="34" charset="0"/>
                <a:ea typeface="Calibri" panose="020F0502020204030204" pitchFamily="34" charset="0"/>
                <a:cs typeface="Times New Roman" panose="02020603050405020304" pitchFamily="18" charset="0"/>
              </a:rPr>
              <a:t>do </a:t>
            </a:r>
            <a:r>
              <a:rPr lang="en-US" sz="3600" b="1" dirty="0">
                <a:latin typeface="Calibri" panose="020F0502020204030204" pitchFamily="34" charset="0"/>
                <a:ea typeface="Calibri" panose="020F0502020204030204" pitchFamily="34" charset="0"/>
                <a:cs typeface="Times New Roman" panose="02020603050405020304" pitchFamily="18" charset="0"/>
              </a:rPr>
              <a:t>not fear or be dismayed?</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1384929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3726" b="10666"/>
          <a:stretch/>
        </p:blipFill>
        <p:spPr>
          <a:xfrm>
            <a:off x="117475" y="1104900"/>
            <a:ext cx="8812580" cy="3848100"/>
          </a:xfrm>
          <a:prstGeom prst="rect">
            <a:avLst/>
          </a:prstGeom>
        </p:spPr>
      </p:pic>
    </p:spTree>
    <p:extLst>
      <p:ext uri="{BB962C8B-B14F-4D97-AF65-F5344CB8AC3E}">
        <p14:creationId xmlns:p14="http://schemas.microsoft.com/office/powerpoint/2010/main" val="5786847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463443" y="154781"/>
            <a:ext cx="6217113" cy="6449219"/>
          </a:xfrm>
          <a:prstGeom prst="rect">
            <a:avLst/>
          </a:prstGeom>
        </p:spPr>
      </p:pic>
    </p:spTree>
    <p:extLst>
      <p:ext uri="{BB962C8B-B14F-4D97-AF65-F5344CB8AC3E}">
        <p14:creationId xmlns:p14="http://schemas.microsoft.com/office/powerpoint/2010/main" val="42141174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825500" y="723900"/>
            <a:ext cx="7137400" cy="5353050"/>
          </a:xfrm>
          <a:prstGeom prst="rect">
            <a:avLst/>
          </a:prstGeom>
        </p:spPr>
      </p:pic>
    </p:spTree>
    <p:extLst>
      <p:ext uri="{BB962C8B-B14F-4D97-AF65-F5344CB8AC3E}">
        <p14:creationId xmlns:p14="http://schemas.microsoft.com/office/powerpoint/2010/main" val="23841595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32021" y="0"/>
            <a:ext cx="4451379" cy="6839118"/>
          </a:xfrm>
          <a:prstGeom prst="rect">
            <a:avLst/>
          </a:prstGeom>
        </p:spPr>
      </p:pic>
    </p:spTree>
    <p:extLst>
      <p:ext uri="{BB962C8B-B14F-4D97-AF65-F5344CB8AC3E}">
        <p14:creationId xmlns:p14="http://schemas.microsoft.com/office/powerpoint/2010/main" val="20737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42832" y="136524"/>
            <a:ext cx="5937468" cy="6582845"/>
          </a:xfrm>
          <a:prstGeom prst="rect">
            <a:avLst/>
          </a:prstGeom>
        </p:spPr>
      </p:pic>
    </p:spTree>
    <p:extLst>
      <p:ext uri="{BB962C8B-B14F-4D97-AF65-F5344CB8AC3E}">
        <p14:creationId xmlns:p14="http://schemas.microsoft.com/office/powerpoint/2010/main" val="2362149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deuteronomy 1"/>
          <p:cNvPicPr>
            <a:picLocks noChangeAspect="1" noChangeArrowheads="1"/>
          </p:cNvPicPr>
          <p:nvPr/>
        </p:nvPicPr>
        <p:blipFill rotWithShape="1">
          <a:blip r:embed="rId2">
            <a:extLst>
              <a:ext uri="{28A0092B-C50C-407E-A947-70E740481C1C}">
                <a14:useLocalDpi xmlns:a14="http://schemas.microsoft.com/office/drawing/2010/main" val="0"/>
              </a:ext>
            </a:extLst>
          </a:blip>
          <a:srcRect t="7734"/>
          <a:stretch/>
        </p:blipFill>
        <p:spPr bwMode="auto">
          <a:xfrm>
            <a:off x="141513" y="380999"/>
            <a:ext cx="8848793" cy="576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484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7968" y="0"/>
            <a:ext cx="5708343" cy="6807200"/>
          </a:xfrm>
          <a:prstGeom prst="rect">
            <a:avLst/>
          </a:prstGeom>
        </p:spPr>
      </p:pic>
    </p:spTree>
    <p:extLst>
      <p:ext uri="{BB962C8B-B14F-4D97-AF65-F5344CB8AC3E}">
        <p14:creationId xmlns:p14="http://schemas.microsoft.com/office/powerpoint/2010/main" val="2403102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7170" name="Picture 2" descr="Image result for deuteronomy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0"/>
            <a:ext cx="5461000" cy="684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2666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413807" y="123824"/>
            <a:ext cx="8386233" cy="6289675"/>
          </a:xfrm>
          <a:prstGeom prst="rect">
            <a:avLst/>
          </a:prstGeom>
        </p:spPr>
      </p:pic>
    </p:spTree>
    <p:extLst>
      <p:ext uri="{BB962C8B-B14F-4D97-AF65-F5344CB8AC3E}">
        <p14:creationId xmlns:p14="http://schemas.microsoft.com/office/powerpoint/2010/main" val="146258568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TotalTime>
  <Words>1923</Words>
  <Application>Microsoft Office PowerPoint</Application>
  <PresentationFormat>On-screen Show (4:3)</PresentationFormat>
  <Paragraphs>67</Paragraphs>
  <Slides>38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41</cp:revision>
  <dcterms:created xsi:type="dcterms:W3CDTF">2016-10-05T20:41:03Z</dcterms:created>
  <dcterms:modified xsi:type="dcterms:W3CDTF">2016-10-05T21:54:02Z</dcterms:modified>
</cp:coreProperties>
</file>