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74" r:id="rId2"/>
    <p:sldId id="293" r:id="rId3"/>
    <p:sldId id="256" r:id="rId4"/>
    <p:sldId id="291" r:id="rId5"/>
    <p:sldId id="257" r:id="rId6"/>
    <p:sldId id="259" r:id="rId7"/>
    <p:sldId id="258" r:id="rId8"/>
    <p:sldId id="303" r:id="rId9"/>
    <p:sldId id="297" r:id="rId10"/>
    <p:sldId id="301" r:id="rId11"/>
    <p:sldId id="296" r:id="rId12"/>
    <p:sldId id="298" r:id="rId13"/>
    <p:sldId id="299" r:id="rId14"/>
    <p:sldId id="30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F5A079-8220-40EB-9AAC-5DD346C59F51}" v="6" dt="2025-04-03T20:53:26.8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2558" autoAdjust="0"/>
  </p:normalViewPr>
  <p:slideViewPr>
    <p:cSldViewPr snapToGrid="0">
      <p:cViewPr varScale="1">
        <p:scale>
          <a:sx n="64" d="100"/>
          <a:sy n="64" d="100"/>
        </p:scale>
        <p:origin x="1378" y="67"/>
      </p:cViewPr>
      <p:guideLst/>
    </p:cSldViewPr>
  </p:slideViewPr>
  <p:notesTextViewPr>
    <p:cViewPr>
      <p:scale>
        <a:sx n="1" d="1"/>
        <a:sy n="1" d="1"/>
      </p:scale>
      <p:origin x="0" y="0"/>
    </p:cViewPr>
  </p:notesTextViewPr>
  <p:sorterViewPr>
    <p:cViewPr>
      <p:scale>
        <a:sx n="100" d="100"/>
        <a:sy n="100" d="100"/>
      </p:scale>
      <p:origin x="0" y="-8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802889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463389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979752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47507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2C184F-C869-4B57-99AC-AEEA9A0E8232}"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97321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2C184F-C869-4B57-99AC-AEEA9A0E8232}" type="datetimeFigureOut">
              <a:rPr lang="en-US" smtClean="0"/>
              <a:t>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81875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2C184F-C869-4B57-99AC-AEEA9A0E8232}" type="datetimeFigureOut">
              <a:rPr lang="en-US" smtClean="0"/>
              <a:t>5/8/2025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30687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2C184F-C869-4B57-99AC-AEEA9A0E8232}" type="datetimeFigureOut">
              <a:rPr lang="en-US" smtClean="0"/>
              <a:t>5/8/2025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9518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C184F-C869-4B57-99AC-AEEA9A0E8232}" type="datetimeFigureOut">
              <a:rPr lang="en-US" smtClean="0"/>
              <a:t>5/8/2025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347233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C184F-C869-4B57-99AC-AEEA9A0E8232}" type="datetimeFigureOut">
              <a:rPr lang="en-US" smtClean="0"/>
              <a:t>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031552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C184F-C869-4B57-99AC-AEEA9A0E8232}" type="datetimeFigureOut">
              <a:rPr lang="en-US" smtClean="0"/>
              <a:t>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41225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C184F-C869-4B57-99AC-AEEA9A0E8232}" type="datetimeFigureOut">
              <a:rPr lang="en-US" smtClean="0"/>
              <a:t>5/8/2025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BCB04-6855-493D-859B-3099503131F3}" type="slidenum">
              <a:rPr lang="en-US" smtClean="0"/>
              <a:t>‹#›</a:t>
            </a:fld>
            <a:endParaRPr lang="en-US"/>
          </a:p>
        </p:txBody>
      </p:sp>
    </p:spTree>
    <p:extLst>
      <p:ext uri="{BB962C8B-B14F-4D97-AF65-F5344CB8AC3E}">
        <p14:creationId xmlns:p14="http://schemas.microsoft.com/office/powerpoint/2010/main" val="1219965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19D80B1-376D-D77D-C9C5-8ADE829D4B12}"/>
              </a:ext>
            </a:extLst>
          </p:cNvPr>
          <p:cNvSpPr txBox="1"/>
          <p:nvPr/>
        </p:nvSpPr>
        <p:spPr>
          <a:xfrm>
            <a:off x="91776" y="155011"/>
            <a:ext cx="8729331" cy="4401205"/>
          </a:xfrm>
          <a:prstGeom prst="rect">
            <a:avLst/>
          </a:prstGeom>
          <a:noFill/>
        </p:spPr>
        <p:txBody>
          <a:bodyPr wrap="square" rtlCol="0">
            <a:spAutoFit/>
          </a:bodyPr>
          <a:lstStyle/>
          <a:p>
            <a:pPr marL="0" marR="0" algn="ctr" fontAlgn="auto" hangingPunct="1">
              <a:buNone/>
            </a:pPr>
            <a:r>
              <a:rPr lang="en-US" sz="2800" b="1" dirty="0">
                <a:solidFill>
                  <a:srgbClr val="000000"/>
                </a:solidFill>
                <a:effectLst/>
                <a:latin typeface="Aptos" panose="020B0004020202020204" pitchFamily="34" charset="0"/>
                <a:ea typeface="Aptos" panose="020B0004020202020204" pitchFamily="34" charset="0"/>
                <a:cs typeface="Arial" panose="020B0604020202020204" pitchFamily="34" charset="0"/>
              </a:rPr>
              <a:t>“The Apostles, Nicene and Athanasian Creeds                                                        </a:t>
            </a:r>
          </a:p>
          <a:p>
            <a:pPr marL="0" marR="0" algn="ctr" fontAlgn="auto" hangingPunct="1">
              <a:buNone/>
            </a:pPr>
            <a:r>
              <a:rPr lang="en-US" sz="2800" b="1" dirty="0">
                <a:solidFill>
                  <a:srgbClr val="000000"/>
                </a:solidFill>
                <a:effectLst/>
                <a:latin typeface="Aptos" panose="020B0004020202020204" pitchFamily="34" charset="0"/>
                <a:ea typeface="Aptos" panose="020B0004020202020204" pitchFamily="34" charset="0"/>
                <a:cs typeface="Arial" panose="020B0604020202020204" pitchFamily="34" charset="0"/>
              </a:rPr>
              <a:t>  The Truth about the Trinity”</a:t>
            </a:r>
            <a:endPar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-The Ecumenical Creeds as Summaries </a:t>
            </a: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About Who God Is,                                  </a:t>
            </a: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  Versus False Religions and Cults-</a:t>
            </a:r>
            <a:endParaRPr lang="en-US" sz="2800" dirty="0">
              <a:solidFill>
                <a:srgbClr val="000000"/>
              </a:solidFill>
              <a:effectLst/>
              <a:ea typeface="Times New Roman" panose="02020603050405020304" pitchFamily="18" charset="0"/>
              <a:cs typeface="Times New Roman" panose="02020603050405020304" pitchFamily="18" charset="0"/>
            </a:endParaRPr>
          </a:p>
          <a:p>
            <a:pPr marL="0" marR="0" algn="ctr"/>
            <a:r>
              <a:rPr lang="en-US" sz="2800" b="1" u="sng" dirty="0">
                <a:solidFill>
                  <a:srgbClr val="000000"/>
                </a:solidFill>
                <a:effectLst/>
                <a:latin typeface="Aptos" panose="020B0004020202020204" pitchFamily="34" charset="0"/>
                <a:ea typeface="Arial Unicode MS"/>
                <a:cs typeface="Arial Unicode MS"/>
              </a:rPr>
              <a:t>Part 1 - A  Bible  Study  of                                                                         the  Apostles’  Creed</a:t>
            </a:r>
            <a:r>
              <a:rPr lang="en-US" sz="2800" b="1" dirty="0">
                <a:solidFill>
                  <a:srgbClr val="000000"/>
                </a:solidFill>
                <a:effectLst/>
                <a:latin typeface="Aptos" panose="020B0004020202020204" pitchFamily="34" charset="0"/>
                <a:ea typeface="Arial Unicode MS"/>
                <a:cs typeface="Arial Unicode MS"/>
              </a:rPr>
              <a:t>                                              </a:t>
            </a:r>
          </a:p>
          <a:p>
            <a:pPr marL="0" marR="0" algn="ctr"/>
            <a:r>
              <a:rPr lang="en-US" sz="2800" b="1" dirty="0">
                <a:solidFill>
                  <a:srgbClr val="000000"/>
                </a:solidFill>
                <a:effectLst/>
                <a:latin typeface="Aptos" panose="020B0004020202020204" pitchFamily="34" charset="0"/>
                <a:ea typeface="Arial Unicode MS"/>
                <a:cs typeface="Arial Unicode MS"/>
              </a:rPr>
              <a:t>  </a:t>
            </a:r>
            <a:r>
              <a:rPr lang="en-US" sz="2800" b="0" dirty="0">
                <a:solidFill>
                  <a:srgbClr val="000000"/>
                </a:solidFill>
                <a:effectLst/>
                <a:latin typeface="Aptos" panose="020B0004020202020204" pitchFamily="34" charset="0"/>
                <a:ea typeface="Arial Unicode MS"/>
                <a:cs typeface="Arial Unicode MS"/>
              </a:rPr>
              <a:t>Trinity Lutheran Church LCMS  Norman, OK.   Pastor David Nehrenz                                  </a:t>
            </a:r>
          </a:p>
          <a:p>
            <a:pPr marL="0" marR="0" algn="ctr"/>
            <a:r>
              <a:rPr lang="en-US" sz="2800" b="0" dirty="0">
                <a:solidFill>
                  <a:srgbClr val="000000"/>
                </a:solidFill>
                <a:effectLst/>
                <a:latin typeface="Aptos" panose="020B0004020202020204" pitchFamily="34" charset="0"/>
                <a:ea typeface="Arial Unicode MS"/>
                <a:cs typeface="Arial Unicode MS"/>
              </a:rPr>
              <a:t>  </a:t>
            </a:r>
            <a:r>
              <a:rPr lang="en-US" sz="3000" b="1" u="sng" dirty="0">
                <a:solidFill>
                  <a:srgbClr val="000000"/>
                </a:solidFill>
                <a:effectLst/>
                <a:latin typeface="Aptos" panose="020B0004020202020204" pitchFamily="34" charset="0"/>
                <a:ea typeface="Arial Unicode MS"/>
                <a:cs typeface="Arial Unicode MS"/>
              </a:rPr>
              <a:t>Lesson </a:t>
            </a:r>
            <a:r>
              <a:rPr lang="en-US" sz="3000" b="1" u="sng" dirty="0">
                <a:solidFill>
                  <a:srgbClr val="000000"/>
                </a:solidFill>
                <a:latin typeface="Aptos" panose="020B0004020202020204" pitchFamily="34" charset="0"/>
                <a:ea typeface="Arial Unicode MS"/>
                <a:cs typeface="Arial Unicode MS"/>
              </a:rPr>
              <a:t>7</a:t>
            </a:r>
            <a:r>
              <a:rPr lang="en-US" sz="3000" b="1" u="sng" dirty="0" smtClean="0">
                <a:solidFill>
                  <a:srgbClr val="000000"/>
                </a:solidFill>
                <a:effectLst/>
                <a:latin typeface="Aptos" panose="020B0004020202020204" pitchFamily="34" charset="0"/>
                <a:ea typeface="Arial Unicode MS"/>
                <a:cs typeface="Arial Unicode MS"/>
              </a:rPr>
              <a:t> </a:t>
            </a:r>
            <a:r>
              <a:rPr lang="en-US" sz="3000" b="1" u="sng" dirty="0">
                <a:solidFill>
                  <a:srgbClr val="000000"/>
                </a:solidFill>
                <a:effectLst/>
                <a:latin typeface="Aptos" panose="020B0004020202020204" pitchFamily="34" charset="0"/>
                <a:ea typeface="Arial Unicode MS"/>
                <a:cs typeface="Arial Unicode MS"/>
              </a:rPr>
              <a:t>– </a:t>
            </a:r>
            <a:r>
              <a:rPr lang="en-US" sz="3000" b="1" u="sng" dirty="0" smtClean="0">
                <a:solidFill>
                  <a:srgbClr val="000000"/>
                </a:solidFill>
                <a:effectLst/>
                <a:latin typeface="Aptos" panose="020B0004020202020204" pitchFamily="34" charset="0"/>
                <a:ea typeface="Arial Unicode MS"/>
                <a:cs typeface="Arial Unicode MS"/>
              </a:rPr>
              <a:t>May </a:t>
            </a:r>
            <a:r>
              <a:rPr lang="en-US" sz="3000" b="1" u="sng" dirty="0" smtClean="0">
                <a:solidFill>
                  <a:srgbClr val="000000"/>
                </a:solidFill>
                <a:latin typeface="Aptos" panose="020B0004020202020204" pitchFamily="34" charset="0"/>
                <a:ea typeface="Arial Unicode MS"/>
                <a:cs typeface="Arial Unicode MS"/>
              </a:rPr>
              <a:t>11</a:t>
            </a:r>
            <a:r>
              <a:rPr lang="en-US" sz="3000" b="1" u="sng" dirty="0" smtClean="0">
                <a:solidFill>
                  <a:srgbClr val="000000"/>
                </a:solidFill>
                <a:effectLst/>
                <a:latin typeface="Aptos" panose="020B0004020202020204" pitchFamily="34" charset="0"/>
                <a:ea typeface="Arial Unicode MS"/>
                <a:cs typeface="Arial Unicode MS"/>
              </a:rPr>
              <a:t>, </a:t>
            </a:r>
            <a:r>
              <a:rPr lang="en-US" sz="3000" b="1" u="sng" dirty="0">
                <a:solidFill>
                  <a:srgbClr val="000000"/>
                </a:solidFill>
                <a:effectLst/>
                <a:latin typeface="Aptos" panose="020B0004020202020204" pitchFamily="34" charset="0"/>
                <a:ea typeface="Arial Unicode MS"/>
                <a:cs typeface="Arial Unicode MS"/>
              </a:rPr>
              <a:t>2025</a:t>
            </a:r>
            <a:endParaRPr lang="en-US" sz="3000" b="1" u="sng" dirty="0">
              <a:solidFill>
                <a:srgbClr val="000000"/>
              </a:solidFill>
              <a:effectLst/>
              <a:latin typeface="Arial Unicode MS"/>
              <a:ea typeface="Arial Unicode MS"/>
              <a:cs typeface="Arial Unicode MS"/>
            </a:endParaRPr>
          </a:p>
        </p:txBody>
      </p:sp>
      <p:pic>
        <p:nvPicPr>
          <p:cNvPr id="5" name="Picture 4">
            <a:extLst>
              <a:ext uri="{FF2B5EF4-FFF2-40B4-BE49-F238E27FC236}">
                <a16:creationId xmlns:a16="http://schemas.microsoft.com/office/drawing/2014/main" xmlns="" id="{72EFCCB6-43B6-63C2-3A83-400C5654540B}"/>
              </a:ext>
            </a:extLst>
          </p:cNvPr>
          <p:cNvPicPr>
            <a:picLocks noChangeAspect="1"/>
          </p:cNvPicPr>
          <p:nvPr/>
        </p:nvPicPr>
        <p:blipFill>
          <a:blip r:embed="rId2"/>
          <a:stretch>
            <a:fillRect/>
          </a:stretch>
        </p:blipFill>
        <p:spPr>
          <a:xfrm>
            <a:off x="510363" y="4763547"/>
            <a:ext cx="2283908" cy="1724777"/>
          </a:xfrm>
          <a:prstGeom prst="rect">
            <a:avLst/>
          </a:prstGeom>
        </p:spPr>
      </p:pic>
      <p:pic>
        <p:nvPicPr>
          <p:cNvPr id="6" name="Picture 5">
            <a:extLst>
              <a:ext uri="{FF2B5EF4-FFF2-40B4-BE49-F238E27FC236}">
                <a16:creationId xmlns:a16="http://schemas.microsoft.com/office/drawing/2014/main" xmlns="" id="{0107638D-E24B-FA6F-6A07-281F3F7F0022}"/>
              </a:ext>
            </a:extLst>
          </p:cNvPr>
          <p:cNvPicPr>
            <a:picLocks noChangeAspect="1"/>
          </p:cNvPicPr>
          <p:nvPr/>
        </p:nvPicPr>
        <p:blipFill>
          <a:blip r:embed="rId3"/>
          <a:stretch>
            <a:fillRect/>
          </a:stretch>
        </p:blipFill>
        <p:spPr>
          <a:xfrm>
            <a:off x="3430046" y="4689828"/>
            <a:ext cx="2283908" cy="1872216"/>
          </a:xfrm>
          <a:prstGeom prst="rect">
            <a:avLst/>
          </a:prstGeom>
        </p:spPr>
      </p:pic>
      <p:pic>
        <p:nvPicPr>
          <p:cNvPr id="7" name="Picture 6">
            <a:extLst>
              <a:ext uri="{FF2B5EF4-FFF2-40B4-BE49-F238E27FC236}">
                <a16:creationId xmlns:a16="http://schemas.microsoft.com/office/drawing/2014/main" xmlns="" id="{EEA5454F-33A1-2C3D-BC7A-00E4173DCE7D}"/>
              </a:ext>
            </a:extLst>
          </p:cNvPr>
          <p:cNvPicPr>
            <a:picLocks noChangeAspect="1"/>
          </p:cNvPicPr>
          <p:nvPr/>
        </p:nvPicPr>
        <p:blipFill>
          <a:blip r:embed="rId4"/>
          <a:srcRect t="10611"/>
          <a:stretch/>
        </p:blipFill>
        <p:spPr>
          <a:xfrm>
            <a:off x="6731331" y="4689828"/>
            <a:ext cx="1862033" cy="1872216"/>
          </a:xfrm>
          <a:prstGeom prst="rect">
            <a:avLst/>
          </a:prstGeom>
        </p:spPr>
      </p:pic>
    </p:spTree>
    <p:extLst>
      <p:ext uri="{BB962C8B-B14F-4D97-AF65-F5344CB8AC3E}">
        <p14:creationId xmlns:p14="http://schemas.microsoft.com/office/powerpoint/2010/main" val="3002449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860" y="914399"/>
            <a:ext cx="8815645" cy="4631657"/>
          </a:xfrm>
          <a:prstGeom prst="rect">
            <a:avLst/>
          </a:prstGeom>
        </p:spPr>
      </p:pic>
    </p:spTree>
    <p:extLst>
      <p:ext uri="{BB962C8B-B14F-4D97-AF65-F5344CB8AC3E}">
        <p14:creationId xmlns:p14="http://schemas.microsoft.com/office/powerpoint/2010/main" val="1206363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9125AA7-13B9-9815-8ACC-EA4AE032ABEA}"/>
              </a:ext>
            </a:extLst>
          </p:cNvPr>
          <p:cNvSpPr txBox="1"/>
          <p:nvPr/>
        </p:nvSpPr>
        <p:spPr>
          <a:xfrm>
            <a:off x="144379" y="170344"/>
            <a:ext cx="8706246" cy="6435095"/>
          </a:xfrm>
          <a:prstGeom prst="rect">
            <a:avLst/>
          </a:prstGeom>
          <a:noFill/>
        </p:spPr>
        <p:txBody>
          <a:bodyPr wrap="square" rtlCol="0">
            <a:spAutoFit/>
          </a:bodyPr>
          <a:lstStyle/>
          <a:p>
            <a:r>
              <a:rPr lang="en-US" sz="2400" b="1" u="sng" dirty="0">
                <a:solidFill>
                  <a:srgbClr val="000000"/>
                </a:solidFill>
                <a:latin typeface="Times New Roman" panose="02020603050405020304" pitchFamily="18" charset="0"/>
                <a:ea typeface="Arial Unicode MS" panose="020B0604020202020204" pitchFamily="34" charset="-128"/>
              </a:rPr>
              <a:t>IX. I believe in the holy Christian (catholic) Church the communion of saints.</a:t>
            </a:r>
            <a:r>
              <a:rPr lang="en-US" sz="2400" u="sng" dirty="0">
                <a:solidFill>
                  <a:srgbClr val="000000"/>
                </a:solidFill>
                <a:latin typeface="Times New Roman" panose="02020603050405020304" pitchFamily="18" charset="0"/>
                <a:ea typeface="Arial Unicode MS" panose="020B0604020202020204" pitchFamily="34" charset="-128"/>
              </a:rPr>
              <a:t> </a:t>
            </a:r>
            <a:endParaRPr lang="en-US" sz="2400" dirty="0">
              <a:solidFill>
                <a:srgbClr val="000000"/>
              </a:solidFill>
              <a:latin typeface="Arial Unicode MS" panose="020B0604020202020204" pitchFamily="34" charset="-128"/>
              <a:ea typeface="Arial Unicode MS" panose="020B0604020202020204" pitchFamily="34" charset="-128"/>
            </a:endParaRPr>
          </a:p>
          <a:p>
            <a:pPr marL="457200" marR="457200" algn="just">
              <a:spcBef>
                <a:spcPts val="0"/>
              </a:spcBef>
              <a:spcAft>
                <a:spcPts val="0"/>
              </a:spcAft>
            </a:pPr>
            <a:r>
              <a:rPr lang="en-US" sz="2400" dirty="0">
                <a:solidFill>
                  <a:srgbClr val="000000"/>
                </a:solidFill>
                <a:latin typeface="Times New Roman" panose="02020603050405020304" pitchFamily="18" charset="0"/>
                <a:ea typeface="Arial Unicode MS" panose="020B0604020202020204" pitchFamily="34" charset="-128"/>
              </a:rPr>
              <a:t>1.  Read </a:t>
            </a:r>
            <a:r>
              <a:rPr lang="en-US" sz="2400" b="1" dirty="0">
                <a:solidFill>
                  <a:srgbClr val="000000"/>
                </a:solidFill>
                <a:latin typeface="Times New Roman" panose="02020603050405020304" pitchFamily="18" charset="0"/>
                <a:ea typeface="Arial Unicode MS" panose="020B0604020202020204" pitchFamily="34" charset="-128"/>
              </a:rPr>
              <a:t>Genesis 12:1-5;  26:1-5</a:t>
            </a:r>
            <a:r>
              <a:rPr lang="en-US" sz="2400" dirty="0">
                <a:solidFill>
                  <a:srgbClr val="000000"/>
                </a:solidFill>
                <a:latin typeface="Times New Roman" panose="02020603050405020304" pitchFamily="18" charset="0"/>
                <a:ea typeface="Arial Unicode MS" panose="020B0604020202020204" pitchFamily="34" charset="-128"/>
              </a:rPr>
              <a:t> to see when the catholic, or universal, church was first </a:t>
            </a:r>
            <a:r>
              <a:rPr lang="en-US" sz="2400" dirty="0" smtClean="0">
                <a:solidFill>
                  <a:srgbClr val="000000"/>
                </a:solidFill>
                <a:latin typeface="Times New Roman" panose="02020603050405020304" pitchFamily="18" charset="0"/>
                <a:ea typeface="Arial Unicode MS" panose="020B0604020202020204" pitchFamily="34" charset="-128"/>
              </a:rPr>
              <a:t>prophesied </a:t>
            </a:r>
            <a:endParaRPr lang="en-US" sz="2400" dirty="0">
              <a:solidFill>
                <a:srgbClr val="000000"/>
              </a:solidFill>
              <a:latin typeface="Arial Unicode MS" panose="020B0604020202020204" pitchFamily="34" charset="-128"/>
              <a:ea typeface="Arial Unicode MS" panose="020B0604020202020204" pitchFamily="34" charset="-128"/>
            </a:endParaRPr>
          </a:p>
          <a:p>
            <a:pPr marL="457200" marR="457200" algn="just">
              <a:spcBef>
                <a:spcPts val="0"/>
              </a:spcBef>
              <a:spcAft>
                <a:spcPts val="0"/>
              </a:spcAft>
            </a:pPr>
            <a:r>
              <a:rPr lang="en-US" sz="2400" dirty="0">
                <a:solidFill>
                  <a:srgbClr val="000000"/>
                </a:solidFill>
                <a:latin typeface="Times New Roman" panose="02020603050405020304" pitchFamily="18" charset="0"/>
                <a:ea typeface="Arial Unicode MS" panose="020B0604020202020204" pitchFamily="34" charset="-128"/>
              </a:rPr>
              <a:t> </a:t>
            </a:r>
            <a:endParaRPr lang="en-US" sz="2400" dirty="0">
              <a:solidFill>
                <a:srgbClr val="000000"/>
              </a:solidFill>
              <a:latin typeface="Arial Unicode MS" panose="020B0604020202020204" pitchFamily="34" charset="-128"/>
              <a:ea typeface="Arial Unicode MS" panose="020B0604020202020204" pitchFamily="34" charset="-128"/>
            </a:endParaRPr>
          </a:p>
          <a:p>
            <a:pPr marL="457200" marR="457200" algn="just">
              <a:spcBef>
                <a:spcPts val="0"/>
              </a:spcBef>
              <a:spcAft>
                <a:spcPts val="0"/>
              </a:spcAft>
            </a:pPr>
            <a:r>
              <a:rPr lang="en-US" sz="2400" dirty="0">
                <a:solidFill>
                  <a:srgbClr val="000000"/>
                </a:solidFill>
                <a:latin typeface="Times New Roman" panose="02020603050405020304" pitchFamily="18" charset="0"/>
                <a:ea typeface="Arial Unicode MS" panose="020B0604020202020204" pitchFamily="34" charset="-128"/>
              </a:rPr>
              <a:t>2.  Read </a:t>
            </a:r>
            <a:r>
              <a:rPr lang="en-US" sz="2400" b="1" dirty="0">
                <a:solidFill>
                  <a:srgbClr val="000000"/>
                </a:solidFill>
                <a:latin typeface="Times New Roman" panose="02020603050405020304" pitchFamily="18" charset="0"/>
                <a:ea typeface="Arial Unicode MS" panose="020B0604020202020204" pitchFamily="34" charset="-128"/>
              </a:rPr>
              <a:t>Matthew 28:16-20</a:t>
            </a:r>
            <a:r>
              <a:rPr lang="en-US" sz="2400" dirty="0">
                <a:solidFill>
                  <a:srgbClr val="000000"/>
                </a:solidFill>
                <a:latin typeface="Times New Roman" panose="02020603050405020304" pitchFamily="18" charset="0"/>
                <a:ea typeface="Arial Unicode MS" panose="020B0604020202020204" pitchFamily="34" charset="-128"/>
              </a:rPr>
              <a:t> and </a:t>
            </a:r>
            <a:r>
              <a:rPr lang="en-US" sz="2400" b="1" dirty="0">
                <a:solidFill>
                  <a:srgbClr val="000000"/>
                </a:solidFill>
                <a:latin typeface="Times New Roman" panose="02020603050405020304" pitchFamily="18" charset="0"/>
                <a:ea typeface="Arial Unicode MS" panose="020B0604020202020204" pitchFamily="34" charset="-128"/>
              </a:rPr>
              <a:t>Acts 10</a:t>
            </a:r>
            <a:r>
              <a:rPr lang="en-US" sz="2400" dirty="0">
                <a:solidFill>
                  <a:srgbClr val="000000"/>
                </a:solidFill>
                <a:latin typeface="Times New Roman" panose="02020603050405020304" pitchFamily="18" charset="0"/>
                <a:ea typeface="Arial Unicode MS" panose="020B0604020202020204" pitchFamily="34" charset="-128"/>
              </a:rPr>
              <a:t> where we learn that Jesus Christ is Lord of all and </a:t>
            </a:r>
            <a:r>
              <a:rPr lang="en-US" sz="2400" dirty="0" smtClean="0">
                <a:solidFill>
                  <a:srgbClr val="000000"/>
                </a:solidFill>
                <a:latin typeface="Times New Roman" panose="02020603050405020304" pitchFamily="18" charset="0"/>
                <a:ea typeface="Arial Unicode MS" panose="020B0604020202020204" pitchFamily="34" charset="-128"/>
              </a:rPr>
              <a:t>non-Jews </a:t>
            </a:r>
            <a:r>
              <a:rPr lang="en-US" sz="2400" dirty="0">
                <a:solidFill>
                  <a:srgbClr val="000000"/>
                </a:solidFill>
                <a:latin typeface="Times New Roman" panose="02020603050405020304" pitchFamily="18" charset="0"/>
                <a:ea typeface="Arial Unicode MS" panose="020B0604020202020204" pitchFamily="34" charset="-128"/>
              </a:rPr>
              <a:t>can also become part of the Kingdom of God. </a:t>
            </a:r>
            <a:endParaRPr lang="en-US" sz="2400" dirty="0">
              <a:solidFill>
                <a:srgbClr val="000000"/>
              </a:solidFill>
              <a:latin typeface="Arial Unicode MS" panose="020B0604020202020204" pitchFamily="34" charset="-128"/>
              <a:ea typeface="Arial Unicode MS" panose="020B0604020202020204" pitchFamily="34" charset="-128"/>
            </a:endParaRPr>
          </a:p>
          <a:p>
            <a:pPr marL="457200" marR="457200" algn="just">
              <a:spcBef>
                <a:spcPts val="0"/>
              </a:spcBef>
              <a:spcAft>
                <a:spcPts val="0"/>
              </a:spcAft>
            </a:pPr>
            <a:r>
              <a:rPr lang="en-US" sz="2400" dirty="0">
                <a:solidFill>
                  <a:srgbClr val="000000"/>
                </a:solidFill>
                <a:latin typeface="Times New Roman" panose="02020603050405020304" pitchFamily="18" charset="0"/>
                <a:ea typeface="Arial Unicode MS" panose="020B0604020202020204" pitchFamily="34" charset="-128"/>
              </a:rPr>
              <a:t> </a:t>
            </a:r>
            <a:endParaRPr lang="en-US" sz="2400" dirty="0">
              <a:solidFill>
                <a:srgbClr val="000000"/>
              </a:solidFill>
              <a:latin typeface="Arial Unicode MS" panose="020B0604020202020204" pitchFamily="34" charset="-128"/>
              <a:ea typeface="Arial Unicode MS" panose="020B0604020202020204" pitchFamily="34" charset="-128"/>
            </a:endParaRPr>
          </a:p>
          <a:p>
            <a:pPr marL="457200" marR="457200" algn="just">
              <a:spcBef>
                <a:spcPts val="0"/>
              </a:spcBef>
              <a:spcAft>
                <a:spcPts val="0"/>
              </a:spcAft>
            </a:pPr>
            <a:r>
              <a:rPr lang="en-US" sz="2400" dirty="0">
                <a:solidFill>
                  <a:srgbClr val="000000"/>
                </a:solidFill>
                <a:latin typeface="Times New Roman" panose="02020603050405020304" pitchFamily="18" charset="0"/>
                <a:ea typeface="Arial Unicode MS" panose="020B0604020202020204" pitchFamily="34" charset="-128"/>
              </a:rPr>
              <a:t>3. Read </a:t>
            </a:r>
            <a:r>
              <a:rPr lang="en-US" sz="2400" b="1" dirty="0">
                <a:solidFill>
                  <a:srgbClr val="000000"/>
                </a:solidFill>
                <a:latin typeface="Times New Roman" panose="02020603050405020304" pitchFamily="18" charset="0"/>
                <a:ea typeface="Arial Unicode MS" panose="020B0604020202020204" pitchFamily="34" charset="-128"/>
              </a:rPr>
              <a:t>I Corinthians 12</a:t>
            </a:r>
            <a:r>
              <a:rPr lang="en-US" sz="2400" dirty="0">
                <a:solidFill>
                  <a:srgbClr val="000000"/>
                </a:solidFill>
                <a:latin typeface="Times New Roman" panose="02020603050405020304" pitchFamily="18" charset="0"/>
                <a:ea typeface="Arial Unicode MS" panose="020B0604020202020204" pitchFamily="34" charset="-128"/>
              </a:rPr>
              <a:t> to understand that the church of Jesus Christ is one body but has </a:t>
            </a:r>
            <a:r>
              <a:rPr lang="en-US" sz="2400" dirty="0" smtClean="0">
                <a:solidFill>
                  <a:srgbClr val="000000"/>
                </a:solidFill>
                <a:latin typeface="Times New Roman" panose="02020603050405020304" pitchFamily="18" charset="0"/>
                <a:ea typeface="Arial Unicode MS" panose="020B0604020202020204" pitchFamily="34" charset="-128"/>
              </a:rPr>
              <a:t>many </a:t>
            </a:r>
            <a:r>
              <a:rPr lang="en-US" sz="2400" dirty="0">
                <a:solidFill>
                  <a:srgbClr val="000000"/>
                </a:solidFill>
                <a:latin typeface="Times New Roman" panose="02020603050405020304" pitchFamily="18" charset="0"/>
                <a:ea typeface="Arial Unicode MS" panose="020B0604020202020204" pitchFamily="34" charset="-128"/>
              </a:rPr>
              <a:t>parts. </a:t>
            </a:r>
            <a:endParaRPr lang="en-US" sz="2400" dirty="0">
              <a:solidFill>
                <a:srgbClr val="000000"/>
              </a:solidFill>
              <a:latin typeface="Arial Unicode MS" panose="020B0604020202020204" pitchFamily="34" charset="-128"/>
              <a:ea typeface="Arial Unicode MS" panose="020B0604020202020204" pitchFamily="34" charset="-128"/>
            </a:endParaRPr>
          </a:p>
          <a:p>
            <a:pPr marL="457200" marR="457200" algn="just">
              <a:spcBef>
                <a:spcPts val="0"/>
              </a:spcBef>
              <a:spcAft>
                <a:spcPts val="0"/>
              </a:spcAft>
            </a:pPr>
            <a:r>
              <a:rPr lang="en-US" sz="2400" dirty="0">
                <a:solidFill>
                  <a:srgbClr val="000000"/>
                </a:solidFill>
                <a:latin typeface="Times New Roman" panose="02020603050405020304" pitchFamily="18" charset="0"/>
                <a:ea typeface="Arial Unicode MS" panose="020B0604020202020204" pitchFamily="34" charset="-128"/>
              </a:rPr>
              <a:t> </a:t>
            </a:r>
            <a:endParaRPr lang="en-US" sz="2400" dirty="0">
              <a:solidFill>
                <a:srgbClr val="000000"/>
              </a:solidFill>
              <a:latin typeface="Arial Unicode MS" panose="020B0604020202020204" pitchFamily="34" charset="-128"/>
              <a:ea typeface="Arial Unicode MS" panose="020B0604020202020204" pitchFamily="34" charset="-128"/>
            </a:endParaRPr>
          </a:p>
          <a:p>
            <a:pPr marL="457200" marR="457200" algn="just">
              <a:spcBef>
                <a:spcPts val="0"/>
              </a:spcBef>
              <a:spcAft>
                <a:spcPts val="0"/>
              </a:spcAft>
            </a:pPr>
            <a:r>
              <a:rPr lang="en-US" sz="2400" dirty="0">
                <a:solidFill>
                  <a:srgbClr val="000000"/>
                </a:solidFill>
                <a:latin typeface="Times New Roman" panose="02020603050405020304" pitchFamily="18" charset="0"/>
                <a:ea typeface="Arial Unicode MS" panose="020B0604020202020204" pitchFamily="34" charset="-128"/>
              </a:rPr>
              <a:t>4.  Read </a:t>
            </a:r>
            <a:r>
              <a:rPr lang="en-US" sz="2400" b="1" dirty="0">
                <a:solidFill>
                  <a:srgbClr val="000000"/>
                </a:solidFill>
                <a:latin typeface="Times New Roman" panose="02020603050405020304" pitchFamily="18" charset="0"/>
                <a:ea typeface="Arial Unicode MS" panose="020B0604020202020204" pitchFamily="34" charset="-128"/>
              </a:rPr>
              <a:t>Ephesians 2:19-21; 4:1-16</a:t>
            </a:r>
            <a:r>
              <a:rPr lang="en-US" sz="2400" dirty="0">
                <a:solidFill>
                  <a:srgbClr val="000000"/>
                </a:solidFill>
                <a:latin typeface="Times New Roman" panose="02020603050405020304" pitchFamily="18" charset="0"/>
                <a:ea typeface="Arial Unicode MS" panose="020B0604020202020204" pitchFamily="34" charset="-128"/>
              </a:rPr>
              <a:t> and learn how the body of Christ grows and builds itself up </a:t>
            </a:r>
            <a:r>
              <a:rPr lang="en-US" sz="2400" dirty="0" smtClean="0">
                <a:solidFill>
                  <a:srgbClr val="000000"/>
                </a:solidFill>
                <a:latin typeface="Times New Roman" panose="02020603050405020304" pitchFamily="18" charset="0"/>
                <a:ea typeface="Arial Unicode MS" panose="020B0604020202020204" pitchFamily="34" charset="-128"/>
              </a:rPr>
              <a:t>in </a:t>
            </a:r>
            <a:r>
              <a:rPr lang="en-US" sz="2400" dirty="0">
                <a:solidFill>
                  <a:srgbClr val="000000"/>
                </a:solidFill>
                <a:latin typeface="Times New Roman" panose="02020603050405020304" pitchFamily="18" charset="0"/>
                <a:ea typeface="Arial Unicode MS" panose="020B0604020202020204" pitchFamily="34" charset="-128"/>
              </a:rPr>
              <a:t>love.</a:t>
            </a:r>
            <a:endParaRPr lang="en-US" sz="2400" dirty="0">
              <a:solidFill>
                <a:srgbClr val="000000"/>
              </a:solidFill>
              <a:latin typeface="Arial Unicode MS" panose="020B0604020202020204" pitchFamily="34" charset="-128"/>
              <a:ea typeface="Arial Unicode MS" panose="020B0604020202020204" pitchFamily="34" charset="-128"/>
            </a:endParaRPr>
          </a:p>
          <a:p>
            <a:pPr marL="457200" marR="457200" algn="just">
              <a:spcBef>
                <a:spcPts val="0"/>
              </a:spcBef>
              <a:spcAft>
                <a:spcPts val="0"/>
              </a:spcAft>
            </a:pPr>
            <a:r>
              <a:rPr lang="en-US" sz="2400" dirty="0">
                <a:solidFill>
                  <a:srgbClr val="000000"/>
                </a:solidFill>
                <a:latin typeface="Times New Roman" panose="02020603050405020304" pitchFamily="18" charset="0"/>
                <a:ea typeface="Arial Unicode MS" panose="020B0604020202020204" pitchFamily="34" charset="-128"/>
              </a:rPr>
              <a:t> </a:t>
            </a:r>
            <a:endParaRPr lang="en-US" sz="2400" dirty="0">
              <a:solidFill>
                <a:srgbClr val="000000"/>
              </a:solidFill>
              <a:latin typeface="Arial Unicode MS" panose="020B0604020202020204" pitchFamily="34" charset="-128"/>
              <a:ea typeface="Arial Unicode MS" panose="020B0604020202020204" pitchFamily="34" charset="-128"/>
            </a:endParaRPr>
          </a:p>
          <a:p>
            <a:pPr marL="457200" marR="457200" algn="just">
              <a:spcBef>
                <a:spcPts val="500"/>
              </a:spcBef>
              <a:spcAft>
                <a:spcPts val="500"/>
              </a:spcAft>
            </a:pPr>
            <a:r>
              <a:rPr lang="en-US" sz="2400" dirty="0">
                <a:solidFill>
                  <a:srgbClr val="000000"/>
                </a:solidFill>
                <a:latin typeface="Times New Roman" panose="02020603050405020304" pitchFamily="18" charset="0"/>
                <a:ea typeface="Arial Unicode MS" panose="020B0604020202020204" pitchFamily="34" charset="-128"/>
              </a:rPr>
              <a:t>5. Read </a:t>
            </a:r>
            <a:r>
              <a:rPr lang="en-US" sz="2400" b="1" dirty="0">
                <a:solidFill>
                  <a:srgbClr val="000000"/>
                </a:solidFill>
                <a:latin typeface="Times New Roman" panose="02020603050405020304" pitchFamily="18" charset="0"/>
                <a:ea typeface="Arial Unicode MS" panose="020B0604020202020204" pitchFamily="34" charset="-128"/>
              </a:rPr>
              <a:t>Revelation 7:9-17</a:t>
            </a:r>
            <a:r>
              <a:rPr lang="en-US" sz="2400" dirty="0">
                <a:solidFill>
                  <a:srgbClr val="000000"/>
                </a:solidFill>
                <a:latin typeface="Times New Roman" panose="02020603050405020304" pitchFamily="18" charset="0"/>
                <a:ea typeface="Arial Unicode MS" panose="020B0604020202020204" pitchFamily="34" charset="-128"/>
              </a:rPr>
              <a:t> the church is made up of people of all nations and peoples.</a:t>
            </a:r>
            <a:endParaRPr lang="en-US" sz="2400" dirty="0">
              <a:solidFill>
                <a:srgbClr val="000000"/>
              </a:solidFill>
              <a:effectLst/>
              <a:latin typeface="Arial Unicode MS" panose="020B0604020202020204" pitchFamily="34" charset="-128"/>
              <a:ea typeface="Arial Unicode MS" panose="020B0604020202020204" pitchFamily="34" charset="-128"/>
            </a:endParaRPr>
          </a:p>
        </p:txBody>
      </p:sp>
    </p:spTree>
    <p:extLst>
      <p:ext uri="{BB962C8B-B14F-4D97-AF65-F5344CB8AC3E}">
        <p14:creationId xmlns:p14="http://schemas.microsoft.com/office/powerpoint/2010/main" val="9898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8D54FEE-281F-AD8C-FD49-F9289FE0E7B0}"/>
              </a:ext>
            </a:extLst>
          </p:cNvPr>
          <p:cNvSpPr txBox="1"/>
          <p:nvPr/>
        </p:nvSpPr>
        <p:spPr>
          <a:xfrm>
            <a:off x="168442" y="162846"/>
            <a:ext cx="8975558" cy="6463308"/>
          </a:xfrm>
          <a:prstGeom prst="rect">
            <a:avLst/>
          </a:prstGeom>
          <a:noFill/>
        </p:spPr>
        <p:txBody>
          <a:bodyPr wrap="square" rtlCol="0">
            <a:spAutoFit/>
          </a:bodyPr>
          <a:lstStyle/>
          <a:p>
            <a:pPr marR="457200" algn="just"/>
            <a:r>
              <a:rPr lang="en-US" b="1" dirty="0">
                <a:solidFill>
                  <a:srgbClr val="000000"/>
                </a:solidFill>
                <a:latin typeface="Times New Roman" panose="02020603050405020304" pitchFamily="18" charset="0"/>
                <a:ea typeface="Arial Unicode MS" panose="020B0604020202020204" pitchFamily="34" charset="-128"/>
              </a:rPr>
              <a:t>LIFE APPLICATION – The Large Catechism – The Third Article </a:t>
            </a:r>
            <a:endParaRPr lang="en-US" dirty="0">
              <a:solidFill>
                <a:srgbClr val="000000"/>
              </a:solidFill>
              <a:latin typeface="Arial Unicode MS" panose="020B0604020202020204" pitchFamily="34" charset="-128"/>
              <a:ea typeface="Arial Unicode MS" panose="020B0604020202020204" pitchFamily="34" charset="-128"/>
            </a:endParaRPr>
          </a:p>
          <a:p>
            <a:pPr marR="457200" algn="just"/>
            <a:r>
              <a:rPr lang="en-US" b="1" dirty="0">
                <a:solidFill>
                  <a:srgbClr val="000000"/>
                </a:solidFill>
                <a:latin typeface="Times New Roman" panose="02020603050405020304" pitchFamily="18" charset="0"/>
                <a:ea typeface="Arial Unicode MS" panose="020B0604020202020204" pitchFamily="34" charset="-128"/>
              </a:rPr>
              <a:t>[47] The Creed calls the “holy Christian Church” a “communion of saints.”</a:t>
            </a:r>
            <a:r>
              <a:rPr lang="en-US" dirty="0">
                <a:solidFill>
                  <a:srgbClr val="000000"/>
                </a:solidFill>
                <a:latin typeface="Times New Roman" panose="02020603050405020304" pitchFamily="18" charset="0"/>
                <a:ea typeface="Arial Unicode MS" panose="020B0604020202020204" pitchFamily="34" charset="-128"/>
              </a:rPr>
              <a:t> Both expressions, taken together, are identical. But in the past the expression “communion of saints” was not there. This phrase has been poorly and unwisely translated into the German as a communion of saints. If it is to be rendered plainly, it must be expressed quite differently in a German way. In the same way, the word ecclesia properly means in German “a gathering</a:t>
            </a:r>
            <a:r>
              <a:rPr lang="en-US" dirty="0" smtClean="0">
                <a:solidFill>
                  <a:srgbClr val="000000"/>
                </a:solidFill>
                <a:latin typeface="Times New Roman" panose="02020603050405020304" pitchFamily="18" charset="0"/>
                <a:ea typeface="Arial Unicode MS" panose="020B0604020202020204" pitchFamily="34" charset="-128"/>
              </a:rPr>
              <a:t>.”</a:t>
            </a:r>
          </a:p>
          <a:p>
            <a:pPr marR="457200" algn="just"/>
            <a:endParaRPr lang="en-US" dirty="0">
              <a:solidFill>
                <a:srgbClr val="000000"/>
              </a:solidFill>
              <a:latin typeface="Arial Unicode MS" panose="020B0604020202020204" pitchFamily="34" charset="-128"/>
              <a:ea typeface="Arial Unicode MS" panose="020B0604020202020204" pitchFamily="34" charset="-128"/>
            </a:endParaRPr>
          </a:p>
          <a:p>
            <a:pPr marR="457200" algn="just"/>
            <a:r>
              <a:rPr lang="en-US" dirty="0">
                <a:solidFill>
                  <a:srgbClr val="000000"/>
                </a:solidFill>
                <a:latin typeface="Times New Roman" panose="02020603050405020304" pitchFamily="18" charset="0"/>
                <a:ea typeface="Arial Unicode MS" panose="020B0604020202020204" pitchFamily="34" charset="-128"/>
              </a:rPr>
              <a:t> [48] But we are used to seeing it translated as </a:t>
            </a:r>
            <a:r>
              <a:rPr lang="en-US" b="1" dirty="0">
                <a:solidFill>
                  <a:srgbClr val="000000"/>
                </a:solidFill>
                <a:latin typeface="Times New Roman" panose="02020603050405020304" pitchFamily="18" charset="0"/>
                <a:ea typeface="Arial Unicode MS" panose="020B0604020202020204" pitchFamily="34" charset="-128"/>
              </a:rPr>
              <a:t>the word Church,</a:t>
            </a:r>
            <a:r>
              <a:rPr lang="en-US" dirty="0">
                <a:solidFill>
                  <a:srgbClr val="000000"/>
                </a:solidFill>
                <a:latin typeface="Times New Roman" panose="02020603050405020304" pitchFamily="18" charset="0"/>
                <a:ea typeface="Arial Unicode MS" panose="020B0604020202020204" pitchFamily="34" charset="-128"/>
              </a:rPr>
              <a:t> by which the simple do not understand a gathered multitude but the consecrated house or building. This is true even though the house ought not to be called</a:t>
            </a:r>
            <a:r>
              <a:rPr lang="en-US" b="1" dirty="0">
                <a:solidFill>
                  <a:srgbClr val="000000"/>
                </a:solidFill>
                <a:latin typeface="Times New Roman" panose="02020603050405020304" pitchFamily="18" charset="0"/>
                <a:ea typeface="Arial Unicode MS" panose="020B0604020202020204" pitchFamily="34" charset="-128"/>
              </a:rPr>
              <a:t> a Church</a:t>
            </a:r>
            <a:r>
              <a:rPr lang="en-US" dirty="0">
                <a:solidFill>
                  <a:srgbClr val="000000"/>
                </a:solidFill>
                <a:latin typeface="Times New Roman" panose="02020603050405020304" pitchFamily="18" charset="0"/>
                <a:ea typeface="Arial Unicode MS" panose="020B0604020202020204" pitchFamily="34" charset="-128"/>
              </a:rPr>
              <a:t>, just because the multitude gathers there. For we who gather there make and choose for ourselves a particular place and give a name to the house according to the gathering. So </a:t>
            </a:r>
            <a:r>
              <a:rPr lang="en-US" b="1" dirty="0">
                <a:solidFill>
                  <a:srgbClr val="000000"/>
                </a:solidFill>
                <a:latin typeface="Times New Roman" panose="02020603050405020304" pitchFamily="18" charset="0"/>
                <a:ea typeface="Arial Unicode MS" panose="020B0604020202020204" pitchFamily="34" charset="-128"/>
              </a:rPr>
              <a:t>the word Church</a:t>
            </a:r>
            <a:r>
              <a:rPr lang="en-US" dirty="0">
                <a:solidFill>
                  <a:srgbClr val="000000"/>
                </a:solidFill>
                <a:latin typeface="Times New Roman" panose="02020603050405020304" pitchFamily="18" charset="0"/>
                <a:ea typeface="Arial Unicode MS" panose="020B0604020202020204" pitchFamily="34" charset="-128"/>
              </a:rPr>
              <a:t> really means nothing other than a common gathering, and is not really German, but Greek (as is also the word ecclesia). For in their own language the Greeks call it </a:t>
            </a:r>
            <a:r>
              <a:rPr lang="en-US" dirty="0" err="1">
                <a:solidFill>
                  <a:srgbClr val="000000"/>
                </a:solidFill>
                <a:latin typeface="Times New Roman" panose="02020603050405020304" pitchFamily="18" charset="0"/>
                <a:ea typeface="Arial Unicode MS" panose="020B0604020202020204" pitchFamily="34" charset="-128"/>
              </a:rPr>
              <a:t>kyria</a:t>
            </a:r>
            <a:r>
              <a:rPr lang="en-US" dirty="0">
                <a:solidFill>
                  <a:srgbClr val="000000"/>
                </a:solidFill>
                <a:latin typeface="Times New Roman" panose="02020603050405020304" pitchFamily="18" charset="0"/>
                <a:ea typeface="Arial Unicode MS" panose="020B0604020202020204" pitchFamily="34" charset="-128"/>
              </a:rPr>
              <a:t>, as in Latin it is called curia. Therefore, in real German, in our mother tongue, it ought to be called “a Christian congregation or gathering” or, best of all and most clearly</a:t>
            </a:r>
            <a:r>
              <a:rPr lang="en-US" b="1" dirty="0">
                <a:solidFill>
                  <a:srgbClr val="000000"/>
                </a:solidFill>
                <a:latin typeface="Times New Roman" panose="02020603050405020304" pitchFamily="18" charset="0"/>
                <a:ea typeface="Arial Unicode MS" panose="020B0604020202020204" pitchFamily="34" charset="-128"/>
              </a:rPr>
              <a:t>, “holy Christendom</a:t>
            </a:r>
            <a:r>
              <a:rPr lang="en-US" b="1" dirty="0" smtClean="0">
                <a:solidFill>
                  <a:srgbClr val="000000"/>
                </a:solidFill>
                <a:latin typeface="Times New Roman" panose="02020603050405020304" pitchFamily="18" charset="0"/>
                <a:ea typeface="Arial Unicode MS" panose="020B0604020202020204" pitchFamily="34" charset="-128"/>
              </a:rPr>
              <a:t>.”</a:t>
            </a:r>
          </a:p>
          <a:p>
            <a:pPr marR="457200" algn="just"/>
            <a:endParaRPr lang="en-US" dirty="0">
              <a:solidFill>
                <a:srgbClr val="000000"/>
              </a:solidFill>
              <a:latin typeface="Arial Unicode MS" panose="020B0604020202020204" pitchFamily="34" charset="-128"/>
              <a:ea typeface="Arial Unicode MS" panose="020B0604020202020204" pitchFamily="34" charset="-128"/>
            </a:endParaRPr>
          </a:p>
          <a:p>
            <a:pPr marR="457200" algn="just"/>
            <a:r>
              <a:rPr lang="en-US" dirty="0">
                <a:solidFill>
                  <a:srgbClr val="000000"/>
                </a:solidFill>
                <a:latin typeface="Times New Roman" panose="02020603050405020304" pitchFamily="18" charset="0"/>
                <a:ea typeface="Arial Unicode MS" panose="020B0604020202020204" pitchFamily="34" charset="-128"/>
              </a:rPr>
              <a:t> [49] So also the word </a:t>
            </a:r>
            <a:r>
              <a:rPr lang="en-US" dirty="0" err="1">
                <a:solidFill>
                  <a:srgbClr val="000000"/>
                </a:solidFill>
                <a:latin typeface="Times New Roman" panose="02020603050405020304" pitchFamily="18" charset="0"/>
                <a:ea typeface="Arial Unicode MS" panose="020B0604020202020204" pitchFamily="34" charset="-128"/>
              </a:rPr>
              <a:t>communio</a:t>
            </a:r>
            <a:r>
              <a:rPr lang="en-US" dirty="0">
                <a:solidFill>
                  <a:srgbClr val="000000"/>
                </a:solidFill>
                <a:latin typeface="Times New Roman" panose="02020603050405020304" pitchFamily="18" charset="0"/>
                <a:ea typeface="Arial Unicode MS" panose="020B0604020202020204" pitchFamily="34" charset="-128"/>
              </a:rPr>
              <a:t>, which is added, ought not to be translated “communion,” but “congregation.” It is nothing else than an interpretation or explanation by which someone meant to show </a:t>
            </a:r>
            <a:r>
              <a:rPr lang="en-US" b="1" dirty="0">
                <a:solidFill>
                  <a:srgbClr val="000000"/>
                </a:solidFill>
                <a:latin typeface="Times New Roman" panose="02020603050405020304" pitchFamily="18" charset="0"/>
                <a:ea typeface="Arial Unicode MS" panose="020B0604020202020204" pitchFamily="34" charset="-128"/>
              </a:rPr>
              <a:t>what the Christian Church </a:t>
            </a:r>
            <a:r>
              <a:rPr lang="en-US" b="1" dirty="0" err="1">
                <a:solidFill>
                  <a:srgbClr val="000000"/>
                </a:solidFill>
                <a:latin typeface="Times New Roman" panose="02020603050405020304" pitchFamily="18" charset="0"/>
                <a:ea typeface="Arial Unicode MS" panose="020B0604020202020204" pitchFamily="34" charset="-128"/>
              </a:rPr>
              <a:t>is</a:t>
            </a:r>
            <a:r>
              <a:rPr lang="en-US" dirty="0" err="1">
                <a:solidFill>
                  <a:srgbClr val="000000"/>
                </a:solidFill>
                <a:latin typeface="Times New Roman" panose="02020603050405020304" pitchFamily="18" charset="0"/>
                <a:ea typeface="Arial Unicode MS" panose="020B0604020202020204" pitchFamily="34" charset="-128"/>
              </a:rPr>
              <a:t>..“a</a:t>
            </a:r>
            <a:r>
              <a:rPr lang="en-US" dirty="0">
                <a:solidFill>
                  <a:srgbClr val="000000"/>
                </a:solidFill>
                <a:latin typeface="Times New Roman" panose="02020603050405020304" pitchFamily="18" charset="0"/>
                <a:ea typeface="Arial Unicode MS" panose="020B0604020202020204" pitchFamily="34" charset="-128"/>
              </a:rPr>
              <a:t> congregation of saints”; that is, a congregation made up purely of saints, or, to speak yet more plainly, “a holy congregation.” </a:t>
            </a:r>
            <a:endParaRPr lang="en-US" dirty="0">
              <a:solidFill>
                <a:srgbClr val="000000"/>
              </a:solidFill>
              <a:effectLst/>
              <a:latin typeface="Arial Unicode MS" panose="020B0604020202020204" pitchFamily="34" charset="-128"/>
              <a:ea typeface="Arial Unicode MS" panose="020B0604020202020204" pitchFamily="34" charset="-128"/>
            </a:endParaRPr>
          </a:p>
        </p:txBody>
      </p:sp>
    </p:spTree>
    <p:extLst>
      <p:ext uri="{BB962C8B-B14F-4D97-AF65-F5344CB8AC3E}">
        <p14:creationId xmlns:p14="http://schemas.microsoft.com/office/powerpoint/2010/main" val="1775655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4855" y="445168"/>
            <a:ext cx="8819145" cy="5847755"/>
          </a:xfrm>
          <a:prstGeom prst="rect">
            <a:avLst/>
          </a:prstGeom>
          <a:noFill/>
        </p:spPr>
        <p:txBody>
          <a:bodyPr wrap="square" rtlCol="0">
            <a:spAutoFit/>
          </a:bodyPr>
          <a:lstStyle/>
          <a:p>
            <a:pPr marR="457200" algn="just"/>
            <a:r>
              <a:rPr lang="en-US" sz="2000" dirty="0">
                <a:solidFill>
                  <a:srgbClr val="000000"/>
                </a:solidFill>
                <a:latin typeface="Times New Roman" panose="02020603050405020304" pitchFamily="18" charset="0"/>
                <a:ea typeface="Arial Unicode MS" panose="020B0604020202020204" pitchFamily="34" charset="-128"/>
              </a:rPr>
              <a:t>[51] But this is the meaning and substance of this addition: I believe that there is upon earth a little holy group and congregation of pure saints, under one head, even Christ [Ephesians 1: 22]. This group is called together </a:t>
            </a:r>
            <a:r>
              <a:rPr lang="en-US" sz="2000" b="1" dirty="0">
                <a:solidFill>
                  <a:srgbClr val="000000"/>
                </a:solidFill>
                <a:latin typeface="Times New Roman" panose="02020603050405020304" pitchFamily="18" charset="0"/>
                <a:ea typeface="Arial Unicode MS" panose="020B0604020202020204" pitchFamily="34" charset="-128"/>
              </a:rPr>
              <a:t>by the Holy Spirit in</a:t>
            </a:r>
            <a:r>
              <a:rPr lang="en-US" sz="2000" dirty="0">
                <a:solidFill>
                  <a:srgbClr val="000000"/>
                </a:solidFill>
                <a:latin typeface="Times New Roman" panose="02020603050405020304" pitchFamily="18" charset="0"/>
                <a:ea typeface="Arial Unicode MS" panose="020B0604020202020204" pitchFamily="34" charset="-128"/>
              </a:rPr>
              <a:t> one faith, one mind, and understanding, with many different gifts, yet agreeing in love, without sects or schisms [Ephesians 4: 5– 8, 11]. </a:t>
            </a:r>
            <a:endParaRPr lang="en-US" sz="2000" dirty="0" smtClean="0">
              <a:solidFill>
                <a:srgbClr val="000000"/>
              </a:solidFill>
              <a:latin typeface="Times New Roman" panose="02020603050405020304" pitchFamily="18" charset="0"/>
              <a:ea typeface="Arial Unicode MS" panose="020B0604020202020204" pitchFamily="34" charset="-128"/>
            </a:endParaRPr>
          </a:p>
          <a:p>
            <a:pPr marR="457200" algn="just"/>
            <a:endParaRPr lang="en-US" sz="2000" dirty="0">
              <a:solidFill>
                <a:srgbClr val="000000"/>
              </a:solidFill>
              <a:latin typeface="Arial Unicode MS" panose="020B0604020202020204" pitchFamily="34" charset="-128"/>
              <a:ea typeface="Arial Unicode MS" panose="020B0604020202020204" pitchFamily="34" charset="-128"/>
            </a:endParaRPr>
          </a:p>
          <a:p>
            <a:pPr marR="457200" algn="just"/>
            <a:r>
              <a:rPr lang="en-US" sz="2000" dirty="0">
                <a:solidFill>
                  <a:srgbClr val="000000"/>
                </a:solidFill>
                <a:latin typeface="Times New Roman" panose="02020603050405020304" pitchFamily="18" charset="0"/>
                <a:ea typeface="Arial Unicode MS" panose="020B0604020202020204" pitchFamily="34" charset="-128"/>
              </a:rPr>
              <a:t>[52] I am also a part and member of this same group, a sharer and joint owner of all the goods it possesses [Romans 8: 17]. I am brought to it and </a:t>
            </a:r>
            <a:r>
              <a:rPr lang="en-US" sz="2000" b="1" dirty="0">
                <a:solidFill>
                  <a:srgbClr val="000000"/>
                </a:solidFill>
                <a:latin typeface="Times New Roman" panose="02020603050405020304" pitchFamily="18" charset="0"/>
                <a:ea typeface="Arial Unicode MS" panose="020B0604020202020204" pitchFamily="34" charset="-128"/>
              </a:rPr>
              <a:t>incorporated into it by the Holy Spirit</a:t>
            </a:r>
            <a:r>
              <a:rPr lang="en-US" sz="2000" dirty="0">
                <a:solidFill>
                  <a:srgbClr val="000000"/>
                </a:solidFill>
                <a:latin typeface="Times New Roman" panose="02020603050405020304" pitchFamily="18" charset="0"/>
                <a:ea typeface="Arial Unicode MS" panose="020B0604020202020204" pitchFamily="34" charset="-128"/>
              </a:rPr>
              <a:t> through having heard and continuing to hear God’s Word [Galatians 3: 1– 2], which is the beginning of entering it. In the past, before we had attained to this, we were altogether of the devil, knowing nothing about God and about Christ [Romans 3: 10– 12</a:t>
            </a:r>
            <a:r>
              <a:rPr lang="en-US" sz="2000" dirty="0" smtClean="0">
                <a:solidFill>
                  <a:srgbClr val="000000"/>
                </a:solidFill>
                <a:latin typeface="Times New Roman" panose="02020603050405020304" pitchFamily="18" charset="0"/>
                <a:ea typeface="Arial Unicode MS" panose="020B0604020202020204" pitchFamily="34" charset="-128"/>
              </a:rPr>
              <a:t>].</a:t>
            </a:r>
          </a:p>
          <a:p>
            <a:pPr marR="457200" algn="just"/>
            <a:endParaRPr lang="en-US" sz="2000" dirty="0">
              <a:solidFill>
                <a:srgbClr val="000000"/>
              </a:solidFill>
              <a:latin typeface="Arial Unicode MS" panose="020B0604020202020204" pitchFamily="34" charset="-128"/>
              <a:ea typeface="Arial Unicode MS" panose="020B0604020202020204" pitchFamily="34" charset="-128"/>
            </a:endParaRPr>
          </a:p>
          <a:p>
            <a:pPr marR="457200" algn="just"/>
            <a:r>
              <a:rPr lang="en-US" sz="2000" dirty="0">
                <a:solidFill>
                  <a:srgbClr val="000000"/>
                </a:solidFill>
                <a:latin typeface="Times New Roman" panose="02020603050405020304" pitchFamily="18" charset="0"/>
                <a:ea typeface="Arial Unicode MS" panose="020B0604020202020204" pitchFamily="34" charset="-128"/>
              </a:rPr>
              <a:t> [53] So, until the Last Day, the Holy Spirit abides with </a:t>
            </a:r>
            <a:r>
              <a:rPr lang="en-US" sz="2000" b="1" dirty="0">
                <a:solidFill>
                  <a:srgbClr val="000000"/>
                </a:solidFill>
                <a:latin typeface="Times New Roman" panose="02020603050405020304" pitchFamily="18" charset="0"/>
                <a:ea typeface="Arial Unicode MS" panose="020B0604020202020204" pitchFamily="34" charset="-128"/>
              </a:rPr>
              <a:t>the holy congregation or Christendom</a:t>
            </a:r>
            <a:r>
              <a:rPr lang="en-US" sz="2000" dirty="0">
                <a:solidFill>
                  <a:srgbClr val="000000"/>
                </a:solidFill>
                <a:latin typeface="Times New Roman" panose="02020603050405020304" pitchFamily="18" charset="0"/>
                <a:ea typeface="Arial Unicode MS" panose="020B0604020202020204" pitchFamily="34" charset="-128"/>
              </a:rPr>
              <a:t> [John 14: 17]. Through </a:t>
            </a:r>
            <a:r>
              <a:rPr lang="en-US" sz="2000" b="1" dirty="0">
                <a:solidFill>
                  <a:srgbClr val="000000"/>
                </a:solidFill>
                <a:latin typeface="Times New Roman" panose="02020603050405020304" pitchFamily="18" charset="0"/>
                <a:ea typeface="Arial Unicode MS" panose="020B0604020202020204" pitchFamily="34" charset="-128"/>
              </a:rPr>
              <a:t>this congregation</a:t>
            </a:r>
            <a:r>
              <a:rPr lang="en-US" sz="2000" dirty="0">
                <a:solidFill>
                  <a:srgbClr val="000000"/>
                </a:solidFill>
                <a:latin typeface="Times New Roman" panose="02020603050405020304" pitchFamily="18" charset="0"/>
                <a:ea typeface="Arial Unicode MS" panose="020B0604020202020204" pitchFamily="34" charset="-128"/>
              </a:rPr>
              <a:t> He brings us to Christ and He teaches and preaches to us the Word [John 14: 26]. By the Word He works and promotes sanctification, causing </a:t>
            </a:r>
            <a:r>
              <a:rPr lang="en-US" sz="2000" b="1" dirty="0">
                <a:solidFill>
                  <a:srgbClr val="000000"/>
                </a:solidFill>
                <a:latin typeface="Times New Roman" panose="02020603050405020304" pitchFamily="18" charset="0"/>
                <a:ea typeface="Arial Unicode MS" panose="020B0604020202020204" pitchFamily="34" charset="-128"/>
              </a:rPr>
              <a:t>this congregation</a:t>
            </a:r>
            <a:r>
              <a:rPr lang="en-US" sz="2000" dirty="0">
                <a:solidFill>
                  <a:srgbClr val="000000"/>
                </a:solidFill>
                <a:latin typeface="Times New Roman" panose="02020603050405020304" pitchFamily="18" charset="0"/>
                <a:ea typeface="Arial Unicode MS" panose="020B0604020202020204" pitchFamily="34" charset="-128"/>
              </a:rPr>
              <a:t> daily to grow and to become strong in the faith and its fruit, which He produces [Galatians 5]. </a:t>
            </a:r>
            <a:endParaRPr lang="en-US" sz="2000" dirty="0">
              <a:solidFill>
                <a:srgbClr val="000000"/>
              </a:solidFill>
              <a:latin typeface="Arial Unicode MS" panose="020B0604020202020204" pitchFamily="34" charset="-128"/>
              <a:ea typeface="Arial Unicode MS" panose="020B0604020202020204" pitchFamily="34" charset="-128"/>
            </a:endParaRPr>
          </a:p>
          <a:p>
            <a:pPr marR="457200" algn="just"/>
            <a:endParaRPr lang="en-US" sz="1400" dirty="0">
              <a:solidFill>
                <a:srgbClr val="000000"/>
              </a:solidFill>
              <a:effectLst/>
              <a:latin typeface="Arial Unicode MS" panose="020B0604020202020204" pitchFamily="34" charset="-128"/>
              <a:ea typeface="Arial Unicode MS" panose="020B0604020202020204" pitchFamily="34" charset="-128"/>
            </a:endParaRPr>
          </a:p>
        </p:txBody>
      </p:sp>
    </p:spTree>
    <p:extLst>
      <p:ext uri="{BB962C8B-B14F-4D97-AF65-F5344CB8AC3E}">
        <p14:creationId xmlns:p14="http://schemas.microsoft.com/office/powerpoint/2010/main" val="1571052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442" y="252663"/>
            <a:ext cx="8879305" cy="6232475"/>
          </a:xfrm>
          <a:prstGeom prst="rect">
            <a:avLst/>
          </a:prstGeom>
          <a:noFill/>
        </p:spPr>
        <p:txBody>
          <a:bodyPr wrap="square" rtlCol="0">
            <a:spAutoFit/>
          </a:bodyPr>
          <a:lstStyle/>
          <a:p>
            <a:pPr marR="457200" algn="just"/>
            <a:r>
              <a:rPr lang="en-US" sz="2100" dirty="0">
                <a:solidFill>
                  <a:srgbClr val="000000"/>
                </a:solidFill>
                <a:latin typeface="Times New Roman" panose="02020603050405020304" pitchFamily="18" charset="0"/>
                <a:ea typeface="Arial Unicode MS" panose="020B0604020202020204" pitchFamily="34" charset="-128"/>
              </a:rPr>
              <a:t>[54] We further believe that in </a:t>
            </a:r>
            <a:r>
              <a:rPr lang="en-US" sz="2100" b="1" dirty="0">
                <a:solidFill>
                  <a:srgbClr val="000000"/>
                </a:solidFill>
                <a:latin typeface="Times New Roman" panose="02020603050405020304" pitchFamily="18" charset="0"/>
                <a:ea typeface="Arial Unicode MS" panose="020B0604020202020204" pitchFamily="34" charset="-128"/>
              </a:rPr>
              <a:t>this Christian Church</a:t>
            </a:r>
            <a:r>
              <a:rPr lang="en-US" sz="2100" dirty="0">
                <a:solidFill>
                  <a:srgbClr val="000000"/>
                </a:solidFill>
                <a:latin typeface="Times New Roman" panose="02020603050405020304" pitchFamily="18" charset="0"/>
                <a:ea typeface="Arial Unicode MS" panose="020B0604020202020204" pitchFamily="34" charset="-128"/>
              </a:rPr>
              <a:t> we have forgiveness of sin, which is wrought through the holy Sacraments and Absolution [Matthew 26: 28; Mark 1: 4; John 20: 23] and through all kinds of comforting promises from the entire Gospel. Therefore, whatever ought to be preached about the Sacraments belongs here. In short, the whole Gospel and all </a:t>
            </a:r>
            <a:r>
              <a:rPr lang="en-US" sz="2100" b="1" dirty="0">
                <a:solidFill>
                  <a:srgbClr val="000000"/>
                </a:solidFill>
                <a:latin typeface="Times New Roman" panose="02020603050405020304" pitchFamily="18" charset="0"/>
                <a:ea typeface="Arial Unicode MS" panose="020B0604020202020204" pitchFamily="34" charset="-128"/>
              </a:rPr>
              <a:t>the offices of Christianity</a:t>
            </a:r>
            <a:r>
              <a:rPr lang="en-US" sz="2100" dirty="0">
                <a:solidFill>
                  <a:srgbClr val="000000"/>
                </a:solidFill>
                <a:latin typeface="Times New Roman" panose="02020603050405020304" pitchFamily="18" charset="0"/>
                <a:ea typeface="Arial Unicode MS" panose="020B0604020202020204" pitchFamily="34" charset="-128"/>
              </a:rPr>
              <a:t> belong here, which also must be preached and taught without ceasing. God’s grace is secured through Christ [John 1: 17], and sanctification is wrought by the Holy Spirit through God’s Word in </a:t>
            </a:r>
            <a:r>
              <a:rPr lang="en-US" sz="2100" b="1" dirty="0">
                <a:solidFill>
                  <a:srgbClr val="000000"/>
                </a:solidFill>
                <a:latin typeface="Times New Roman" panose="02020603050405020304" pitchFamily="18" charset="0"/>
                <a:ea typeface="Arial Unicode MS" panose="020B0604020202020204" pitchFamily="34" charset="-128"/>
              </a:rPr>
              <a:t>the unity of the Christian Church. </a:t>
            </a:r>
            <a:r>
              <a:rPr lang="en-US" sz="2100" dirty="0">
                <a:solidFill>
                  <a:srgbClr val="000000"/>
                </a:solidFill>
                <a:latin typeface="Times New Roman" panose="02020603050405020304" pitchFamily="18" charset="0"/>
                <a:ea typeface="Arial Unicode MS" panose="020B0604020202020204" pitchFamily="34" charset="-128"/>
              </a:rPr>
              <a:t>Yet because of our flesh, which we bear about with us, we are never without sin [Romans 7: 23– 24]. </a:t>
            </a:r>
            <a:endParaRPr lang="en-US" sz="2100" dirty="0" smtClean="0">
              <a:solidFill>
                <a:srgbClr val="000000"/>
              </a:solidFill>
              <a:latin typeface="Times New Roman" panose="02020603050405020304" pitchFamily="18" charset="0"/>
              <a:ea typeface="Arial Unicode MS" panose="020B0604020202020204" pitchFamily="34" charset="-128"/>
            </a:endParaRPr>
          </a:p>
          <a:p>
            <a:pPr marR="457200" algn="just"/>
            <a:endParaRPr lang="en-US" sz="2100" dirty="0">
              <a:solidFill>
                <a:srgbClr val="000000"/>
              </a:solidFill>
              <a:latin typeface="Arial Unicode MS" panose="020B0604020202020204" pitchFamily="34" charset="-128"/>
              <a:ea typeface="Arial Unicode MS" panose="020B0604020202020204" pitchFamily="34" charset="-128"/>
            </a:endParaRPr>
          </a:p>
          <a:p>
            <a:pPr marR="457200" algn="just"/>
            <a:r>
              <a:rPr lang="en-US" sz="2100" dirty="0">
                <a:solidFill>
                  <a:srgbClr val="000000"/>
                </a:solidFill>
                <a:latin typeface="Times New Roman" panose="02020603050405020304" pitchFamily="18" charset="0"/>
                <a:ea typeface="Arial Unicode MS" panose="020B0604020202020204" pitchFamily="34" charset="-128"/>
              </a:rPr>
              <a:t>[55] Everything, therefore, in </a:t>
            </a:r>
            <a:r>
              <a:rPr lang="en-US" sz="2100" b="1" dirty="0">
                <a:solidFill>
                  <a:srgbClr val="000000"/>
                </a:solidFill>
                <a:latin typeface="Times New Roman" panose="02020603050405020304" pitchFamily="18" charset="0"/>
                <a:ea typeface="Arial Unicode MS" panose="020B0604020202020204" pitchFamily="34" charset="-128"/>
              </a:rPr>
              <a:t>the Christian Church</a:t>
            </a:r>
            <a:r>
              <a:rPr lang="en-US" sz="2100" dirty="0">
                <a:solidFill>
                  <a:srgbClr val="000000"/>
                </a:solidFill>
                <a:latin typeface="Times New Roman" panose="02020603050405020304" pitchFamily="18" charset="0"/>
                <a:ea typeface="Arial Unicode MS" panose="020B0604020202020204" pitchFamily="34" charset="-128"/>
              </a:rPr>
              <a:t> is ordered toward this goal: we shall daily receive in </a:t>
            </a:r>
            <a:r>
              <a:rPr lang="en-US" sz="2100" b="1" dirty="0">
                <a:solidFill>
                  <a:srgbClr val="000000"/>
                </a:solidFill>
                <a:latin typeface="Times New Roman" panose="02020603050405020304" pitchFamily="18" charset="0"/>
                <a:ea typeface="Arial Unicode MS" panose="020B0604020202020204" pitchFamily="34" charset="-128"/>
              </a:rPr>
              <a:t>the Church</a:t>
            </a:r>
            <a:r>
              <a:rPr lang="en-US" sz="2100" dirty="0">
                <a:solidFill>
                  <a:srgbClr val="000000"/>
                </a:solidFill>
                <a:latin typeface="Times New Roman" panose="02020603050405020304" pitchFamily="18" charset="0"/>
                <a:ea typeface="Arial Unicode MS" panose="020B0604020202020204" pitchFamily="34" charset="-128"/>
              </a:rPr>
              <a:t> nothing but the forgiveness of sin through the Word and signs, to comfort and encourage our consciences as long as we live here. So even though we have sins, the ‹grace of the› Holy Spirit does not allow them to harm us. </a:t>
            </a:r>
            <a:r>
              <a:rPr lang="en-US" sz="2100" b="1" dirty="0">
                <a:solidFill>
                  <a:srgbClr val="000000"/>
                </a:solidFill>
                <a:latin typeface="Times New Roman" panose="02020603050405020304" pitchFamily="18" charset="0"/>
                <a:ea typeface="Arial Unicode MS" panose="020B0604020202020204" pitchFamily="34" charset="-128"/>
              </a:rPr>
              <a:t>For we are in the Christian Church,</a:t>
            </a:r>
            <a:r>
              <a:rPr lang="en-US" sz="2100" dirty="0">
                <a:solidFill>
                  <a:srgbClr val="000000"/>
                </a:solidFill>
                <a:latin typeface="Times New Roman" panose="02020603050405020304" pitchFamily="18" charset="0"/>
                <a:ea typeface="Arial Unicode MS" panose="020B0604020202020204" pitchFamily="34" charset="-128"/>
              </a:rPr>
              <a:t> where there is nothing but ‹continuous, uninterrupted› forgiveness of sin. This is because God forgives us and because we forgive, bear with, and help one another [Galatians 6: 1– 2]. </a:t>
            </a:r>
            <a:endParaRPr lang="en-US" sz="2100" dirty="0">
              <a:solidFill>
                <a:srgbClr val="000000"/>
              </a:solidFill>
              <a:effectLst/>
              <a:latin typeface="Arial Unicode MS" panose="020B0604020202020204" pitchFamily="34" charset="-128"/>
              <a:ea typeface="Arial Unicode MS" panose="020B0604020202020204" pitchFamily="34" charset="-128"/>
            </a:endParaRPr>
          </a:p>
        </p:txBody>
      </p:sp>
    </p:spTree>
    <p:extLst>
      <p:ext uri="{BB962C8B-B14F-4D97-AF65-F5344CB8AC3E}">
        <p14:creationId xmlns:p14="http://schemas.microsoft.com/office/powerpoint/2010/main" val="1525136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EF04539-077E-FBF5-8C59-47F5D1786A24}"/>
              </a:ext>
            </a:extLst>
          </p:cNvPr>
          <p:cNvSpPr txBox="1"/>
          <p:nvPr/>
        </p:nvSpPr>
        <p:spPr>
          <a:xfrm>
            <a:off x="159489" y="312762"/>
            <a:ext cx="8649585" cy="5909310"/>
          </a:xfrm>
          <a:prstGeom prst="rect">
            <a:avLst/>
          </a:prstGeom>
          <a:noFill/>
        </p:spPr>
        <p:txBody>
          <a:bodyPr wrap="square" rtlCol="0">
            <a:spAutoFit/>
          </a:bodyPr>
          <a:lstStyle/>
          <a:p>
            <a:pPr lvl="1" algn="ctr"/>
            <a:r>
              <a:rPr lang="en-US" sz="2100" b="1" dirty="0"/>
              <a:t>The Three Ecumenical Creeds               </a:t>
            </a:r>
          </a:p>
          <a:p>
            <a:pPr lvl="1" algn="ctr"/>
            <a:r>
              <a:rPr lang="en-US" sz="2100" dirty="0"/>
              <a:t>Lutheran Church - Missouri Synod adheres to the three Ecumenical Creeds. These creeds are succinct yet accurate statements                                            of the true Christian faith.</a:t>
            </a:r>
          </a:p>
          <a:p>
            <a:pPr lvl="1" algn="ctr"/>
            <a:r>
              <a:rPr lang="en-US" sz="2100" dirty="0"/>
              <a:t>Among the major doctrines confessed in the creeds are:</a:t>
            </a:r>
          </a:p>
          <a:p>
            <a:pPr lvl="1" algn="ctr"/>
            <a:endParaRPr lang="en-US" sz="2100" dirty="0"/>
          </a:p>
          <a:p>
            <a:pPr lvl="1" algn="ctr"/>
            <a:r>
              <a:rPr lang="en-US" sz="2100" dirty="0"/>
              <a:t>•	the eternal and triune natures of God,</a:t>
            </a:r>
          </a:p>
          <a:p>
            <a:pPr lvl="1" algn="ctr"/>
            <a:r>
              <a:rPr lang="en-US" sz="2100" dirty="0"/>
              <a:t>•	the dual nature of Christ Jesus (being both fully God and fully man),</a:t>
            </a:r>
          </a:p>
          <a:p>
            <a:pPr lvl="1" algn="ctr"/>
            <a:r>
              <a:rPr lang="en-US" sz="2100" dirty="0"/>
              <a:t>•	the working of faith in believers by the Holy Spirit,</a:t>
            </a:r>
          </a:p>
          <a:p>
            <a:pPr lvl="1" algn="ctr"/>
            <a:r>
              <a:rPr lang="en-US" sz="2100" dirty="0"/>
              <a:t>•	the resurrection of the dead on the last day,</a:t>
            </a:r>
          </a:p>
          <a:p>
            <a:pPr lvl="1" algn="ctr"/>
            <a:r>
              <a:rPr lang="en-US" sz="2100" dirty="0"/>
              <a:t>•	the return of Christ Jesus in judgement, and</a:t>
            </a:r>
          </a:p>
          <a:p>
            <a:pPr lvl="1" algn="ctr"/>
            <a:r>
              <a:rPr lang="en-US" sz="2100" dirty="0"/>
              <a:t>•	everlasting life in heaven for those redeemed by the Grace of God through the working of the Holy Spirit and the innocent suffering and death &amp; true resurrection of our Lord Jesus Christ on the third day.</a:t>
            </a:r>
          </a:p>
          <a:p>
            <a:pPr lvl="1" algn="ctr"/>
            <a:endParaRPr lang="en-US" sz="2100" dirty="0"/>
          </a:p>
          <a:p>
            <a:pPr lvl="1" algn="ctr"/>
            <a:r>
              <a:rPr lang="en-US" sz="2100" b="1" dirty="0"/>
              <a:t>1.	The Apostle's Creed</a:t>
            </a:r>
          </a:p>
          <a:p>
            <a:pPr marL="800100" lvl="1" indent="-342900" algn="ctr">
              <a:buAutoNum type="arabicPeriod" startAt="2"/>
            </a:pPr>
            <a:r>
              <a:rPr lang="en-US" sz="2100" b="1" dirty="0"/>
              <a:t>The Nicene Creed</a:t>
            </a:r>
          </a:p>
          <a:p>
            <a:pPr marL="800100" lvl="1" indent="-342900" algn="ctr">
              <a:buAutoNum type="arabicPeriod" startAt="2"/>
            </a:pPr>
            <a:r>
              <a:rPr lang="en-US" sz="2100" b="1" dirty="0"/>
              <a:t>The Athanasian Creed</a:t>
            </a:r>
          </a:p>
        </p:txBody>
      </p:sp>
    </p:spTree>
    <p:extLst>
      <p:ext uri="{BB962C8B-B14F-4D97-AF65-F5344CB8AC3E}">
        <p14:creationId xmlns:p14="http://schemas.microsoft.com/office/powerpoint/2010/main" val="3221066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F913016-4882-3EC1-E42F-1998B139F808}"/>
              </a:ext>
            </a:extLst>
          </p:cNvPr>
          <p:cNvPicPr>
            <a:picLocks noChangeAspect="1"/>
          </p:cNvPicPr>
          <p:nvPr/>
        </p:nvPicPr>
        <p:blipFill>
          <a:blip r:embed="rId2"/>
          <a:stretch>
            <a:fillRect/>
          </a:stretch>
        </p:blipFill>
        <p:spPr>
          <a:xfrm>
            <a:off x="698124" y="1370604"/>
            <a:ext cx="7838840" cy="3504423"/>
          </a:xfrm>
          <a:prstGeom prst="rect">
            <a:avLst/>
          </a:prstGeom>
        </p:spPr>
      </p:pic>
    </p:spTree>
    <p:extLst>
      <p:ext uri="{BB962C8B-B14F-4D97-AF65-F5344CB8AC3E}">
        <p14:creationId xmlns:p14="http://schemas.microsoft.com/office/powerpoint/2010/main" val="29158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E166A37-D3C4-75DA-A461-0DA52F03D2D6}"/>
              </a:ext>
            </a:extLst>
          </p:cNvPr>
          <p:cNvSpPr txBox="1"/>
          <p:nvPr/>
        </p:nvSpPr>
        <p:spPr>
          <a:xfrm>
            <a:off x="412011" y="430618"/>
            <a:ext cx="8319977" cy="5655972"/>
          </a:xfrm>
          <a:prstGeom prst="rect">
            <a:avLst/>
          </a:prstGeom>
          <a:noFill/>
        </p:spPr>
        <p:txBody>
          <a:bodyPr wrap="square" rtlCol="0">
            <a:spAutoFit/>
          </a:bodyPr>
          <a:lstStyle/>
          <a:p>
            <a:pPr marL="0" marR="0">
              <a:lnSpc>
                <a:spcPts val="3000"/>
              </a:lnSpc>
              <a:spcBef>
                <a:spcPts val="1200"/>
              </a:spcBef>
              <a:spcAft>
                <a:spcPts val="300"/>
              </a:spcAft>
              <a:buNone/>
            </a:pPr>
            <a:r>
              <a:rPr lang="en-US" sz="2000" b="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Apostles’ Creed                                                 (ca AD 150-750)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Bef>
                <a:spcPts val="1595"/>
              </a:spcBef>
              <a:spcAft>
                <a:spcPts val="750"/>
              </a:spcAft>
            </a:pPr>
            <a:r>
              <a:rPr lang="en-US" sz="20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Apostles' Creed is the oldest. Already by 150 A.D. this creed was in use at Christian centers all along the Mediterranean Sea, such as Jerusalem, Alexandria (North Africa), Rome, and even Spain. The Apostles' Creed developed in conjunction with Baptism. As the water was applied, the question would be asked: "Do you believe in God the Father? God the Son? etc." Very quickly the answer developed into what we now call the Apostles' Creed. It is often called the baptismal creed. In addition to its primary use at all baptisms, it is also very appropriate for use in daily devotions. Also known as the </a:t>
            </a:r>
            <a:r>
              <a:rPr lang="en-US" sz="2000" i="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Baptismal Creed or the Roman Symbol</a:t>
            </a:r>
            <a:r>
              <a:rPr lang="en-US" sz="20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Its central doctrines are those of the Trinity and God the Creator. It has been called the Creed of Creeds because already by AD 150 it was employed at Christian centers all along the Mediterranean Sea, such as Jerusalem, Alexandria (North Africa), Rome, and even Spain. It is also used in daily devotions.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17412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23D6869-B465-DF34-807A-01C80AD35E81}"/>
              </a:ext>
            </a:extLst>
          </p:cNvPr>
          <p:cNvPicPr>
            <a:picLocks noChangeAspect="1"/>
          </p:cNvPicPr>
          <p:nvPr/>
        </p:nvPicPr>
        <p:blipFill>
          <a:blip r:embed="rId2"/>
          <a:stretch>
            <a:fillRect/>
          </a:stretch>
        </p:blipFill>
        <p:spPr>
          <a:xfrm>
            <a:off x="467833" y="111642"/>
            <a:ext cx="8070111" cy="6347824"/>
          </a:xfrm>
          <a:prstGeom prst="rect">
            <a:avLst/>
          </a:prstGeom>
        </p:spPr>
      </p:pic>
    </p:spTree>
    <p:extLst>
      <p:ext uri="{BB962C8B-B14F-4D97-AF65-F5344CB8AC3E}">
        <p14:creationId xmlns:p14="http://schemas.microsoft.com/office/powerpoint/2010/main" val="39191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20043E4-C365-99B1-F430-3AC9B714F9E7}"/>
              </a:ext>
            </a:extLst>
          </p:cNvPr>
          <p:cNvPicPr>
            <a:picLocks noChangeAspect="1"/>
          </p:cNvPicPr>
          <p:nvPr/>
        </p:nvPicPr>
        <p:blipFill>
          <a:blip r:embed="rId2"/>
          <a:stretch>
            <a:fillRect/>
          </a:stretch>
        </p:blipFill>
        <p:spPr>
          <a:xfrm>
            <a:off x="253326" y="233721"/>
            <a:ext cx="8637348" cy="5832153"/>
          </a:xfrm>
          <a:prstGeom prst="rect">
            <a:avLst/>
          </a:prstGeom>
        </p:spPr>
      </p:pic>
    </p:spTree>
    <p:extLst>
      <p:ext uri="{BB962C8B-B14F-4D97-AF65-F5344CB8AC3E}">
        <p14:creationId xmlns:p14="http://schemas.microsoft.com/office/powerpoint/2010/main" val="1178493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DC332CE3-C598-9A05-A949-49E594500278}"/>
              </a:ext>
            </a:extLst>
          </p:cNvPr>
          <p:cNvSpPr txBox="1"/>
          <p:nvPr/>
        </p:nvSpPr>
        <p:spPr>
          <a:xfrm>
            <a:off x="563526" y="457200"/>
            <a:ext cx="8149855" cy="6217087"/>
          </a:xfrm>
          <a:prstGeom prst="rect">
            <a:avLst/>
          </a:prstGeom>
          <a:noFill/>
        </p:spPr>
        <p:txBody>
          <a:bodyPr wrap="square" rtlCol="0">
            <a:spAutoFit/>
          </a:bodyPr>
          <a:lstStyle/>
          <a:p>
            <a:pPr marL="0" marR="0" algn="ctr">
              <a:buNone/>
            </a:pPr>
            <a:r>
              <a:rPr lang="en-US" sz="1800" b="1" dirty="0">
                <a:solidFill>
                  <a:srgbClr val="000000"/>
                </a:solidFill>
                <a:effectLst/>
                <a:latin typeface="Arial Unicode MS"/>
                <a:ea typeface="Arial Unicode MS"/>
                <a:cs typeface="Arial Unicode MS"/>
              </a:rPr>
              <a:t>The Apostles’ Creed  </a:t>
            </a:r>
            <a:endParaRPr lang="en-US" sz="2800" dirty="0">
              <a:solidFill>
                <a:srgbClr val="000000"/>
              </a:solidFill>
              <a:effectLst/>
              <a:latin typeface="Arial Unicode MS"/>
              <a:ea typeface="Arial Unicode MS"/>
              <a:cs typeface="Arial Unicode MS"/>
            </a:endParaRPr>
          </a:p>
          <a:p>
            <a:pPr marL="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believe in God, the Father, Almighty,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Maker of heaven and earth.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believe in Jesus Christ, his only Son, our Lord,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who was conceived by the Holy Spirit,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born of the virgin Mary,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suffered under Pontius Pilate, </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was crucified, died and was buried; </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descended to hell. </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third day he rose again from the dead</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ascended to heaven </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sits at the right hand of God the Father Almighty. </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From thence He will come to judge the living and the dead. </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buNone/>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believe in the Holy Spirit, </a:t>
            </a:r>
            <a:endPar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holy Christian (catholic) Church, </a:t>
            </a:r>
            <a:endPar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communions of saints, </a:t>
            </a:r>
            <a:endParaRPr lang="en-U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forgiveness of sins,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resurrection of the body,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the life + everlasting. Amen.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76529E86-1C41-CD04-B140-F6099230EB8C}"/>
              </a:ext>
            </a:extLst>
          </p:cNvPr>
          <p:cNvPicPr>
            <a:picLocks noChangeAspect="1"/>
          </p:cNvPicPr>
          <p:nvPr/>
        </p:nvPicPr>
        <p:blipFill>
          <a:blip r:embed="rId2"/>
          <a:stretch>
            <a:fillRect/>
          </a:stretch>
        </p:blipFill>
        <p:spPr>
          <a:xfrm>
            <a:off x="5883670" y="969994"/>
            <a:ext cx="2504727" cy="2607862"/>
          </a:xfrm>
          <a:prstGeom prst="rect">
            <a:avLst/>
          </a:prstGeom>
        </p:spPr>
      </p:pic>
    </p:spTree>
    <p:extLst>
      <p:ext uri="{BB962C8B-B14F-4D97-AF65-F5344CB8AC3E}">
        <p14:creationId xmlns:p14="http://schemas.microsoft.com/office/powerpoint/2010/main" val="1251252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8916" y="845828"/>
            <a:ext cx="8330514" cy="4688698"/>
          </a:xfrm>
          <a:prstGeom prst="rect">
            <a:avLst/>
          </a:prstGeom>
        </p:spPr>
      </p:pic>
    </p:spTree>
    <p:extLst>
      <p:ext uri="{BB962C8B-B14F-4D97-AF65-F5344CB8AC3E}">
        <p14:creationId xmlns:p14="http://schemas.microsoft.com/office/powerpoint/2010/main" val="2534778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13135" y="446072"/>
            <a:ext cx="6063012" cy="6063012"/>
          </a:xfrm>
          <a:prstGeom prst="rect">
            <a:avLst/>
          </a:prstGeom>
        </p:spPr>
      </p:pic>
    </p:spTree>
    <p:extLst>
      <p:ext uri="{BB962C8B-B14F-4D97-AF65-F5344CB8AC3E}">
        <p14:creationId xmlns:p14="http://schemas.microsoft.com/office/powerpoint/2010/main" val="1793213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TotalTime>
  <Words>1055</Words>
  <Application>Microsoft Office PowerPoint</Application>
  <PresentationFormat>On-screen Show (4:3)</PresentationFormat>
  <Paragraphs>69</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 Unicode MS</vt:lpstr>
      <vt:lpstr>Aptos</vt:lpstr>
      <vt:lpstr>Arial</vt:lpstr>
      <vt:lpstr>Calibri</vt:lpstr>
      <vt:lpstr>Calibri Light</vt:lpstr>
      <vt:lpstr>Helvetica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Nehrenz</dc:creator>
  <cp:lastModifiedBy>David Nehrenz</cp:lastModifiedBy>
  <cp:revision>64</cp:revision>
  <dcterms:created xsi:type="dcterms:W3CDTF">2016-02-18T03:34:46Z</dcterms:created>
  <dcterms:modified xsi:type="dcterms:W3CDTF">2025-05-08T19:46:23Z</dcterms:modified>
</cp:coreProperties>
</file>