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74" r:id="rId2"/>
    <p:sldId id="293" r:id="rId3"/>
    <p:sldId id="256" r:id="rId4"/>
    <p:sldId id="291" r:id="rId5"/>
    <p:sldId id="257" r:id="rId6"/>
    <p:sldId id="259" r:id="rId7"/>
    <p:sldId id="258" r:id="rId8"/>
    <p:sldId id="297" r:id="rId9"/>
    <p:sldId id="301" r:id="rId10"/>
    <p:sldId id="294" r:id="rId11"/>
    <p:sldId id="296" r:id="rId12"/>
    <p:sldId id="298" r:id="rId13"/>
    <p:sldId id="299" r:id="rId14"/>
    <p:sldId id="30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F5A079-8220-40EB-9AAC-5DD346C59F51}" v="6" dt="2025-04-03T20:53:26.8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2558" autoAdjust="0"/>
  </p:normalViewPr>
  <p:slideViewPr>
    <p:cSldViewPr snapToGrid="0">
      <p:cViewPr varScale="1">
        <p:scale>
          <a:sx n="64" d="100"/>
          <a:sy n="64" d="100"/>
        </p:scale>
        <p:origin x="821" y="67"/>
      </p:cViewPr>
      <p:guideLst/>
    </p:cSldViewPr>
  </p:slideViewPr>
  <p:notesTextViewPr>
    <p:cViewPr>
      <p:scale>
        <a:sx n="1" d="1"/>
        <a:sy n="1" d="1"/>
      </p:scale>
      <p:origin x="0" y="0"/>
    </p:cViewPr>
  </p:notesTextViewPr>
  <p:sorterViewPr>
    <p:cViewPr>
      <p:scale>
        <a:sx n="100" d="100"/>
        <a:sy n="100" d="100"/>
      </p:scale>
      <p:origin x="0" y="-8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802889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463389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979752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47507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2C184F-C869-4B57-99AC-AEEA9A0E8232}"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97321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2C184F-C869-4B57-99AC-AEEA9A0E8232}"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81875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2C184F-C869-4B57-99AC-AEEA9A0E8232}" type="datetimeFigureOut">
              <a:rPr lang="en-US" smtClean="0"/>
              <a:t>5/2/2025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30687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2C184F-C869-4B57-99AC-AEEA9A0E8232}" type="datetimeFigureOut">
              <a:rPr lang="en-US" smtClean="0"/>
              <a:t>5/2/2025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9518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C184F-C869-4B57-99AC-AEEA9A0E8232}" type="datetimeFigureOut">
              <a:rPr lang="en-US" smtClean="0"/>
              <a:t>5/2/2025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347233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C184F-C869-4B57-99AC-AEEA9A0E8232}"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031552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C184F-C869-4B57-99AC-AEEA9A0E8232}"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41225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C184F-C869-4B57-99AC-AEEA9A0E8232}" type="datetimeFigureOut">
              <a:rPr lang="en-US" smtClean="0"/>
              <a:t>5/2/2025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BCB04-6855-493D-859B-3099503131F3}" type="slidenum">
              <a:rPr lang="en-US" smtClean="0"/>
              <a:t>‹#›</a:t>
            </a:fld>
            <a:endParaRPr lang="en-US"/>
          </a:p>
        </p:txBody>
      </p:sp>
    </p:spTree>
    <p:extLst>
      <p:ext uri="{BB962C8B-B14F-4D97-AF65-F5344CB8AC3E}">
        <p14:creationId xmlns:p14="http://schemas.microsoft.com/office/powerpoint/2010/main" val="1219965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419D80B1-376D-D77D-C9C5-8ADE829D4B12}"/>
              </a:ext>
            </a:extLst>
          </p:cNvPr>
          <p:cNvSpPr txBox="1"/>
          <p:nvPr/>
        </p:nvSpPr>
        <p:spPr>
          <a:xfrm>
            <a:off x="91776" y="155011"/>
            <a:ext cx="8729331" cy="4401205"/>
          </a:xfrm>
          <a:prstGeom prst="rect">
            <a:avLst/>
          </a:prstGeom>
          <a:noFill/>
        </p:spPr>
        <p:txBody>
          <a:bodyPr wrap="square" rtlCol="0">
            <a:spAutoFit/>
          </a:bodyPr>
          <a:lstStyle/>
          <a:p>
            <a:pPr marL="0" marR="0" algn="ctr" fontAlgn="auto" hangingPunct="1">
              <a:buNone/>
            </a:pPr>
            <a:r>
              <a:rPr lang="en-US" sz="2800" b="1" dirty="0">
                <a:solidFill>
                  <a:srgbClr val="000000"/>
                </a:solidFill>
                <a:effectLst/>
                <a:latin typeface="Aptos" panose="020B0004020202020204" pitchFamily="34" charset="0"/>
                <a:ea typeface="Aptos" panose="020B0004020202020204" pitchFamily="34" charset="0"/>
                <a:cs typeface="Arial" panose="020B0604020202020204" pitchFamily="34" charset="0"/>
              </a:rPr>
              <a:t>“The Apostles, Nicene and Athanasian Creeds                                                        </a:t>
            </a:r>
          </a:p>
          <a:p>
            <a:pPr marL="0" marR="0" algn="ctr" fontAlgn="auto" hangingPunct="1">
              <a:buNone/>
            </a:pPr>
            <a:r>
              <a:rPr lang="en-US" sz="2800" b="1" dirty="0">
                <a:solidFill>
                  <a:srgbClr val="000000"/>
                </a:solidFill>
                <a:effectLst/>
                <a:latin typeface="Aptos" panose="020B0004020202020204" pitchFamily="34" charset="0"/>
                <a:ea typeface="Aptos" panose="020B0004020202020204" pitchFamily="34" charset="0"/>
                <a:cs typeface="Arial" panose="020B0604020202020204" pitchFamily="34" charset="0"/>
              </a:rPr>
              <a:t>  The Truth about the Trinity”</a:t>
            </a:r>
            <a:endPar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-The Ecumenical Creeds as Summaries </a:t>
            </a: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About Who God Is,                                  </a:t>
            </a: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  Versus False Religions and Cults-</a:t>
            </a:r>
            <a:endParaRPr lang="en-US" sz="2800" dirty="0">
              <a:solidFill>
                <a:srgbClr val="000000"/>
              </a:solidFill>
              <a:effectLst/>
              <a:ea typeface="Times New Roman" panose="02020603050405020304" pitchFamily="18" charset="0"/>
              <a:cs typeface="Times New Roman" panose="02020603050405020304" pitchFamily="18" charset="0"/>
            </a:endParaRPr>
          </a:p>
          <a:p>
            <a:pPr marL="0" marR="0" algn="ctr"/>
            <a:r>
              <a:rPr lang="en-US" sz="2800" b="1" u="sng" dirty="0">
                <a:solidFill>
                  <a:srgbClr val="000000"/>
                </a:solidFill>
                <a:effectLst/>
                <a:latin typeface="Aptos" panose="020B0004020202020204" pitchFamily="34" charset="0"/>
                <a:ea typeface="Arial Unicode MS"/>
                <a:cs typeface="Arial Unicode MS"/>
              </a:rPr>
              <a:t>Part 1 - A  Bible  Study  of                                                                         the  Apostles’  Creed</a:t>
            </a:r>
            <a:r>
              <a:rPr lang="en-US" sz="2800" b="1" dirty="0">
                <a:solidFill>
                  <a:srgbClr val="000000"/>
                </a:solidFill>
                <a:effectLst/>
                <a:latin typeface="Aptos" panose="020B0004020202020204" pitchFamily="34" charset="0"/>
                <a:ea typeface="Arial Unicode MS"/>
                <a:cs typeface="Arial Unicode MS"/>
              </a:rPr>
              <a:t>                                              </a:t>
            </a:r>
          </a:p>
          <a:p>
            <a:pPr marL="0" marR="0" algn="ctr"/>
            <a:r>
              <a:rPr lang="en-US" sz="2800" b="1" dirty="0">
                <a:solidFill>
                  <a:srgbClr val="000000"/>
                </a:solidFill>
                <a:effectLst/>
                <a:latin typeface="Aptos" panose="020B0004020202020204" pitchFamily="34" charset="0"/>
                <a:ea typeface="Arial Unicode MS"/>
                <a:cs typeface="Arial Unicode MS"/>
              </a:rPr>
              <a:t>  </a:t>
            </a:r>
            <a:r>
              <a:rPr lang="en-US" sz="2800" b="0" dirty="0">
                <a:solidFill>
                  <a:srgbClr val="000000"/>
                </a:solidFill>
                <a:effectLst/>
                <a:latin typeface="Aptos" panose="020B0004020202020204" pitchFamily="34" charset="0"/>
                <a:ea typeface="Arial Unicode MS"/>
                <a:cs typeface="Arial Unicode MS"/>
              </a:rPr>
              <a:t>Trinity Lutheran Church LCMS  Norman, OK.   Pastor David Nehrenz                                  </a:t>
            </a:r>
          </a:p>
          <a:p>
            <a:pPr marL="0" marR="0" algn="ctr"/>
            <a:r>
              <a:rPr lang="en-US" sz="2800" b="0" dirty="0">
                <a:solidFill>
                  <a:srgbClr val="000000"/>
                </a:solidFill>
                <a:effectLst/>
                <a:latin typeface="Aptos" panose="020B0004020202020204" pitchFamily="34" charset="0"/>
                <a:ea typeface="Arial Unicode MS"/>
                <a:cs typeface="Arial Unicode MS"/>
              </a:rPr>
              <a:t>  </a:t>
            </a:r>
            <a:r>
              <a:rPr lang="en-US" sz="3000" b="1" u="sng" dirty="0">
                <a:solidFill>
                  <a:srgbClr val="000000"/>
                </a:solidFill>
                <a:effectLst/>
                <a:latin typeface="Aptos" panose="020B0004020202020204" pitchFamily="34" charset="0"/>
                <a:ea typeface="Arial Unicode MS"/>
                <a:cs typeface="Arial Unicode MS"/>
              </a:rPr>
              <a:t>Lesson </a:t>
            </a:r>
            <a:r>
              <a:rPr lang="en-US" sz="3000" b="1" u="sng" dirty="0">
                <a:solidFill>
                  <a:srgbClr val="000000"/>
                </a:solidFill>
                <a:latin typeface="Aptos" panose="020B0004020202020204" pitchFamily="34" charset="0"/>
                <a:ea typeface="Arial Unicode MS"/>
                <a:cs typeface="Arial Unicode MS"/>
              </a:rPr>
              <a:t>6</a:t>
            </a:r>
            <a:r>
              <a:rPr lang="en-US" sz="3000" b="1" u="sng" dirty="0" smtClean="0">
                <a:solidFill>
                  <a:srgbClr val="000000"/>
                </a:solidFill>
                <a:effectLst/>
                <a:latin typeface="Aptos" panose="020B0004020202020204" pitchFamily="34" charset="0"/>
                <a:ea typeface="Arial Unicode MS"/>
                <a:cs typeface="Arial Unicode MS"/>
              </a:rPr>
              <a:t> </a:t>
            </a:r>
            <a:r>
              <a:rPr lang="en-US" sz="3000" b="1" u="sng" dirty="0">
                <a:solidFill>
                  <a:srgbClr val="000000"/>
                </a:solidFill>
                <a:effectLst/>
                <a:latin typeface="Aptos" panose="020B0004020202020204" pitchFamily="34" charset="0"/>
                <a:ea typeface="Arial Unicode MS"/>
                <a:cs typeface="Arial Unicode MS"/>
              </a:rPr>
              <a:t>– </a:t>
            </a:r>
            <a:r>
              <a:rPr lang="en-US" sz="3000" b="1" u="sng" dirty="0" smtClean="0">
                <a:solidFill>
                  <a:srgbClr val="000000"/>
                </a:solidFill>
                <a:effectLst/>
                <a:latin typeface="Aptos" panose="020B0004020202020204" pitchFamily="34" charset="0"/>
                <a:ea typeface="Arial Unicode MS"/>
                <a:cs typeface="Arial Unicode MS"/>
              </a:rPr>
              <a:t>May 4, </a:t>
            </a:r>
            <a:r>
              <a:rPr lang="en-US" sz="3000" b="1" u="sng" dirty="0">
                <a:solidFill>
                  <a:srgbClr val="000000"/>
                </a:solidFill>
                <a:effectLst/>
                <a:latin typeface="Aptos" panose="020B0004020202020204" pitchFamily="34" charset="0"/>
                <a:ea typeface="Arial Unicode MS"/>
                <a:cs typeface="Arial Unicode MS"/>
              </a:rPr>
              <a:t>2025</a:t>
            </a:r>
            <a:endParaRPr lang="en-US" sz="3000" b="1" u="sng" dirty="0">
              <a:solidFill>
                <a:srgbClr val="000000"/>
              </a:solidFill>
              <a:effectLst/>
              <a:latin typeface="Arial Unicode MS"/>
              <a:ea typeface="Arial Unicode MS"/>
              <a:cs typeface="Arial Unicode MS"/>
            </a:endParaRPr>
          </a:p>
        </p:txBody>
      </p:sp>
      <p:pic>
        <p:nvPicPr>
          <p:cNvPr id="5" name="Picture 4">
            <a:extLst>
              <a:ext uri="{FF2B5EF4-FFF2-40B4-BE49-F238E27FC236}">
                <a16:creationId xmlns="" xmlns:a16="http://schemas.microsoft.com/office/drawing/2014/main" id="{72EFCCB6-43B6-63C2-3A83-400C5654540B}"/>
              </a:ext>
            </a:extLst>
          </p:cNvPr>
          <p:cNvPicPr>
            <a:picLocks noChangeAspect="1"/>
          </p:cNvPicPr>
          <p:nvPr/>
        </p:nvPicPr>
        <p:blipFill>
          <a:blip r:embed="rId2"/>
          <a:stretch>
            <a:fillRect/>
          </a:stretch>
        </p:blipFill>
        <p:spPr>
          <a:xfrm>
            <a:off x="510363" y="4763547"/>
            <a:ext cx="2283908" cy="1724777"/>
          </a:xfrm>
          <a:prstGeom prst="rect">
            <a:avLst/>
          </a:prstGeom>
        </p:spPr>
      </p:pic>
      <p:pic>
        <p:nvPicPr>
          <p:cNvPr id="6" name="Picture 5">
            <a:extLst>
              <a:ext uri="{FF2B5EF4-FFF2-40B4-BE49-F238E27FC236}">
                <a16:creationId xmlns="" xmlns:a16="http://schemas.microsoft.com/office/drawing/2014/main" id="{0107638D-E24B-FA6F-6A07-281F3F7F0022}"/>
              </a:ext>
            </a:extLst>
          </p:cNvPr>
          <p:cNvPicPr>
            <a:picLocks noChangeAspect="1"/>
          </p:cNvPicPr>
          <p:nvPr/>
        </p:nvPicPr>
        <p:blipFill>
          <a:blip r:embed="rId3"/>
          <a:stretch>
            <a:fillRect/>
          </a:stretch>
        </p:blipFill>
        <p:spPr>
          <a:xfrm>
            <a:off x="3430046" y="4689828"/>
            <a:ext cx="2283908" cy="1872216"/>
          </a:xfrm>
          <a:prstGeom prst="rect">
            <a:avLst/>
          </a:prstGeom>
        </p:spPr>
      </p:pic>
      <p:pic>
        <p:nvPicPr>
          <p:cNvPr id="7" name="Picture 6">
            <a:extLst>
              <a:ext uri="{FF2B5EF4-FFF2-40B4-BE49-F238E27FC236}">
                <a16:creationId xmlns="" xmlns:a16="http://schemas.microsoft.com/office/drawing/2014/main" id="{EEA5454F-33A1-2C3D-BC7A-00E4173DCE7D}"/>
              </a:ext>
            </a:extLst>
          </p:cNvPr>
          <p:cNvPicPr>
            <a:picLocks noChangeAspect="1"/>
          </p:cNvPicPr>
          <p:nvPr/>
        </p:nvPicPr>
        <p:blipFill>
          <a:blip r:embed="rId4"/>
          <a:srcRect t="10611"/>
          <a:stretch/>
        </p:blipFill>
        <p:spPr>
          <a:xfrm>
            <a:off x="6731331" y="4689828"/>
            <a:ext cx="1862033" cy="1872216"/>
          </a:xfrm>
          <a:prstGeom prst="rect">
            <a:avLst/>
          </a:prstGeom>
        </p:spPr>
      </p:pic>
    </p:spTree>
    <p:extLst>
      <p:ext uri="{BB962C8B-B14F-4D97-AF65-F5344CB8AC3E}">
        <p14:creationId xmlns:p14="http://schemas.microsoft.com/office/powerpoint/2010/main" val="3002449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749CD0A-F886-A451-8575-B66D2F2DE76F}"/>
              </a:ext>
            </a:extLst>
          </p:cNvPr>
          <p:cNvSpPr txBox="1"/>
          <p:nvPr/>
        </p:nvSpPr>
        <p:spPr>
          <a:xfrm>
            <a:off x="348916" y="0"/>
            <a:ext cx="8579634" cy="6494085"/>
          </a:xfrm>
          <a:prstGeom prst="rect">
            <a:avLst/>
          </a:prstGeom>
          <a:noFill/>
        </p:spPr>
        <p:txBody>
          <a:bodyPr wrap="square" rtlCol="0">
            <a:spAutoFit/>
          </a:bodyPr>
          <a:lstStyle/>
          <a:p>
            <a:pPr marL="0" marR="457200" algn="ctr">
              <a:buNone/>
            </a:pPr>
            <a:r>
              <a:rPr lang="en-US" sz="2400" b="1" u="sng" dirty="0">
                <a:solidFill>
                  <a:srgbClr val="000000"/>
                </a:solidFill>
                <a:effectLst/>
                <a:latin typeface="Times New Roman" panose="02020603050405020304" pitchFamily="18" charset="0"/>
                <a:ea typeface="Arial Unicode MS" panose="020B0604020202020204"/>
                <a:cs typeface="Arial Unicode MS" panose="020B0604020202020204"/>
              </a:rPr>
              <a:t>STUDY GUIDES  </a:t>
            </a:r>
            <a:endParaRPr lang="en-US" sz="2400" u="sng" dirty="0">
              <a:solidFill>
                <a:srgbClr val="000000"/>
              </a:solidFill>
              <a:effectLst/>
              <a:latin typeface="Arial Unicode MS" panose="020B0604020202020204"/>
              <a:ea typeface="Arial Unicode MS" panose="020B0604020202020204"/>
              <a:cs typeface="Arial Unicode MS" panose="020B0604020202020204"/>
            </a:endParaRPr>
          </a:p>
          <a:p>
            <a:r>
              <a:rPr lang="en-US" sz="2600" b="1" u="sng" dirty="0"/>
              <a:t>VIII. I believe in the Holy Spirit.</a:t>
            </a:r>
            <a:r>
              <a:rPr lang="en-US" sz="2600" u="sng" dirty="0"/>
              <a:t> </a:t>
            </a:r>
            <a:r>
              <a:rPr lang="en-US" sz="2600" u="sng" dirty="0" smtClean="0"/>
              <a:t>                                               </a:t>
            </a:r>
            <a:r>
              <a:rPr lang="en-US" sz="2600" b="1" u="sng" dirty="0" smtClean="0"/>
              <a:t>(</a:t>
            </a:r>
            <a:r>
              <a:rPr lang="en-US" sz="2600" b="1" u="sng" dirty="0"/>
              <a:t>Pentecost – Acts chapter 2</a:t>
            </a:r>
            <a:r>
              <a:rPr lang="en-US" sz="2600" b="1" u="sng" dirty="0" smtClean="0"/>
              <a:t>)</a:t>
            </a:r>
          </a:p>
          <a:p>
            <a:endParaRPr lang="en-US" sz="2600" dirty="0"/>
          </a:p>
          <a:p>
            <a:pPr lvl="0"/>
            <a:r>
              <a:rPr lang="en-US" sz="2600" dirty="0" smtClean="0"/>
              <a:t>1. Read </a:t>
            </a:r>
            <a:r>
              <a:rPr lang="en-US" sz="2600" b="1" dirty="0"/>
              <a:t>Galatians 4:4-7</a:t>
            </a:r>
            <a:r>
              <a:rPr lang="en-US" sz="2600" dirty="0"/>
              <a:t> again to see how the Spirit has changed slaves of sin into children of     </a:t>
            </a:r>
          </a:p>
          <a:p>
            <a:r>
              <a:rPr lang="en-US" sz="2600" dirty="0"/>
              <a:t>God. </a:t>
            </a:r>
            <a:endParaRPr lang="en-US" sz="2600" dirty="0" smtClean="0"/>
          </a:p>
          <a:p>
            <a:endParaRPr lang="en-US" sz="2600" dirty="0"/>
          </a:p>
          <a:p>
            <a:pPr lvl="0"/>
            <a:r>
              <a:rPr lang="en-US" sz="2600" dirty="0" smtClean="0"/>
              <a:t>2. Read </a:t>
            </a:r>
            <a:r>
              <a:rPr lang="en-US" sz="2600" b="1" dirty="0"/>
              <a:t>II Corinthians 1:20-22</a:t>
            </a:r>
            <a:r>
              <a:rPr lang="en-US" sz="2600" dirty="0"/>
              <a:t> which shows what methods God uses to help His children stand firm in their faith. </a:t>
            </a:r>
            <a:endParaRPr lang="en-US" sz="2600" dirty="0" smtClean="0"/>
          </a:p>
          <a:p>
            <a:pPr lvl="0"/>
            <a:endParaRPr lang="en-US" sz="2600" dirty="0"/>
          </a:p>
          <a:p>
            <a:pPr lvl="0"/>
            <a:r>
              <a:rPr lang="en-US" sz="2600" dirty="0" smtClean="0"/>
              <a:t>3. Read </a:t>
            </a:r>
            <a:r>
              <a:rPr lang="en-US" sz="2600" b="1" dirty="0"/>
              <a:t>Ephesians 1:13-14</a:t>
            </a:r>
            <a:r>
              <a:rPr lang="en-US" sz="2600" dirty="0"/>
              <a:t> to see how God fulfills our call to faith through the operation of the </a:t>
            </a:r>
          </a:p>
          <a:p>
            <a:r>
              <a:rPr lang="en-US" sz="2600" dirty="0"/>
              <a:t>Holy Spirit. </a:t>
            </a:r>
            <a:endParaRPr lang="en-US" sz="2600" dirty="0" smtClean="0"/>
          </a:p>
          <a:p>
            <a:endParaRPr lang="en-US" sz="2600" dirty="0"/>
          </a:p>
          <a:p>
            <a:r>
              <a:rPr lang="en-US" sz="2600" dirty="0"/>
              <a:t>4. Read </a:t>
            </a:r>
            <a:r>
              <a:rPr lang="en-US" sz="2600" b="1" dirty="0"/>
              <a:t>I Peter 1:1-2</a:t>
            </a:r>
            <a:r>
              <a:rPr lang="en-US" sz="2600" dirty="0"/>
              <a:t> to see how God chooses His own</a:t>
            </a:r>
            <a:r>
              <a:rPr lang="en-US" sz="2800" dirty="0"/>
              <a:t>.</a:t>
            </a:r>
          </a:p>
        </p:txBody>
      </p:sp>
    </p:spTree>
    <p:extLst>
      <p:ext uri="{BB962C8B-B14F-4D97-AF65-F5344CB8AC3E}">
        <p14:creationId xmlns:p14="http://schemas.microsoft.com/office/powerpoint/2010/main" val="749222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79125AA7-13B9-9815-8ACC-EA4AE032ABEA}"/>
              </a:ext>
            </a:extLst>
          </p:cNvPr>
          <p:cNvSpPr txBox="1"/>
          <p:nvPr/>
        </p:nvSpPr>
        <p:spPr>
          <a:xfrm>
            <a:off x="413691" y="170344"/>
            <a:ext cx="8436934" cy="6188874"/>
          </a:xfrm>
          <a:prstGeom prst="rect">
            <a:avLst/>
          </a:prstGeom>
          <a:noFill/>
        </p:spPr>
        <p:txBody>
          <a:bodyPr wrap="square" rtlCol="0">
            <a:spAutoFit/>
          </a:bodyPr>
          <a:lstStyle/>
          <a:p>
            <a:r>
              <a:rPr lang="en-US" sz="2800" b="1" u="sng" dirty="0">
                <a:solidFill>
                  <a:srgbClr val="000000"/>
                </a:solidFill>
                <a:latin typeface="Times New Roman" panose="02020603050405020304" pitchFamily="18" charset="0"/>
                <a:ea typeface="Arial Unicode MS" panose="020B0604020202020204" pitchFamily="34" charset="-128"/>
              </a:rPr>
              <a:t>IX. I believe in the holy Christian (catholic) Church the communion of saints.</a:t>
            </a:r>
            <a:r>
              <a:rPr lang="en-US" sz="2800" u="sng" dirty="0">
                <a:solidFill>
                  <a:srgbClr val="000000"/>
                </a:solidFill>
                <a:latin typeface="Times New Roman" panose="02020603050405020304" pitchFamily="18" charset="0"/>
                <a:ea typeface="Arial Unicode MS" panose="020B0604020202020204" pitchFamily="34" charset="-128"/>
              </a:rPr>
              <a:t> </a:t>
            </a:r>
            <a:endParaRPr lang="en-US" sz="2800" dirty="0">
              <a:solidFill>
                <a:srgbClr val="000000"/>
              </a:solidFill>
              <a:latin typeface="Arial Unicode MS" panose="020B0604020202020204" pitchFamily="34" charset="-128"/>
              <a:ea typeface="Arial Unicode MS" panose="020B0604020202020204" pitchFamily="34" charset="-128"/>
            </a:endParaRPr>
          </a:p>
          <a:p>
            <a:pPr marL="971550" marR="457200" indent="-514350" algn="just">
              <a:spcBef>
                <a:spcPts val="0"/>
              </a:spcBef>
              <a:spcAft>
                <a:spcPts val="0"/>
              </a:spcAft>
              <a:buAutoNum type="arabicPeriod"/>
            </a:pPr>
            <a:r>
              <a:rPr lang="en-US" sz="2800" dirty="0" smtClean="0">
                <a:solidFill>
                  <a:srgbClr val="000000"/>
                </a:solidFill>
                <a:latin typeface="Times New Roman" panose="02020603050405020304" pitchFamily="18" charset="0"/>
                <a:ea typeface="Arial Unicode MS" panose="020B0604020202020204" pitchFamily="34" charset="-128"/>
              </a:rPr>
              <a:t>Read </a:t>
            </a:r>
            <a:r>
              <a:rPr lang="en-US" sz="2800" b="1" dirty="0">
                <a:solidFill>
                  <a:srgbClr val="000000"/>
                </a:solidFill>
                <a:latin typeface="Times New Roman" panose="02020603050405020304" pitchFamily="18" charset="0"/>
                <a:ea typeface="Arial Unicode MS" panose="020B0604020202020204" pitchFamily="34" charset="-128"/>
              </a:rPr>
              <a:t>Genesis 26:1-6</a:t>
            </a:r>
            <a:r>
              <a:rPr lang="en-US" sz="2800" dirty="0">
                <a:solidFill>
                  <a:srgbClr val="000000"/>
                </a:solidFill>
                <a:latin typeface="Times New Roman" panose="02020603050405020304" pitchFamily="18" charset="0"/>
                <a:ea typeface="Arial Unicode MS" panose="020B0604020202020204" pitchFamily="34" charset="-128"/>
              </a:rPr>
              <a:t> to see when the catholic, or universal, church was first prophesied? </a:t>
            </a:r>
            <a:endParaRPr lang="en-US" sz="2800" dirty="0" smtClean="0">
              <a:solidFill>
                <a:srgbClr val="000000"/>
              </a:solidFill>
              <a:latin typeface="Times New Roman" panose="02020603050405020304" pitchFamily="18" charset="0"/>
              <a:ea typeface="Arial Unicode MS" panose="020B0604020202020204" pitchFamily="34" charset="-128"/>
            </a:endParaRPr>
          </a:p>
          <a:p>
            <a:pPr marL="971550" marR="457200" indent="-514350" algn="just">
              <a:spcBef>
                <a:spcPts val="0"/>
              </a:spcBef>
              <a:spcAft>
                <a:spcPts val="0"/>
              </a:spcAft>
              <a:buAutoNum type="arabicPeriod"/>
            </a:pPr>
            <a:endParaRPr lang="en-US" sz="2800" dirty="0">
              <a:solidFill>
                <a:srgbClr val="000000"/>
              </a:solidFill>
              <a:latin typeface="Arial Unicode MS" panose="020B0604020202020204" pitchFamily="34" charset="-128"/>
              <a:ea typeface="Arial Unicode MS" panose="020B0604020202020204" pitchFamily="34" charset="-128"/>
            </a:endParaRPr>
          </a:p>
          <a:p>
            <a:pPr marL="457200" marR="457200" algn="just">
              <a:spcBef>
                <a:spcPts val="0"/>
              </a:spcBef>
              <a:spcAft>
                <a:spcPts val="0"/>
              </a:spcAft>
            </a:pPr>
            <a:r>
              <a:rPr lang="en-US" sz="2800" dirty="0">
                <a:solidFill>
                  <a:srgbClr val="000000"/>
                </a:solidFill>
                <a:latin typeface="Times New Roman" panose="02020603050405020304" pitchFamily="18" charset="0"/>
                <a:ea typeface="Arial Unicode MS" panose="020B0604020202020204" pitchFamily="34" charset="-128"/>
              </a:rPr>
              <a:t>2.  Read </a:t>
            </a:r>
            <a:r>
              <a:rPr lang="en-US" sz="2800" b="1" dirty="0">
                <a:solidFill>
                  <a:srgbClr val="000000"/>
                </a:solidFill>
                <a:latin typeface="Times New Roman" panose="02020603050405020304" pitchFamily="18" charset="0"/>
                <a:ea typeface="Arial Unicode MS" panose="020B0604020202020204" pitchFamily="34" charset="-128"/>
              </a:rPr>
              <a:t>Acts 10</a:t>
            </a:r>
            <a:r>
              <a:rPr lang="en-US" sz="2800" dirty="0">
                <a:solidFill>
                  <a:srgbClr val="000000"/>
                </a:solidFill>
                <a:latin typeface="Times New Roman" panose="02020603050405020304" pitchFamily="18" charset="0"/>
                <a:ea typeface="Arial Unicode MS" panose="020B0604020202020204" pitchFamily="34" charset="-128"/>
              </a:rPr>
              <a:t> where we learn that Jesus Christ is Lord of all and non-Jews can also become </a:t>
            </a:r>
            <a:endParaRPr lang="en-US" sz="2800" dirty="0">
              <a:solidFill>
                <a:srgbClr val="000000"/>
              </a:solidFill>
              <a:latin typeface="Arial Unicode MS" panose="020B0604020202020204" pitchFamily="34" charset="-128"/>
              <a:ea typeface="Arial Unicode MS" panose="020B0604020202020204" pitchFamily="34" charset="-128"/>
            </a:endParaRPr>
          </a:p>
          <a:p>
            <a:pPr marL="457200" marR="457200" algn="just">
              <a:spcBef>
                <a:spcPts val="0"/>
              </a:spcBef>
              <a:spcAft>
                <a:spcPts val="0"/>
              </a:spcAft>
            </a:pPr>
            <a:r>
              <a:rPr lang="en-US" sz="2800" dirty="0">
                <a:solidFill>
                  <a:srgbClr val="000000"/>
                </a:solidFill>
                <a:latin typeface="Times New Roman" panose="02020603050405020304" pitchFamily="18" charset="0"/>
                <a:ea typeface="Arial Unicode MS" panose="020B0604020202020204" pitchFamily="34" charset="-128"/>
              </a:rPr>
              <a:t>      part of the Kingdom of God. </a:t>
            </a:r>
            <a:endParaRPr lang="en-US" sz="2800" dirty="0" smtClean="0">
              <a:solidFill>
                <a:srgbClr val="000000"/>
              </a:solidFill>
              <a:latin typeface="Times New Roman" panose="02020603050405020304" pitchFamily="18" charset="0"/>
              <a:ea typeface="Arial Unicode MS" panose="020B0604020202020204" pitchFamily="34" charset="-128"/>
            </a:endParaRPr>
          </a:p>
          <a:p>
            <a:pPr marL="457200" marR="457200" algn="just">
              <a:spcBef>
                <a:spcPts val="0"/>
              </a:spcBef>
              <a:spcAft>
                <a:spcPts val="0"/>
              </a:spcAft>
            </a:pPr>
            <a:endParaRPr lang="en-US" sz="2800" dirty="0">
              <a:solidFill>
                <a:srgbClr val="000000"/>
              </a:solidFill>
              <a:latin typeface="Arial Unicode MS" panose="020B0604020202020204" pitchFamily="34" charset="-128"/>
              <a:ea typeface="Arial Unicode MS" panose="020B0604020202020204" pitchFamily="34" charset="-128"/>
            </a:endParaRPr>
          </a:p>
          <a:p>
            <a:pPr marR="457200" lvl="0" algn="just">
              <a:spcBef>
                <a:spcPts val="0"/>
              </a:spcBef>
              <a:spcAft>
                <a:spcPts val="0"/>
              </a:spcAft>
            </a:pPr>
            <a:r>
              <a:rPr lang="en-US" sz="2800" dirty="0" smtClean="0">
                <a:solidFill>
                  <a:srgbClr val="000000"/>
                </a:solidFill>
                <a:latin typeface="Times New Roman" panose="02020603050405020304" pitchFamily="18" charset="0"/>
                <a:ea typeface="Arial Unicode MS" panose="020B0604020202020204" pitchFamily="34" charset="-128"/>
              </a:rPr>
              <a:t>3. Read </a:t>
            </a:r>
            <a:r>
              <a:rPr lang="en-US" sz="2800" b="1" dirty="0">
                <a:solidFill>
                  <a:srgbClr val="000000"/>
                </a:solidFill>
                <a:latin typeface="Times New Roman" panose="02020603050405020304" pitchFamily="18" charset="0"/>
                <a:ea typeface="Arial Unicode MS" panose="020B0604020202020204" pitchFamily="34" charset="-128"/>
              </a:rPr>
              <a:t>I Corinthians 12</a:t>
            </a:r>
            <a:r>
              <a:rPr lang="en-US" sz="2800" dirty="0">
                <a:solidFill>
                  <a:srgbClr val="000000"/>
                </a:solidFill>
                <a:latin typeface="Times New Roman" panose="02020603050405020304" pitchFamily="18" charset="0"/>
                <a:ea typeface="Arial Unicode MS" panose="020B0604020202020204" pitchFamily="34" charset="-128"/>
              </a:rPr>
              <a:t> to understand that the church of Jesus Christ is one body but has many parts. </a:t>
            </a:r>
            <a:endParaRPr lang="en-US" sz="2800" dirty="0" smtClean="0">
              <a:solidFill>
                <a:srgbClr val="000000"/>
              </a:solidFill>
              <a:latin typeface="Times New Roman" panose="02020603050405020304" pitchFamily="18" charset="0"/>
              <a:ea typeface="Arial Unicode MS" panose="020B0604020202020204" pitchFamily="34" charset="-128"/>
            </a:endParaRPr>
          </a:p>
          <a:p>
            <a:pPr marR="457200" lvl="0" algn="just">
              <a:spcBef>
                <a:spcPts val="0"/>
              </a:spcBef>
              <a:spcAft>
                <a:spcPts val="0"/>
              </a:spcAft>
            </a:pPr>
            <a:endParaRPr lang="en-US" sz="2800" dirty="0">
              <a:solidFill>
                <a:srgbClr val="000000"/>
              </a:solidFill>
              <a:latin typeface="Arial Unicode MS" panose="020B0604020202020204" pitchFamily="34" charset="-128"/>
              <a:ea typeface="Arial Unicode MS" panose="020B0604020202020204" pitchFamily="34" charset="-128"/>
            </a:endParaRPr>
          </a:p>
          <a:p>
            <a:pPr marL="457200" marR="457200" algn="just">
              <a:spcBef>
                <a:spcPts val="500"/>
              </a:spcBef>
              <a:spcAft>
                <a:spcPts val="500"/>
              </a:spcAft>
            </a:pPr>
            <a:r>
              <a:rPr lang="en-US" sz="2800" dirty="0">
                <a:solidFill>
                  <a:srgbClr val="000000"/>
                </a:solidFill>
                <a:latin typeface="Times New Roman" panose="02020603050405020304" pitchFamily="18" charset="0"/>
                <a:ea typeface="Arial Unicode MS" panose="020B0604020202020204" pitchFamily="34" charset="-128"/>
              </a:rPr>
              <a:t>4.  Read </a:t>
            </a:r>
            <a:r>
              <a:rPr lang="en-US" sz="2800" b="1" dirty="0">
                <a:solidFill>
                  <a:srgbClr val="000000"/>
                </a:solidFill>
                <a:latin typeface="Times New Roman" panose="02020603050405020304" pitchFamily="18" charset="0"/>
                <a:ea typeface="Arial Unicode MS" panose="020B0604020202020204" pitchFamily="34" charset="-128"/>
              </a:rPr>
              <a:t>Ephesians 4:1-16</a:t>
            </a:r>
            <a:r>
              <a:rPr lang="en-US" sz="2800" dirty="0">
                <a:solidFill>
                  <a:srgbClr val="000000"/>
                </a:solidFill>
                <a:latin typeface="Times New Roman" panose="02020603050405020304" pitchFamily="18" charset="0"/>
                <a:ea typeface="Arial Unicode MS" panose="020B0604020202020204" pitchFamily="34" charset="-128"/>
              </a:rPr>
              <a:t> and learn how the body of Christ grows and builds itself up in love. </a:t>
            </a:r>
            <a:endParaRPr lang="en-US" sz="2800" dirty="0">
              <a:solidFill>
                <a:srgbClr val="000000"/>
              </a:solidFill>
              <a:effectLst/>
              <a:latin typeface="Arial Unicode MS" panose="020B0604020202020204" pitchFamily="34" charset="-128"/>
              <a:ea typeface="Arial Unicode MS" panose="020B0604020202020204" pitchFamily="34" charset="-128"/>
            </a:endParaRPr>
          </a:p>
        </p:txBody>
      </p:sp>
    </p:spTree>
    <p:extLst>
      <p:ext uri="{BB962C8B-B14F-4D97-AF65-F5344CB8AC3E}">
        <p14:creationId xmlns:p14="http://schemas.microsoft.com/office/powerpoint/2010/main" val="9898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A8D54FEE-281F-AD8C-FD49-F9289FE0E7B0}"/>
              </a:ext>
            </a:extLst>
          </p:cNvPr>
          <p:cNvSpPr txBox="1"/>
          <p:nvPr/>
        </p:nvSpPr>
        <p:spPr>
          <a:xfrm>
            <a:off x="300790" y="451605"/>
            <a:ext cx="8843210" cy="5632311"/>
          </a:xfrm>
          <a:prstGeom prst="rect">
            <a:avLst/>
          </a:prstGeom>
          <a:noFill/>
        </p:spPr>
        <p:txBody>
          <a:bodyPr wrap="square" rtlCol="0">
            <a:spAutoFit/>
          </a:bodyPr>
          <a:lstStyle/>
          <a:p>
            <a:pPr marR="457200" algn="just"/>
            <a:r>
              <a:rPr lang="en-US" sz="2000" b="1" dirty="0">
                <a:solidFill>
                  <a:srgbClr val="000000"/>
                </a:solidFill>
                <a:latin typeface="Times New Roman" panose="02020603050405020304" pitchFamily="18" charset="0"/>
                <a:ea typeface="Arial Unicode MS" panose="020B0604020202020204" pitchFamily="34" charset="-128"/>
              </a:rPr>
              <a:t>LIFE APPLICATION – The Large Catechism – The Third Article </a:t>
            </a:r>
            <a:endParaRPr lang="en-US" sz="2000" b="1" dirty="0" smtClean="0">
              <a:solidFill>
                <a:srgbClr val="000000"/>
              </a:solidFill>
              <a:latin typeface="Times New Roman" panose="02020603050405020304" pitchFamily="18" charset="0"/>
              <a:ea typeface="Arial Unicode MS" panose="020B0604020202020204" pitchFamily="34" charset="-128"/>
            </a:endParaRPr>
          </a:p>
          <a:p>
            <a:pPr marR="457200" algn="just"/>
            <a:r>
              <a:rPr lang="en-US" sz="2000" b="1" dirty="0" smtClean="0">
                <a:solidFill>
                  <a:srgbClr val="000000"/>
                </a:solidFill>
                <a:latin typeface="Times New Roman" panose="02020603050405020304" pitchFamily="18" charset="0"/>
                <a:ea typeface="Arial Unicode MS" panose="020B0604020202020204" pitchFamily="34" charset="-128"/>
              </a:rPr>
              <a:t> </a:t>
            </a:r>
            <a:endParaRPr lang="en-US" sz="2000" dirty="0">
              <a:solidFill>
                <a:srgbClr val="000000"/>
              </a:solidFill>
              <a:latin typeface="Arial Unicode MS" panose="020B0604020202020204" pitchFamily="34" charset="-128"/>
              <a:ea typeface="Arial Unicode MS" panose="020B0604020202020204" pitchFamily="34" charset="-128"/>
            </a:endParaRPr>
          </a:p>
          <a:p>
            <a:pPr marR="457200" algn="just"/>
            <a:r>
              <a:rPr lang="en-US" sz="2000" dirty="0">
                <a:solidFill>
                  <a:srgbClr val="000000"/>
                </a:solidFill>
                <a:latin typeface="Times New Roman" panose="02020603050405020304" pitchFamily="18" charset="0"/>
                <a:ea typeface="Arial Unicode MS" panose="020B0604020202020204" pitchFamily="34" charset="-128"/>
              </a:rPr>
              <a:t>The salvation Christ won on the cross has truly come to pass (objective reality). But unless</a:t>
            </a:r>
            <a:r>
              <a:rPr lang="en-US" sz="2000" b="1" dirty="0">
                <a:solidFill>
                  <a:srgbClr val="000000"/>
                </a:solidFill>
                <a:latin typeface="Times New Roman" panose="02020603050405020304" pitchFamily="18" charset="0"/>
                <a:ea typeface="Arial Unicode MS" panose="020B0604020202020204" pitchFamily="34" charset="-128"/>
              </a:rPr>
              <a:t> the Holy Spirit applies </a:t>
            </a:r>
            <a:r>
              <a:rPr lang="en-US" sz="2000" dirty="0">
                <a:solidFill>
                  <a:srgbClr val="000000"/>
                </a:solidFill>
                <a:latin typeface="Times New Roman" panose="02020603050405020304" pitchFamily="18" charset="0"/>
                <a:ea typeface="Arial Unicode MS" panose="020B0604020202020204" pitchFamily="34" charset="-128"/>
              </a:rPr>
              <a:t>that salvation to us personally and individually (subjectively), it will remain hidden from us. Sanctification is often understood to refer to our good works. Here Luther uses it, as the Bible often does, to describe the entire work of the </a:t>
            </a:r>
            <a:r>
              <a:rPr lang="en-US" sz="2000" b="1" dirty="0">
                <a:solidFill>
                  <a:srgbClr val="000000"/>
                </a:solidFill>
                <a:latin typeface="Times New Roman" panose="02020603050405020304" pitchFamily="18" charset="0"/>
                <a:ea typeface="Arial Unicode MS" panose="020B0604020202020204" pitchFamily="34" charset="-128"/>
              </a:rPr>
              <a:t>Holy Spirit</a:t>
            </a:r>
            <a:r>
              <a:rPr lang="en-US" sz="2000" dirty="0">
                <a:solidFill>
                  <a:srgbClr val="000000"/>
                </a:solidFill>
                <a:latin typeface="Times New Roman" panose="02020603050405020304" pitchFamily="18" charset="0"/>
                <a:ea typeface="Arial Unicode MS" panose="020B0604020202020204" pitchFamily="34" charset="-128"/>
              </a:rPr>
              <a:t> bringing us salvation, including justification. Luther drives home the point that “Church” is, first and foremost, the people </a:t>
            </a:r>
            <a:r>
              <a:rPr lang="en-US" sz="2000" b="1" dirty="0">
                <a:solidFill>
                  <a:srgbClr val="000000"/>
                </a:solidFill>
                <a:latin typeface="Times New Roman" panose="02020603050405020304" pitchFamily="18" charset="0"/>
                <a:ea typeface="Arial Unicode MS" panose="020B0604020202020204" pitchFamily="34" charset="-128"/>
              </a:rPr>
              <a:t>the Holy Spirit</a:t>
            </a:r>
            <a:r>
              <a:rPr lang="en-US" sz="2000" dirty="0">
                <a:solidFill>
                  <a:srgbClr val="000000"/>
                </a:solidFill>
                <a:latin typeface="Times New Roman" panose="02020603050405020304" pitchFamily="18" charset="0"/>
                <a:ea typeface="Arial Unicode MS" panose="020B0604020202020204" pitchFamily="34" charset="-128"/>
              </a:rPr>
              <a:t> is gathering together through</a:t>
            </a:r>
            <a:r>
              <a:rPr lang="en-US" sz="2000" dirty="0">
                <a:solidFill>
                  <a:srgbClr val="000000"/>
                </a:solidFill>
                <a:latin typeface="Arial Unicode MS" panose="020B0604020202020204" pitchFamily="34" charset="-128"/>
                <a:ea typeface="Arial Unicode MS" panose="020B0604020202020204" pitchFamily="34" charset="-128"/>
              </a:rPr>
              <a:t> </a:t>
            </a:r>
            <a:r>
              <a:rPr lang="en-US" sz="2000" dirty="0">
                <a:solidFill>
                  <a:srgbClr val="000000"/>
                </a:solidFill>
                <a:latin typeface="Times New Roman" panose="02020603050405020304" pitchFamily="18" charset="0"/>
                <a:ea typeface="Arial Unicode MS" panose="020B0604020202020204" pitchFamily="34" charset="-128"/>
              </a:rPr>
              <a:t>the preaching of the Gospel. It is not primarily a building or an institution. Luther suggests it is best to understand the “communion of saints” as a “community of saints” or a “holy community.” It is not holy because of their works, but because of</a:t>
            </a:r>
            <a:r>
              <a:rPr lang="en-US" sz="2000" b="1" dirty="0">
                <a:solidFill>
                  <a:srgbClr val="000000"/>
                </a:solidFill>
                <a:latin typeface="Times New Roman" panose="02020603050405020304" pitchFamily="18" charset="0"/>
                <a:ea typeface="Arial Unicode MS" panose="020B0604020202020204" pitchFamily="34" charset="-128"/>
              </a:rPr>
              <a:t> the Holy Spirit’s work in their midst. </a:t>
            </a:r>
            <a:r>
              <a:rPr lang="en-US" sz="2000" dirty="0">
                <a:solidFill>
                  <a:srgbClr val="000000"/>
                </a:solidFill>
                <a:latin typeface="Times New Roman" panose="02020603050405020304" pitchFamily="18" charset="0"/>
                <a:ea typeface="Arial Unicode MS" panose="020B0604020202020204" pitchFamily="34" charset="-128"/>
              </a:rPr>
              <a:t>Within the Church </a:t>
            </a:r>
            <a:r>
              <a:rPr lang="en-US" sz="2000" b="1" dirty="0">
                <a:solidFill>
                  <a:srgbClr val="000000"/>
                </a:solidFill>
                <a:latin typeface="Times New Roman" panose="02020603050405020304" pitchFamily="18" charset="0"/>
                <a:ea typeface="Arial Unicode MS" panose="020B0604020202020204" pitchFamily="34" charset="-128"/>
              </a:rPr>
              <a:t>the Holy Spirit, </a:t>
            </a:r>
            <a:r>
              <a:rPr lang="en-US" sz="2000" dirty="0">
                <a:solidFill>
                  <a:srgbClr val="000000"/>
                </a:solidFill>
                <a:latin typeface="Times New Roman" panose="02020603050405020304" pitchFamily="18" charset="0"/>
                <a:ea typeface="Arial Unicode MS" panose="020B0604020202020204" pitchFamily="34" charset="-128"/>
              </a:rPr>
              <a:t>through preaching and through “signs” (that is, the Sacraments), forgives us and keeps us in the faith. Therefore, in this sense, it is right to say that outside </a:t>
            </a:r>
            <a:r>
              <a:rPr lang="en-US" sz="2000" b="1" dirty="0">
                <a:solidFill>
                  <a:srgbClr val="000000"/>
                </a:solidFill>
                <a:latin typeface="Times New Roman" panose="02020603050405020304" pitchFamily="18" charset="0"/>
                <a:ea typeface="Arial Unicode MS" panose="020B0604020202020204" pitchFamily="34" charset="-128"/>
              </a:rPr>
              <a:t>the Church</a:t>
            </a:r>
            <a:r>
              <a:rPr lang="en-US" sz="2000" dirty="0">
                <a:solidFill>
                  <a:srgbClr val="000000"/>
                </a:solidFill>
                <a:latin typeface="Times New Roman" panose="02020603050405020304" pitchFamily="18" charset="0"/>
                <a:ea typeface="Arial Unicode MS" panose="020B0604020202020204" pitchFamily="34" charset="-128"/>
              </a:rPr>
              <a:t> there is no salvation. This is not because of an infallible papacy, but because of what is going on by</a:t>
            </a:r>
            <a:r>
              <a:rPr lang="en-US" sz="2000" b="1" dirty="0">
                <a:solidFill>
                  <a:srgbClr val="000000"/>
                </a:solidFill>
                <a:latin typeface="Times New Roman" panose="02020603050405020304" pitchFamily="18" charset="0"/>
                <a:ea typeface="Arial Unicode MS" panose="020B0604020202020204" pitchFamily="34" charset="-128"/>
              </a:rPr>
              <a:t> the Spirit’s power. </a:t>
            </a:r>
            <a:r>
              <a:rPr lang="en-US" sz="2000" dirty="0">
                <a:solidFill>
                  <a:srgbClr val="000000"/>
                </a:solidFill>
                <a:latin typeface="Times New Roman" panose="02020603050405020304" pitchFamily="18" charset="0"/>
                <a:ea typeface="Arial Unicode MS" panose="020B0604020202020204" pitchFamily="34" charset="-128"/>
              </a:rPr>
              <a:t>He works the forgiveness of sins and continues that work to the very end of time. (See AC VII/ VIII; SA III XII.)</a:t>
            </a:r>
            <a:endParaRPr lang="en-US" sz="2000" dirty="0">
              <a:solidFill>
                <a:srgbClr val="000000"/>
              </a:solidFill>
              <a:effectLst/>
              <a:latin typeface="Arial Unicode MS" panose="020B0604020202020204" pitchFamily="34" charset="-128"/>
              <a:ea typeface="Arial Unicode MS" panose="020B0604020202020204" pitchFamily="34" charset="-128"/>
            </a:endParaRPr>
          </a:p>
        </p:txBody>
      </p:sp>
    </p:spTree>
    <p:extLst>
      <p:ext uri="{BB962C8B-B14F-4D97-AF65-F5344CB8AC3E}">
        <p14:creationId xmlns:p14="http://schemas.microsoft.com/office/powerpoint/2010/main" val="1775655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6570" y="300789"/>
            <a:ext cx="8819145" cy="6463308"/>
          </a:xfrm>
          <a:prstGeom prst="rect">
            <a:avLst/>
          </a:prstGeom>
          <a:noFill/>
        </p:spPr>
        <p:txBody>
          <a:bodyPr wrap="square" rtlCol="0">
            <a:spAutoFit/>
          </a:bodyPr>
          <a:lstStyle/>
          <a:p>
            <a:pPr marR="457200" algn="just"/>
            <a:r>
              <a:rPr lang="en-US" sz="1600" dirty="0" smtClean="0">
                <a:solidFill>
                  <a:srgbClr val="000000"/>
                </a:solidFill>
                <a:latin typeface="Times New Roman" panose="02020603050405020304" pitchFamily="18" charset="0"/>
                <a:ea typeface="Arial Unicode MS" panose="020B0604020202020204" pitchFamily="34" charset="-128"/>
              </a:rPr>
              <a:t>     </a:t>
            </a:r>
            <a:r>
              <a:rPr lang="en-US" sz="1600" b="1" dirty="0" smtClean="0">
                <a:solidFill>
                  <a:srgbClr val="000000"/>
                </a:solidFill>
                <a:latin typeface="Times New Roman" panose="02020603050405020304" pitchFamily="18" charset="0"/>
                <a:ea typeface="Arial Unicode MS" panose="020B0604020202020204" pitchFamily="34" charset="-128"/>
              </a:rPr>
              <a:t>[</a:t>
            </a:r>
            <a:r>
              <a:rPr lang="en-US" sz="1600" b="1" dirty="0">
                <a:solidFill>
                  <a:srgbClr val="000000"/>
                </a:solidFill>
                <a:latin typeface="Times New Roman" panose="02020603050405020304" pitchFamily="18" charset="0"/>
                <a:ea typeface="Arial Unicode MS" panose="020B0604020202020204" pitchFamily="34" charset="-128"/>
              </a:rPr>
              <a:t>34] I believe in the Holy Spirit, the holy Christian Church, the communion of saints, the forgiveness of sins, the resurrection of the body, and the life everlasting. Amen. </a:t>
            </a:r>
            <a:endParaRPr lang="en-US" sz="2400" dirty="0">
              <a:solidFill>
                <a:srgbClr val="000000"/>
              </a:solidFill>
              <a:latin typeface="Arial Unicode MS" panose="020B0604020202020204" pitchFamily="34" charset="-128"/>
              <a:ea typeface="Arial Unicode MS" panose="020B0604020202020204" pitchFamily="34" charset="-128"/>
            </a:endParaRPr>
          </a:p>
          <a:p>
            <a:pPr marR="457200" algn="just"/>
            <a:r>
              <a:rPr lang="en-US" sz="1600" dirty="0" smtClean="0">
                <a:solidFill>
                  <a:srgbClr val="000000"/>
                </a:solidFill>
                <a:latin typeface="Times New Roman" panose="02020603050405020304" pitchFamily="18" charset="0"/>
                <a:ea typeface="Arial Unicode MS" panose="020B0604020202020204" pitchFamily="34" charset="-128"/>
              </a:rPr>
              <a:t>       [</a:t>
            </a:r>
            <a:r>
              <a:rPr lang="en-US" sz="1600" dirty="0">
                <a:solidFill>
                  <a:srgbClr val="000000"/>
                </a:solidFill>
                <a:latin typeface="Times New Roman" panose="02020603050405020304" pitchFamily="18" charset="0"/>
                <a:ea typeface="Arial Unicode MS" panose="020B0604020202020204" pitchFamily="34" charset="-128"/>
              </a:rPr>
              <a:t>35] I cannot connect this article (as I have said) to anything better than Sanctification. Through this article </a:t>
            </a:r>
            <a:r>
              <a:rPr lang="en-US" sz="1600" b="1" dirty="0">
                <a:solidFill>
                  <a:srgbClr val="000000"/>
                </a:solidFill>
                <a:latin typeface="Times New Roman" panose="02020603050405020304" pitchFamily="18" charset="0"/>
                <a:ea typeface="Arial Unicode MS" panose="020B0604020202020204" pitchFamily="34" charset="-128"/>
              </a:rPr>
              <a:t>the Holy Spirit,</a:t>
            </a:r>
            <a:r>
              <a:rPr lang="en-US" sz="1600" dirty="0">
                <a:solidFill>
                  <a:srgbClr val="000000"/>
                </a:solidFill>
                <a:latin typeface="Times New Roman" panose="02020603050405020304" pitchFamily="18" charset="0"/>
                <a:ea typeface="Arial Unicode MS" panose="020B0604020202020204" pitchFamily="34" charset="-128"/>
              </a:rPr>
              <a:t> with His office, is declared and shown: He makes people holy [1 Corinthians 6: 11]. Therefore, we must take our stand upon </a:t>
            </a:r>
            <a:r>
              <a:rPr lang="en-US" sz="1600" b="1" dirty="0">
                <a:solidFill>
                  <a:srgbClr val="000000"/>
                </a:solidFill>
                <a:latin typeface="Times New Roman" panose="02020603050405020304" pitchFamily="18" charset="0"/>
                <a:ea typeface="Arial Unicode MS" panose="020B0604020202020204" pitchFamily="34" charset="-128"/>
              </a:rPr>
              <a:t>the term Holy Spirit</a:t>
            </a:r>
            <a:r>
              <a:rPr lang="en-US" sz="1600" dirty="0">
                <a:solidFill>
                  <a:srgbClr val="000000"/>
                </a:solidFill>
                <a:latin typeface="Times New Roman" panose="02020603050405020304" pitchFamily="18" charset="0"/>
                <a:ea typeface="Arial Unicode MS" panose="020B0604020202020204" pitchFamily="34" charset="-128"/>
              </a:rPr>
              <a:t>, because it is so precise and complete that we cannot find another.</a:t>
            </a:r>
            <a:endParaRPr lang="en-US" sz="2400" dirty="0">
              <a:solidFill>
                <a:srgbClr val="000000"/>
              </a:solidFill>
              <a:latin typeface="Arial Unicode MS" panose="020B0604020202020204" pitchFamily="34" charset="-128"/>
              <a:ea typeface="Arial Unicode MS" panose="020B0604020202020204" pitchFamily="34" charset="-128"/>
            </a:endParaRPr>
          </a:p>
          <a:p>
            <a:pPr marR="457200" algn="just"/>
            <a:r>
              <a:rPr lang="en-US" sz="1600" dirty="0">
                <a:solidFill>
                  <a:srgbClr val="000000"/>
                </a:solidFill>
                <a:latin typeface="Times New Roman" panose="02020603050405020304" pitchFamily="18" charset="0"/>
                <a:ea typeface="Arial Unicode MS" panose="020B0604020202020204" pitchFamily="34" charset="-128"/>
              </a:rPr>
              <a:t> </a:t>
            </a:r>
            <a:r>
              <a:rPr lang="en-US" sz="1600" dirty="0" smtClean="0">
                <a:solidFill>
                  <a:srgbClr val="000000"/>
                </a:solidFill>
                <a:latin typeface="Times New Roman" panose="02020603050405020304" pitchFamily="18" charset="0"/>
                <a:ea typeface="Arial Unicode MS" panose="020B0604020202020204" pitchFamily="34" charset="-128"/>
              </a:rPr>
              <a:t>       [</a:t>
            </a:r>
            <a:r>
              <a:rPr lang="en-US" sz="1600" dirty="0">
                <a:solidFill>
                  <a:srgbClr val="000000"/>
                </a:solidFill>
                <a:latin typeface="Times New Roman" panose="02020603050405020304" pitchFamily="18" charset="0"/>
                <a:ea typeface="Arial Unicode MS" panose="020B0604020202020204" pitchFamily="34" charset="-128"/>
              </a:rPr>
              <a:t>36] For there are many kinds of spirits mentioned in the Holy Scriptures, such as the spirit of man [1 Corinthians 2: 11], heavenly spirits [Hebrews 12: 23], and evil spirits [Luke 7: 21]. </a:t>
            </a:r>
            <a:r>
              <a:rPr lang="en-US" sz="1600" b="1" dirty="0">
                <a:solidFill>
                  <a:srgbClr val="000000"/>
                </a:solidFill>
                <a:latin typeface="Times New Roman" panose="02020603050405020304" pitchFamily="18" charset="0"/>
                <a:ea typeface="Arial Unicode MS" panose="020B0604020202020204" pitchFamily="34" charset="-128"/>
              </a:rPr>
              <a:t>But God’s Spirit alone is called the Holy Spirit,</a:t>
            </a:r>
            <a:r>
              <a:rPr lang="en-US" sz="1600" dirty="0">
                <a:solidFill>
                  <a:srgbClr val="000000"/>
                </a:solidFill>
                <a:latin typeface="Times New Roman" panose="02020603050405020304" pitchFamily="18" charset="0"/>
                <a:ea typeface="Arial Unicode MS" panose="020B0604020202020204" pitchFamily="34" charset="-128"/>
              </a:rPr>
              <a:t> that is, He who has sanctified and still sanctifies us. For just as the Father is called “Creator” and the Son is called “Redeemer,” so the </a:t>
            </a:r>
            <a:r>
              <a:rPr lang="en-US" sz="1600" b="1" dirty="0">
                <a:solidFill>
                  <a:srgbClr val="000000"/>
                </a:solidFill>
                <a:latin typeface="Times New Roman" panose="02020603050405020304" pitchFamily="18" charset="0"/>
                <a:ea typeface="Arial Unicode MS" panose="020B0604020202020204" pitchFamily="34" charset="-128"/>
              </a:rPr>
              <a:t>Holy Spirit</a:t>
            </a:r>
            <a:r>
              <a:rPr lang="en-US" sz="1600" dirty="0">
                <a:solidFill>
                  <a:srgbClr val="000000"/>
                </a:solidFill>
                <a:latin typeface="Times New Roman" panose="02020603050405020304" pitchFamily="18" charset="0"/>
                <a:ea typeface="Arial Unicode MS" panose="020B0604020202020204" pitchFamily="34" charset="-128"/>
              </a:rPr>
              <a:t>, from His work, must be called </a:t>
            </a:r>
            <a:r>
              <a:rPr lang="en-US" sz="1600" b="1" dirty="0">
                <a:solidFill>
                  <a:srgbClr val="000000"/>
                </a:solidFill>
                <a:latin typeface="Times New Roman" panose="02020603050405020304" pitchFamily="18" charset="0"/>
                <a:ea typeface="Arial Unicode MS" panose="020B0604020202020204" pitchFamily="34" charset="-128"/>
              </a:rPr>
              <a:t>“Sanctifier,”</a:t>
            </a:r>
            <a:r>
              <a:rPr lang="en-US" sz="1600" dirty="0">
                <a:solidFill>
                  <a:srgbClr val="000000"/>
                </a:solidFill>
                <a:latin typeface="Times New Roman" panose="02020603050405020304" pitchFamily="18" charset="0"/>
                <a:ea typeface="Arial Unicode MS" panose="020B0604020202020204" pitchFamily="34" charset="-128"/>
              </a:rPr>
              <a:t> or “One who makes holy.”</a:t>
            </a:r>
            <a:endParaRPr lang="en-US" sz="2400" dirty="0">
              <a:solidFill>
                <a:srgbClr val="000000"/>
              </a:solidFill>
              <a:latin typeface="Arial Unicode MS" panose="020B0604020202020204" pitchFamily="34" charset="-128"/>
              <a:ea typeface="Arial Unicode MS" panose="020B0604020202020204" pitchFamily="34" charset="-128"/>
            </a:endParaRPr>
          </a:p>
          <a:p>
            <a:pPr marR="457200" algn="just"/>
            <a:r>
              <a:rPr lang="en-US" sz="1600" dirty="0">
                <a:solidFill>
                  <a:srgbClr val="000000"/>
                </a:solidFill>
                <a:latin typeface="Times New Roman" panose="02020603050405020304" pitchFamily="18" charset="0"/>
                <a:ea typeface="Arial Unicode MS" panose="020B0604020202020204" pitchFamily="34" charset="-128"/>
              </a:rPr>
              <a:t> </a:t>
            </a:r>
            <a:r>
              <a:rPr lang="en-US" sz="1600" dirty="0" smtClean="0">
                <a:solidFill>
                  <a:srgbClr val="000000"/>
                </a:solidFill>
                <a:latin typeface="Times New Roman" panose="02020603050405020304" pitchFamily="18" charset="0"/>
                <a:ea typeface="Arial Unicode MS" panose="020B0604020202020204" pitchFamily="34" charset="-128"/>
              </a:rPr>
              <a:t>       [</a:t>
            </a:r>
            <a:r>
              <a:rPr lang="en-US" sz="1600" dirty="0">
                <a:solidFill>
                  <a:srgbClr val="000000"/>
                </a:solidFill>
                <a:latin typeface="Times New Roman" panose="02020603050405020304" pitchFamily="18" charset="0"/>
                <a:ea typeface="Arial Unicode MS" panose="020B0604020202020204" pitchFamily="34" charset="-128"/>
              </a:rPr>
              <a:t>37] “But how is such sanctifying done?” Answer, “The Son receives dominion, by which He wins us, through His birth, death, resurrection, and so on. In a similar way, </a:t>
            </a:r>
            <a:r>
              <a:rPr lang="en-US" sz="1600" b="1" dirty="0">
                <a:solidFill>
                  <a:srgbClr val="000000"/>
                </a:solidFill>
                <a:latin typeface="Times New Roman" panose="02020603050405020304" pitchFamily="18" charset="0"/>
                <a:ea typeface="Arial Unicode MS" panose="020B0604020202020204" pitchFamily="34" charset="-128"/>
              </a:rPr>
              <a:t>the Holy Spirit causes our sanctification by the following:</a:t>
            </a:r>
            <a:r>
              <a:rPr lang="en-US" sz="1600" dirty="0">
                <a:solidFill>
                  <a:srgbClr val="000000"/>
                </a:solidFill>
                <a:latin typeface="Times New Roman" panose="02020603050405020304" pitchFamily="18" charset="0"/>
                <a:ea typeface="Arial Unicode MS" panose="020B0604020202020204" pitchFamily="34" charset="-128"/>
              </a:rPr>
              <a:t> the communion </a:t>
            </a:r>
            <a:r>
              <a:rPr lang="en-US" sz="1600" b="1" dirty="0">
                <a:solidFill>
                  <a:srgbClr val="000000"/>
                </a:solidFill>
                <a:latin typeface="Times New Roman" panose="02020603050405020304" pitchFamily="18" charset="0"/>
                <a:ea typeface="Arial Unicode MS" panose="020B0604020202020204" pitchFamily="34" charset="-128"/>
              </a:rPr>
              <a:t>of saints or the Christian Church,</a:t>
            </a:r>
            <a:r>
              <a:rPr lang="en-US" sz="1600" dirty="0">
                <a:solidFill>
                  <a:srgbClr val="000000"/>
                </a:solidFill>
                <a:latin typeface="Times New Roman" panose="02020603050405020304" pitchFamily="18" charset="0"/>
                <a:ea typeface="Arial Unicode MS" panose="020B0604020202020204" pitchFamily="34" charset="-128"/>
              </a:rPr>
              <a:t> the forgiveness of sins, the resurrection of the body, and the life everlasting. That means He leads us first into His holy congregation and places us in the bosom of the Church. Through the Church He preaches to us and brings us to Christ.”</a:t>
            </a:r>
            <a:endParaRPr lang="en-US" sz="2400" dirty="0">
              <a:solidFill>
                <a:srgbClr val="000000"/>
              </a:solidFill>
              <a:latin typeface="Arial Unicode MS" panose="020B0604020202020204" pitchFamily="34" charset="-128"/>
              <a:ea typeface="Arial Unicode MS" panose="020B0604020202020204" pitchFamily="34" charset="-128"/>
            </a:endParaRPr>
          </a:p>
          <a:p>
            <a:pPr marR="457200" algn="just"/>
            <a:r>
              <a:rPr lang="en-US" sz="1600" dirty="0" smtClean="0">
                <a:solidFill>
                  <a:srgbClr val="000000"/>
                </a:solidFill>
                <a:latin typeface="Times New Roman" panose="02020603050405020304" pitchFamily="18" charset="0"/>
                <a:ea typeface="Arial Unicode MS" panose="020B0604020202020204" pitchFamily="34" charset="-128"/>
              </a:rPr>
              <a:t>       </a:t>
            </a:r>
            <a:r>
              <a:rPr lang="en-US" sz="1600" dirty="0">
                <a:solidFill>
                  <a:srgbClr val="000000"/>
                </a:solidFill>
                <a:latin typeface="Times New Roman" panose="02020603050405020304" pitchFamily="18" charset="0"/>
                <a:ea typeface="Arial Unicode MS" panose="020B0604020202020204" pitchFamily="34" charset="-128"/>
              </a:rPr>
              <a:t>[38] Neither you nor I could ever know anything about Christ, or believe on Him, and have Him for our Lord, unless it were offered to us and granted to our hearts by </a:t>
            </a:r>
            <a:r>
              <a:rPr lang="en-US" sz="1600" b="1" dirty="0">
                <a:solidFill>
                  <a:srgbClr val="000000"/>
                </a:solidFill>
                <a:latin typeface="Times New Roman" panose="02020603050405020304" pitchFamily="18" charset="0"/>
                <a:ea typeface="Arial Unicode MS" panose="020B0604020202020204" pitchFamily="34" charset="-128"/>
              </a:rPr>
              <a:t>the Holy Spirit through the preaching of the Gospel</a:t>
            </a:r>
            <a:r>
              <a:rPr lang="en-US" sz="1600" dirty="0">
                <a:solidFill>
                  <a:srgbClr val="000000"/>
                </a:solidFill>
                <a:latin typeface="Times New Roman" panose="02020603050405020304" pitchFamily="18" charset="0"/>
                <a:ea typeface="Arial Unicode MS" panose="020B0604020202020204" pitchFamily="34" charset="-128"/>
              </a:rPr>
              <a:t> [1 Corinthians 12: 3; Galatians 4: 6]. The work of redemption is done and accomplished [John 19: 30]. Christ has acquired and gained the treasure for us by His suffering, death, resurrection, and so on [Colossians 2: 3]. But if the work remained concealed so that no one knew about it, then it would be useless and lost. So that this treasure might not stay buried, but be received and enjoyed, God has caused the Word to go forth and be proclaimed. In the Word He has </a:t>
            </a:r>
            <a:r>
              <a:rPr lang="en-US" sz="1600" b="1" dirty="0">
                <a:solidFill>
                  <a:srgbClr val="000000"/>
                </a:solidFill>
                <a:latin typeface="Times New Roman" panose="02020603050405020304" pitchFamily="18" charset="0"/>
                <a:ea typeface="Arial Unicode MS" panose="020B0604020202020204" pitchFamily="34" charset="-128"/>
              </a:rPr>
              <a:t>the Holy Spirit</a:t>
            </a:r>
            <a:r>
              <a:rPr lang="en-US" sz="1600" dirty="0">
                <a:solidFill>
                  <a:srgbClr val="000000"/>
                </a:solidFill>
                <a:latin typeface="Times New Roman" panose="02020603050405020304" pitchFamily="18" charset="0"/>
                <a:ea typeface="Arial Unicode MS" panose="020B0604020202020204" pitchFamily="34" charset="-128"/>
              </a:rPr>
              <a:t> bring this treasure home and make it our own. </a:t>
            </a:r>
            <a:r>
              <a:rPr lang="en-US" sz="1600" dirty="0" smtClean="0">
                <a:solidFill>
                  <a:srgbClr val="000000"/>
                </a:solidFill>
                <a:latin typeface="Times New Roman" panose="02020603050405020304" pitchFamily="18" charset="0"/>
                <a:ea typeface="Arial Unicode MS" panose="020B0604020202020204" pitchFamily="34" charset="-128"/>
              </a:rPr>
              <a:t>. </a:t>
            </a:r>
            <a:endParaRPr lang="en-US" sz="1600" dirty="0">
              <a:solidFill>
                <a:srgbClr val="000000"/>
              </a:solidFill>
              <a:latin typeface="Arial Unicode MS" panose="020B0604020202020204" pitchFamily="34" charset="-128"/>
              <a:ea typeface="Arial Unicode MS" panose="020B0604020202020204" pitchFamily="34" charset="-128"/>
            </a:endParaRPr>
          </a:p>
          <a:p>
            <a:pPr marR="457200" algn="just"/>
            <a:endParaRPr lang="en-US" sz="1400" dirty="0">
              <a:solidFill>
                <a:srgbClr val="000000"/>
              </a:solidFill>
              <a:effectLst/>
              <a:latin typeface="Arial Unicode MS" panose="020B0604020202020204" pitchFamily="34" charset="-128"/>
              <a:ea typeface="Arial Unicode MS" panose="020B0604020202020204" pitchFamily="34" charset="-128"/>
            </a:endParaRPr>
          </a:p>
        </p:txBody>
      </p:sp>
    </p:spTree>
    <p:extLst>
      <p:ext uri="{BB962C8B-B14F-4D97-AF65-F5344CB8AC3E}">
        <p14:creationId xmlns:p14="http://schemas.microsoft.com/office/powerpoint/2010/main" val="1571052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378" y="120316"/>
            <a:ext cx="8879305" cy="6740307"/>
          </a:xfrm>
          <a:prstGeom prst="rect">
            <a:avLst/>
          </a:prstGeom>
          <a:noFill/>
        </p:spPr>
        <p:txBody>
          <a:bodyPr wrap="square" rtlCol="0">
            <a:spAutoFit/>
          </a:bodyPr>
          <a:lstStyle/>
          <a:p>
            <a:pPr marR="457200" algn="just"/>
            <a:r>
              <a:rPr lang="en-US" sz="1600" b="1" dirty="0">
                <a:solidFill>
                  <a:srgbClr val="000000"/>
                </a:solidFill>
                <a:latin typeface="Times New Roman" panose="02020603050405020304" pitchFamily="18" charset="0"/>
                <a:ea typeface="Arial Unicode MS" panose="020B0604020202020204" pitchFamily="34" charset="-128"/>
              </a:rPr>
              <a:t>[47] The Creed calls the “holy Christian Church” a “communion of saints.”</a:t>
            </a:r>
            <a:r>
              <a:rPr lang="en-US" sz="1600" dirty="0">
                <a:solidFill>
                  <a:srgbClr val="000000"/>
                </a:solidFill>
                <a:latin typeface="Times New Roman" panose="02020603050405020304" pitchFamily="18" charset="0"/>
                <a:ea typeface="Arial Unicode MS" panose="020B0604020202020204" pitchFamily="34" charset="-128"/>
              </a:rPr>
              <a:t> Both expressions, taken together, are identical. But in the past the expression “communion of saints” was not there. This phrase has been poorly and unwisely translated into the German as a communion of saints. If it is to be rendered plainly, it must be expressed quite differently in a German way. In the same way, the word ecclesia properly means in German “a gathering</a:t>
            </a:r>
            <a:r>
              <a:rPr lang="en-US" sz="1600" dirty="0" smtClean="0">
                <a:solidFill>
                  <a:srgbClr val="000000"/>
                </a:solidFill>
                <a:latin typeface="Times New Roman" panose="02020603050405020304" pitchFamily="18" charset="0"/>
                <a:ea typeface="Arial Unicode MS" panose="020B0604020202020204" pitchFamily="34" charset="-128"/>
              </a:rPr>
              <a:t>.”</a:t>
            </a:r>
          </a:p>
          <a:p>
            <a:pPr marR="457200" algn="just"/>
            <a:endParaRPr lang="en-US" sz="1600" dirty="0">
              <a:solidFill>
                <a:srgbClr val="000000"/>
              </a:solidFill>
              <a:latin typeface="Arial Unicode MS" panose="020B0604020202020204" pitchFamily="34" charset="-128"/>
              <a:ea typeface="Arial Unicode MS" panose="020B0604020202020204" pitchFamily="34" charset="-128"/>
            </a:endParaRPr>
          </a:p>
          <a:p>
            <a:pPr marR="457200" algn="just"/>
            <a:r>
              <a:rPr lang="en-US" sz="1600" dirty="0">
                <a:solidFill>
                  <a:srgbClr val="000000"/>
                </a:solidFill>
                <a:latin typeface="Times New Roman" panose="02020603050405020304" pitchFamily="18" charset="0"/>
                <a:ea typeface="Arial Unicode MS" panose="020B0604020202020204" pitchFamily="34" charset="-128"/>
              </a:rPr>
              <a:t> [48] But we are used to seeing it translated as </a:t>
            </a:r>
            <a:r>
              <a:rPr lang="en-US" sz="1600" b="1" dirty="0">
                <a:solidFill>
                  <a:srgbClr val="000000"/>
                </a:solidFill>
                <a:latin typeface="Times New Roman" panose="02020603050405020304" pitchFamily="18" charset="0"/>
                <a:ea typeface="Arial Unicode MS" panose="020B0604020202020204" pitchFamily="34" charset="-128"/>
              </a:rPr>
              <a:t>the word Church,</a:t>
            </a:r>
            <a:r>
              <a:rPr lang="en-US" sz="1600" dirty="0">
                <a:solidFill>
                  <a:srgbClr val="000000"/>
                </a:solidFill>
                <a:latin typeface="Times New Roman" panose="02020603050405020304" pitchFamily="18" charset="0"/>
                <a:ea typeface="Arial Unicode MS" panose="020B0604020202020204" pitchFamily="34" charset="-128"/>
              </a:rPr>
              <a:t> by which the simple do not understand a gathered multitude but the consecrated house or building. This is true even though the house ought not to be called</a:t>
            </a:r>
            <a:r>
              <a:rPr lang="en-US" sz="1600" b="1" dirty="0">
                <a:solidFill>
                  <a:srgbClr val="000000"/>
                </a:solidFill>
                <a:latin typeface="Times New Roman" panose="02020603050405020304" pitchFamily="18" charset="0"/>
                <a:ea typeface="Arial Unicode MS" panose="020B0604020202020204" pitchFamily="34" charset="-128"/>
              </a:rPr>
              <a:t> a Church</a:t>
            </a:r>
            <a:r>
              <a:rPr lang="en-US" sz="1600" dirty="0">
                <a:solidFill>
                  <a:srgbClr val="000000"/>
                </a:solidFill>
                <a:latin typeface="Times New Roman" panose="02020603050405020304" pitchFamily="18" charset="0"/>
                <a:ea typeface="Arial Unicode MS" panose="020B0604020202020204" pitchFamily="34" charset="-128"/>
              </a:rPr>
              <a:t>, just because the multitude gathers there. For we who gather there make and choose for ourselves a particular place and give a name to the house according to the gathering. So </a:t>
            </a:r>
            <a:r>
              <a:rPr lang="en-US" sz="1600" b="1" dirty="0">
                <a:solidFill>
                  <a:srgbClr val="000000"/>
                </a:solidFill>
                <a:latin typeface="Times New Roman" panose="02020603050405020304" pitchFamily="18" charset="0"/>
                <a:ea typeface="Arial Unicode MS" panose="020B0604020202020204" pitchFamily="34" charset="-128"/>
              </a:rPr>
              <a:t>the word Church</a:t>
            </a:r>
            <a:r>
              <a:rPr lang="en-US" sz="1600" dirty="0">
                <a:solidFill>
                  <a:srgbClr val="000000"/>
                </a:solidFill>
                <a:latin typeface="Times New Roman" panose="02020603050405020304" pitchFamily="18" charset="0"/>
                <a:ea typeface="Arial Unicode MS" panose="020B0604020202020204" pitchFamily="34" charset="-128"/>
              </a:rPr>
              <a:t> really means nothing other than a common gathering, and is not really German, but Greek (as is also the word ecclesia). For in their own language the Greeks call it </a:t>
            </a:r>
            <a:r>
              <a:rPr lang="en-US" sz="1600" dirty="0" err="1">
                <a:solidFill>
                  <a:srgbClr val="000000"/>
                </a:solidFill>
                <a:latin typeface="Times New Roman" panose="02020603050405020304" pitchFamily="18" charset="0"/>
                <a:ea typeface="Arial Unicode MS" panose="020B0604020202020204" pitchFamily="34" charset="-128"/>
              </a:rPr>
              <a:t>kyria</a:t>
            </a:r>
            <a:r>
              <a:rPr lang="en-US" sz="1600" dirty="0">
                <a:solidFill>
                  <a:srgbClr val="000000"/>
                </a:solidFill>
                <a:latin typeface="Times New Roman" panose="02020603050405020304" pitchFamily="18" charset="0"/>
                <a:ea typeface="Arial Unicode MS" panose="020B0604020202020204" pitchFamily="34" charset="-128"/>
              </a:rPr>
              <a:t>, as in Latin it is called curia. Therefore, in real German, in our mother tongue, it ought to be called “a Christian congregation or gathering” or, best of all and most clearly</a:t>
            </a:r>
            <a:r>
              <a:rPr lang="en-US" sz="1600" b="1" dirty="0">
                <a:solidFill>
                  <a:srgbClr val="000000"/>
                </a:solidFill>
                <a:latin typeface="Times New Roman" panose="02020603050405020304" pitchFamily="18" charset="0"/>
                <a:ea typeface="Arial Unicode MS" panose="020B0604020202020204" pitchFamily="34" charset="-128"/>
              </a:rPr>
              <a:t>, “holy Christendom</a:t>
            </a:r>
            <a:r>
              <a:rPr lang="en-US" sz="1600" b="1" dirty="0" smtClean="0">
                <a:solidFill>
                  <a:srgbClr val="000000"/>
                </a:solidFill>
                <a:latin typeface="Times New Roman" panose="02020603050405020304" pitchFamily="18" charset="0"/>
                <a:ea typeface="Arial Unicode MS" panose="020B0604020202020204" pitchFamily="34" charset="-128"/>
              </a:rPr>
              <a:t>.”</a:t>
            </a:r>
          </a:p>
          <a:p>
            <a:pPr marR="457200" algn="just"/>
            <a:endParaRPr lang="en-US" sz="1600" dirty="0">
              <a:solidFill>
                <a:srgbClr val="000000"/>
              </a:solidFill>
              <a:latin typeface="Arial Unicode MS" panose="020B0604020202020204" pitchFamily="34" charset="-128"/>
              <a:ea typeface="Arial Unicode MS" panose="020B0604020202020204" pitchFamily="34" charset="-128"/>
            </a:endParaRPr>
          </a:p>
          <a:p>
            <a:pPr marR="457200" algn="just"/>
            <a:r>
              <a:rPr lang="en-US" sz="1600" dirty="0">
                <a:solidFill>
                  <a:srgbClr val="000000"/>
                </a:solidFill>
                <a:latin typeface="Times New Roman" panose="02020603050405020304" pitchFamily="18" charset="0"/>
                <a:ea typeface="Arial Unicode MS" panose="020B0604020202020204" pitchFamily="34" charset="-128"/>
              </a:rPr>
              <a:t> [49] So also the word </a:t>
            </a:r>
            <a:r>
              <a:rPr lang="en-US" sz="1600" dirty="0" err="1">
                <a:solidFill>
                  <a:srgbClr val="000000"/>
                </a:solidFill>
                <a:latin typeface="Times New Roman" panose="02020603050405020304" pitchFamily="18" charset="0"/>
                <a:ea typeface="Arial Unicode MS" panose="020B0604020202020204" pitchFamily="34" charset="-128"/>
              </a:rPr>
              <a:t>communio</a:t>
            </a:r>
            <a:r>
              <a:rPr lang="en-US" sz="1600" dirty="0">
                <a:solidFill>
                  <a:srgbClr val="000000"/>
                </a:solidFill>
                <a:latin typeface="Times New Roman" panose="02020603050405020304" pitchFamily="18" charset="0"/>
                <a:ea typeface="Arial Unicode MS" panose="020B0604020202020204" pitchFamily="34" charset="-128"/>
              </a:rPr>
              <a:t>, which is added, ought not to be translated “communion,” but “congregation.” It is nothing else than an interpretation or explanation by which someone meant to show </a:t>
            </a:r>
            <a:r>
              <a:rPr lang="en-US" sz="1600" b="1" dirty="0">
                <a:solidFill>
                  <a:srgbClr val="000000"/>
                </a:solidFill>
                <a:latin typeface="Times New Roman" panose="02020603050405020304" pitchFamily="18" charset="0"/>
                <a:ea typeface="Arial Unicode MS" panose="020B0604020202020204" pitchFamily="34" charset="-128"/>
              </a:rPr>
              <a:t>what the Christian Church </a:t>
            </a:r>
            <a:r>
              <a:rPr lang="en-US" sz="1600" b="1" dirty="0" err="1">
                <a:solidFill>
                  <a:srgbClr val="000000"/>
                </a:solidFill>
                <a:latin typeface="Times New Roman" panose="02020603050405020304" pitchFamily="18" charset="0"/>
                <a:ea typeface="Arial Unicode MS" panose="020B0604020202020204" pitchFamily="34" charset="-128"/>
              </a:rPr>
              <a:t>is</a:t>
            </a:r>
            <a:r>
              <a:rPr lang="en-US" sz="1600" dirty="0" err="1">
                <a:solidFill>
                  <a:srgbClr val="000000"/>
                </a:solidFill>
                <a:latin typeface="Times New Roman" panose="02020603050405020304" pitchFamily="18" charset="0"/>
                <a:ea typeface="Arial Unicode MS" panose="020B0604020202020204" pitchFamily="34" charset="-128"/>
              </a:rPr>
              <a:t>..“a</a:t>
            </a:r>
            <a:r>
              <a:rPr lang="en-US" sz="1600" dirty="0">
                <a:solidFill>
                  <a:srgbClr val="000000"/>
                </a:solidFill>
                <a:latin typeface="Times New Roman" panose="02020603050405020304" pitchFamily="18" charset="0"/>
                <a:ea typeface="Arial Unicode MS" panose="020B0604020202020204" pitchFamily="34" charset="-128"/>
              </a:rPr>
              <a:t> congregation of saints”; that is, a congregation made up purely of saints, or, to speak yet more plainly, “a holy congregation.” </a:t>
            </a:r>
            <a:endParaRPr lang="en-US" sz="1600" dirty="0" smtClean="0">
              <a:solidFill>
                <a:srgbClr val="000000"/>
              </a:solidFill>
              <a:latin typeface="Times New Roman" panose="02020603050405020304" pitchFamily="18" charset="0"/>
              <a:ea typeface="Arial Unicode MS" panose="020B0604020202020204" pitchFamily="34" charset="-128"/>
            </a:endParaRPr>
          </a:p>
          <a:p>
            <a:pPr marR="457200" algn="just"/>
            <a:endParaRPr lang="en-US" sz="1600" dirty="0">
              <a:solidFill>
                <a:srgbClr val="000000"/>
              </a:solidFill>
              <a:latin typeface="Arial Unicode MS" panose="020B0604020202020204" pitchFamily="34" charset="-128"/>
              <a:ea typeface="Arial Unicode MS" panose="020B0604020202020204" pitchFamily="34" charset="-128"/>
            </a:endParaRPr>
          </a:p>
          <a:p>
            <a:pPr marR="457200" algn="just"/>
            <a:r>
              <a:rPr lang="en-US" sz="1600" dirty="0">
                <a:solidFill>
                  <a:srgbClr val="000000"/>
                </a:solidFill>
                <a:latin typeface="Times New Roman" panose="02020603050405020304" pitchFamily="18" charset="0"/>
                <a:ea typeface="Arial Unicode MS" panose="020B0604020202020204" pitchFamily="34" charset="-128"/>
              </a:rPr>
              <a:t>[51] But this is the meaning and substance of this addition: I believe that there is upon earth a little holy group and congregation of pure saints, under one head, even Christ [Ephesians 1: 22]. This group is called together </a:t>
            </a:r>
            <a:r>
              <a:rPr lang="en-US" sz="1600" b="1" dirty="0">
                <a:solidFill>
                  <a:srgbClr val="000000"/>
                </a:solidFill>
                <a:latin typeface="Times New Roman" panose="02020603050405020304" pitchFamily="18" charset="0"/>
                <a:ea typeface="Arial Unicode MS" panose="020B0604020202020204" pitchFamily="34" charset="-128"/>
              </a:rPr>
              <a:t>by the Holy Spirit in</a:t>
            </a:r>
            <a:r>
              <a:rPr lang="en-US" sz="1600" dirty="0">
                <a:solidFill>
                  <a:srgbClr val="000000"/>
                </a:solidFill>
                <a:latin typeface="Times New Roman" panose="02020603050405020304" pitchFamily="18" charset="0"/>
                <a:ea typeface="Arial Unicode MS" panose="020B0604020202020204" pitchFamily="34" charset="-128"/>
              </a:rPr>
              <a:t> one faith, one mind, and understanding, with many different gifts, yet agreeing in love, without sects or schisms [Ephesians 4: 5– 8, 11]. [52] I am also a part and member of this same group, a sharer and joint owner of all the goods it possesses [Romans 8: 17]. </a:t>
            </a:r>
            <a:endParaRPr lang="en-US" sz="1600" dirty="0">
              <a:solidFill>
                <a:srgbClr val="000000"/>
              </a:solidFill>
              <a:effectLst/>
              <a:latin typeface="Arial Unicode MS" panose="020B0604020202020204" pitchFamily="34" charset="-128"/>
              <a:ea typeface="Arial Unicode MS" panose="020B0604020202020204" pitchFamily="34" charset="-128"/>
            </a:endParaRPr>
          </a:p>
        </p:txBody>
      </p:sp>
    </p:spTree>
    <p:extLst>
      <p:ext uri="{BB962C8B-B14F-4D97-AF65-F5344CB8AC3E}">
        <p14:creationId xmlns:p14="http://schemas.microsoft.com/office/powerpoint/2010/main" val="1525136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BEF04539-077E-FBF5-8C59-47F5D1786A24}"/>
              </a:ext>
            </a:extLst>
          </p:cNvPr>
          <p:cNvSpPr txBox="1"/>
          <p:nvPr/>
        </p:nvSpPr>
        <p:spPr>
          <a:xfrm>
            <a:off x="159489" y="312762"/>
            <a:ext cx="8649585" cy="5909310"/>
          </a:xfrm>
          <a:prstGeom prst="rect">
            <a:avLst/>
          </a:prstGeom>
          <a:noFill/>
        </p:spPr>
        <p:txBody>
          <a:bodyPr wrap="square" rtlCol="0">
            <a:spAutoFit/>
          </a:bodyPr>
          <a:lstStyle/>
          <a:p>
            <a:pPr lvl="1" algn="ctr"/>
            <a:r>
              <a:rPr lang="en-US" sz="2100" b="1" dirty="0"/>
              <a:t>The Three Ecumenical Creeds               </a:t>
            </a:r>
          </a:p>
          <a:p>
            <a:pPr lvl="1" algn="ctr"/>
            <a:r>
              <a:rPr lang="en-US" sz="2100" dirty="0"/>
              <a:t>Lutheran Church - Missouri Synod adheres to the three Ecumenical Creeds. These creeds are succinct yet accurate statements                                            of the true Christian faith.</a:t>
            </a:r>
          </a:p>
          <a:p>
            <a:pPr lvl="1" algn="ctr"/>
            <a:r>
              <a:rPr lang="en-US" sz="2100" dirty="0"/>
              <a:t>Among the major doctrines confessed in the creeds are:</a:t>
            </a:r>
          </a:p>
          <a:p>
            <a:pPr lvl="1" algn="ctr"/>
            <a:endParaRPr lang="en-US" sz="2100" dirty="0"/>
          </a:p>
          <a:p>
            <a:pPr lvl="1" algn="ctr"/>
            <a:r>
              <a:rPr lang="en-US" sz="2100" dirty="0"/>
              <a:t>•	the eternal and triune natures of God,</a:t>
            </a:r>
          </a:p>
          <a:p>
            <a:pPr lvl="1" algn="ctr"/>
            <a:r>
              <a:rPr lang="en-US" sz="2100" dirty="0"/>
              <a:t>•	the dual nature of Christ Jesus (being both fully God and fully man),</a:t>
            </a:r>
          </a:p>
          <a:p>
            <a:pPr lvl="1" algn="ctr"/>
            <a:r>
              <a:rPr lang="en-US" sz="2100" dirty="0"/>
              <a:t>•	the working of faith in believers by the Holy Spirit,</a:t>
            </a:r>
          </a:p>
          <a:p>
            <a:pPr lvl="1" algn="ctr"/>
            <a:r>
              <a:rPr lang="en-US" sz="2100" dirty="0"/>
              <a:t>•	the resurrection of the dead on the last day,</a:t>
            </a:r>
          </a:p>
          <a:p>
            <a:pPr lvl="1" algn="ctr"/>
            <a:r>
              <a:rPr lang="en-US" sz="2100" dirty="0"/>
              <a:t>•	the return of Christ Jesus in judgement, and</a:t>
            </a:r>
          </a:p>
          <a:p>
            <a:pPr lvl="1" algn="ctr"/>
            <a:r>
              <a:rPr lang="en-US" sz="2100" dirty="0"/>
              <a:t>•	everlasting life in heaven for those redeemed by the Grace of God through the working of the Holy Spirit and the innocent suffering and death &amp; true resurrection of our Lord Jesus Christ on the third day.</a:t>
            </a:r>
          </a:p>
          <a:p>
            <a:pPr lvl="1" algn="ctr"/>
            <a:endParaRPr lang="en-US" sz="2100" dirty="0"/>
          </a:p>
          <a:p>
            <a:pPr lvl="1" algn="ctr"/>
            <a:r>
              <a:rPr lang="en-US" sz="2100" b="1" dirty="0"/>
              <a:t>1.	The Apostle's Creed</a:t>
            </a:r>
          </a:p>
          <a:p>
            <a:pPr marL="800100" lvl="1" indent="-342900" algn="ctr">
              <a:buAutoNum type="arabicPeriod" startAt="2"/>
            </a:pPr>
            <a:r>
              <a:rPr lang="en-US" sz="2100" b="1" dirty="0"/>
              <a:t>The Nicene Creed</a:t>
            </a:r>
          </a:p>
          <a:p>
            <a:pPr marL="800100" lvl="1" indent="-342900" algn="ctr">
              <a:buAutoNum type="arabicPeriod" startAt="2"/>
            </a:pPr>
            <a:r>
              <a:rPr lang="en-US" sz="2100" b="1" dirty="0"/>
              <a:t>The Athanasian Creed</a:t>
            </a:r>
          </a:p>
        </p:txBody>
      </p:sp>
    </p:spTree>
    <p:extLst>
      <p:ext uri="{BB962C8B-B14F-4D97-AF65-F5344CB8AC3E}">
        <p14:creationId xmlns:p14="http://schemas.microsoft.com/office/powerpoint/2010/main" val="3221066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EF913016-4882-3EC1-E42F-1998B139F808}"/>
              </a:ext>
            </a:extLst>
          </p:cNvPr>
          <p:cNvPicPr>
            <a:picLocks noChangeAspect="1"/>
          </p:cNvPicPr>
          <p:nvPr/>
        </p:nvPicPr>
        <p:blipFill>
          <a:blip r:embed="rId2"/>
          <a:stretch>
            <a:fillRect/>
          </a:stretch>
        </p:blipFill>
        <p:spPr>
          <a:xfrm>
            <a:off x="698124" y="1370604"/>
            <a:ext cx="7838840" cy="3504423"/>
          </a:xfrm>
          <a:prstGeom prst="rect">
            <a:avLst/>
          </a:prstGeom>
        </p:spPr>
      </p:pic>
    </p:spTree>
    <p:extLst>
      <p:ext uri="{BB962C8B-B14F-4D97-AF65-F5344CB8AC3E}">
        <p14:creationId xmlns:p14="http://schemas.microsoft.com/office/powerpoint/2010/main" val="29158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E166A37-D3C4-75DA-A461-0DA52F03D2D6}"/>
              </a:ext>
            </a:extLst>
          </p:cNvPr>
          <p:cNvSpPr txBox="1"/>
          <p:nvPr/>
        </p:nvSpPr>
        <p:spPr>
          <a:xfrm>
            <a:off x="412011" y="430618"/>
            <a:ext cx="8319977" cy="5655972"/>
          </a:xfrm>
          <a:prstGeom prst="rect">
            <a:avLst/>
          </a:prstGeom>
          <a:noFill/>
        </p:spPr>
        <p:txBody>
          <a:bodyPr wrap="square" rtlCol="0">
            <a:spAutoFit/>
          </a:bodyPr>
          <a:lstStyle/>
          <a:p>
            <a:pPr marL="0" marR="0">
              <a:lnSpc>
                <a:spcPts val="3000"/>
              </a:lnSpc>
              <a:spcBef>
                <a:spcPts val="1200"/>
              </a:spcBef>
              <a:spcAft>
                <a:spcPts val="300"/>
              </a:spcAft>
              <a:buNone/>
            </a:pPr>
            <a:r>
              <a:rPr lang="en-US" sz="2000" b="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Apostles’ Creed                                                 (ca AD 150-750)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Bef>
                <a:spcPts val="1595"/>
              </a:spcBef>
              <a:spcAft>
                <a:spcPts val="750"/>
              </a:spcAft>
            </a:pPr>
            <a:r>
              <a:rPr lang="en-US" sz="20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Apostles' Creed is the oldest. Already by 150 A.D. this creed was in use at Christian centers all along the Mediterranean Sea, such as Jerusalem, Alexandria (North Africa), Rome, and even Spain. The Apostles' Creed developed in conjunction with Baptism. As the water was applied, the question would be asked: "Do you believe in God the Father? God the Son? etc." Very quickly the answer developed into what we now call the Apostles' Creed. It is often called the baptismal creed. In addition to its primary use at all baptisms, it is also very appropriate for use in daily devotions. Also known as the </a:t>
            </a:r>
            <a:r>
              <a:rPr lang="en-US" sz="2000" i="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Baptismal Creed or the Roman Symbol</a:t>
            </a:r>
            <a:r>
              <a:rPr lang="en-US" sz="20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Its central doctrines are those of the Trinity and God the Creator. It has been called the Creed of Creeds because already by AD 150 it was employed at Christian centers all along the Mediterranean Sea, such as Jerusalem, Alexandria (North Africa), Rome, and even Spain. It is also used in daily devotions.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17412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23D6869-B465-DF34-807A-01C80AD35E81}"/>
              </a:ext>
            </a:extLst>
          </p:cNvPr>
          <p:cNvPicPr>
            <a:picLocks noChangeAspect="1"/>
          </p:cNvPicPr>
          <p:nvPr/>
        </p:nvPicPr>
        <p:blipFill>
          <a:blip r:embed="rId2"/>
          <a:stretch>
            <a:fillRect/>
          </a:stretch>
        </p:blipFill>
        <p:spPr>
          <a:xfrm>
            <a:off x="467833" y="111642"/>
            <a:ext cx="8070111" cy="6347824"/>
          </a:xfrm>
          <a:prstGeom prst="rect">
            <a:avLst/>
          </a:prstGeom>
        </p:spPr>
      </p:pic>
    </p:spTree>
    <p:extLst>
      <p:ext uri="{BB962C8B-B14F-4D97-AF65-F5344CB8AC3E}">
        <p14:creationId xmlns:p14="http://schemas.microsoft.com/office/powerpoint/2010/main" val="39191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20043E4-C365-99B1-F430-3AC9B714F9E7}"/>
              </a:ext>
            </a:extLst>
          </p:cNvPr>
          <p:cNvPicPr>
            <a:picLocks noChangeAspect="1"/>
          </p:cNvPicPr>
          <p:nvPr/>
        </p:nvPicPr>
        <p:blipFill>
          <a:blip r:embed="rId2"/>
          <a:stretch>
            <a:fillRect/>
          </a:stretch>
        </p:blipFill>
        <p:spPr>
          <a:xfrm>
            <a:off x="253326" y="233721"/>
            <a:ext cx="8637348" cy="5832153"/>
          </a:xfrm>
          <a:prstGeom prst="rect">
            <a:avLst/>
          </a:prstGeom>
        </p:spPr>
      </p:pic>
    </p:spTree>
    <p:extLst>
      <p:ext uri="{BB962C8B-B14F-4D97-AF65-F5344CB8AC3E}">
        <p14:creationId xmlns:p14="http://schemas.microsoft.com/office/powerpoint/2010/main" val="1178493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DC332CE3-C598-9A05-A949-49E594500278}"/>
              </a:ext>
            </a:extLst>
          </p:cNvPr>
          <p:cNvSpPr txBox="1"/>
          <p:nvPr/>
        </p:nvSpPr>
        <p:spPr>
          <a:xfrm>
            <a:off x="563526" y="457200"/>
            <a:ext cx="8149855" cy="6217087"/>
          </a:xfrm>
          <a:prstGeom prst="rect">
            <a:avLst/>
          </a:prstGeom>
          <a:noFill/>
        </p:spPr>
        <p:txBody>
          <a:bodyPr wrap="square" rtlCol="0">
            <a:spAutoFit/>
          </a:bodyPr>
          <a:lstStyle/>
          <a:p>
            <a:pPr marL="0" marR="0" algn="ctr">
              <a:buNone/>
            </a:pPr>
            <a:r>
              <a:rPr lang="en-US" sz="1800" b="1" dirty="0">
                <a:solidFill>
                  <a:srgbClr val="000000"/>
                </a:solidFill>
                <a:effectLst/>
                <a:latin typeface="Arial Unicode MS"/>
                <a:ea typeface="Arial Unicode MS"/>
                <a:cs typeface="Arial Unicode MS"/>
              </a:rPr>
              <a:t>The Apostles’ Creed  </a:t>
            </a:r>
            <a:endParaRPr lang="en-US" sz="2800" dirty="0">
              <a:solidFill>
                <a:srgbClr val="000000"/>
              </a:solidFill>
              <a:effectLst/>
              <a:latin typeface="Arial Unicode MS"/>
              <a:ea typeface="Arial Unicode MS"/>
              <a:cs typeface="Arial Unicode MS"/>
            </a:endParaRPr>
          </a:p>
          <a:p>
            <a:pPr marL="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believe in God, the Father, Almighty,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Maker of heaven and earth.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believe in Jesus Christ, his only Son, our Lord,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who was conceived by the Holy Spirit,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born of the virgin Mary,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suffered under Pontius Pilate, </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was crucified, died and was buried; </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descended to hell. </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third day he rose again from the dead</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ascended to heaven </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sits at the right hand of God the Father Almighty. </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From thence He will come to judge the living and the dead. </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buNone/>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believe in the Holy Spirit, </a:t>
            </a:r>
            <a:endPar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holy Christian (catholic) Church, </a:t>
            </a:r>
            <a:endPar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communions of saints, </a:t>
            </a:r>
            <a:endPar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forgiveness of sins,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resurrection of the body,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the life + everlasting. Amen.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 xmlns:a16="http://schemas.microsoft.com/office/drawing/2014/main" id="{76529E86-1C41-CD04-B140-F6099230EB8C}"/>
              </a:ext>
            </a:extLst>
          </p:cNvPr>
          <p:cNvPicPr>
            <a:picLocks noChangeAspect="1"/>
          </p:cNvPicPr>
          <p:nvPr/>
        </p:nvPicPr>
        <p:blipFill>
          <a:blip r:embed="rId2"/>
          <a:stretch>
            <a:fillRect/>
          </a:stretch>
        </p:blipFill>
        <p:spPr>
          <a:xfrm>
            <a:off x="5883670" y="969994"/>
            <a:ext cx="2504727" cy="2607862"/>
          </a:xfrm>
          <a:prstGeom prst="rect">
            <a:avLst/>
          </a:prstGeom>
        </p:spPr>
      </p:pic>
    </p:spTree>
    <p:extLst>
      <p:ext uri="{BB962C8B-B14F-4D97-AF65-F5344CB8AC3E}">
        <p14:creationId xmlns:p14="http://schemas.microsoft.com/office/powerpoint/2010/main" val="1251252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13135" y="446072"/>
            <a:ext cx="6063012" cy="6063012"/>
          </a:xfrm>
          <a:prstGeom prst="rect">
            <a:avLst/>
          </a:prstGeom>
        </p:spPr>
      </p:pic>
    </p:spTree>
    <p:extLst>
      <p:ext uri="{BB962C8B-B14F-4D97-AF65-F5344CB8AC3E}">
        <p14:creationId xmlns:p14="http://schemas.microsoft.com/office/powerpoint/2010/main" val="1793213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860" y="914399"/>
            <a:ext cx="8815645" cy="4631657"/>
          </a:xfrm>
          <a:prstGeom prst="rect">
            <a:avLst/>
          </a:prstGeom>
        </p:spPr>
      </p:pic>
    </p:spTree>
    <p:extLst>
      <p:ext uri="{BB962C8B-B14F-4D97-AF65-F5344CB8AC3E}">
        <p14:creationId xmlns:p14="http://schemas.microsoft.com/office/powerpoint/2010/main" val="1206363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244</TotalTime>
  <Words>1560</Words>
  <Application>Microsoft Office PowerPoint</Application>
  <PresentationFormat>On-screen Show (4:3)</PresentationFormat>
  <Paragraphs>81</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 Unicode MS</vt:lpstr>
      <vt:lpstr>Aptos</vt:lpstr>
      <vt:lpstr>Arial</vt:lpstr>
      <vt:lpstr>Calibri</vt:lpstr>
      <vt:lpstr>Calibri Light</vt:lpstr>
      <vt:lpstr>Helvetica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Nehrenz</dc:creator>
  <cp:lastModifiedBy>David Nehrenz</cp:lastModifiedBy>
  <cp:revision>63</cp:revision>
  <dcterms:created xsi:type="dcterms:W3CDTF">2016-02-18T03:34:46Z</dcterms:created>
  <dcterms:modified xsi:type="dcterms:W3CDTF">2025-05-03T00:06:45Z</dcterms:modified>
</cp:coreProperties>
</file>