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74" r:id="rId2"/>
    <p:sldId id="293" r:id="rId3"/>
    <p:sldId id="256" r:id="rId4"/>
    <p:sldId id="291" r:id="rId5"/>
    <p:sldId id="257" r:id="rId6"/>
    <p:sldId id="259" r:id="rId7"/>
    <p:sldId id="258" r:id="rId8"/>
    <p:sldId id="297" r:id="rId9"/>
    <p:sldId id="300" r:id="rId10"/>
    <p:sldId id="301" r:id="rId11"/>
    <p:sldId id="294" r:id="rId12"/>
    <p:sldId id="296" r:id="rId13"/>
    <p:sldId id="298" r:id="rId14"/>
    <p:sldId id="29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5A079-8220-40EB-9AAC-5DD346C59F51}" v="6" dt="2025-04-03T20:53:26.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2558" autoAdjust="0"/>
  </p:normalViewPr>
  <p:slideViewPr>
    <p:cSldViewPr snapToGrid="0">
      <p:cViewPr varScale="1">
        <p:scale>
          <a:sx n="64" d="100"/>
          <a:sy n="64" d="100"/>
        </p:scale>
        <p:origin x="821" y="67"/>
      </p:cViewPr>
      <p:guideLst/>
    </p:cSldViewPr>
  </p:slideViewPr>
  <p:notesTextViewPr>
    <p:cViewPr>
      <p:scale>
        <a:sx n="1" d="1"/>
        <a:sy n="1" d="1"/>
      </p:scale>
      <p:origin x="0" y="0"/>
    </p:cViewPr>
  </p:notesTextViewPr>
  <p:sorterViewPr>
    <p:cViewPr>
      <p:scale>
        <a:sx n="100" d="100"/>
        <a:sy n="100" d="100"/>
      </p:scale>
      <p:origin x="0" y="-8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028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463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975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2C184F-C869-4B57-99AC-AEEA9A0E823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475070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2C184F-C869-4B57-99AC-AEEA9A0E8232}" type="datetimeFigureOut">
              <a:rPr lang="en-US" smtClean="0"/>
              <a:t>4/11/2025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97321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2C184F-C869-4B57-99AC-AEEA9A0E8232}"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8187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2C184F-C869-4B57-99AC-AEEA9A0E8232}" type="datetimeFigureOut">
              <a:rPr lang="en-US" smtClean="0"/>
              <a:t>4/11/2025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3306876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2C184F-C869-4B57-99AC-AEEA9A0E8232}" type="datetimeFigureOut">
              <a:rPr lang="en-US" smtClean="0"/>
              <a:t>4/11/2025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9518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C184F-C869-4B57-99AC-AEEA9A0E8232}" type="datetimeFigureOut">
              <a:rPr lang="en-US" smtClean="0"/>
              <a:t>4/11/2025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347233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10315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2C184F-C869-4B57-99AC-AEEA9A0E8232}" type="datetimeFigureOut">
              <a:rPr lang="en-US" smtClean="0"/>
              <a:t>4/11/2025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BCB04-6855-493D-859B-3099503131F3}" type="slidenum">
              <a:rPr lang="en-US" smtClean="0"/>
              <a:t>‹#›</a:t>
            </a:fld>
            <a:endParaRPr lang="en-US"/>
          </a:p>
        </p:txBody>
      </p:sp>
    </p:spTree>
    <p:extLst>
      <p:ext uri="{BB962C8B-B14F-4D97-AF65-F5344CB8AC3E}">
        <p14:creationId xmlns:p14="http://schemas.microsoft.com/office/powerpoint/2010/main" val="2412250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184F-C869-4B57-99AC-AEEA9A0E8232}" type="datetimeFigureOut">
              <a:rPr lang="en-US" smtClean="0"/>
              <a:t>4/11/2025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EBCB04-6855-493D-859B-3099503131F3}" type="slidenum">
              <a:rPr lang="en-US" smtClean="0"/>
              <a:t>‹#›</a:t>
            </a:fld>
            <a:endParaRPr lang="en-US"/>
          </a:p>
        </p:txBody>
      </p:sp>
    </p:spTree>
    <p:extLst>
      <p:ext uri="{BB962C8B-B14F-4D97-AF65-F5344CB8AC3E}">
        <p14:creationId xmlns:p14="http://schemas.microsoft.com/office/powerpoint/2010/main" val="121996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19D80B1-376D-D77D-C9C5-8ADE829D4B12}"/>
              </a:ext>
            </a:extLst>
          </p:cNvPr>
          <p:cNvSpPr txBox="1"/>
          <p:nvPr/>
        </p:nvSpPr>
        <p:spPr>
          <a:xfrm>
            <a:off x="91776" y="155011"/>
            <a:ext cx="8729331" cy="4401205"/>
          </a:xfrm>
          <a:prstGeom prst="rect">
            <a:avLst/>
          </a:prstGeom>
          <a:noFill/>
        </p:spPr>
        <p:txBody>
          <a:bodyPr wrap="square" rtlCol="0">
            <a:spAutoFit/>
          </a:bodyPr>
          <a:lstStyle/>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“The Apostles, Nicene and Athanasian Creeds                                                        </a:t>
            </a:r>
          </a:p>
          <a:p>
            <a:pPr marL="0" marR="0" algn="ctr" fontAlgn="auto" hangingPunct="1">
              <a:buNone/>
            </a:pPr>
            <a:r>
              <a:rPr lang="en-US" sz="2800" b="1" dirty="0">
                <a:solidFill>
                  <a:srgbClr val="000000"/>
                </a:solidFill>
                <a:effectLst/>
                <a:latin typeface="Aptos" panose="020B0004020202020204" pitchFamily="34" charset="0"/>
                <a:ea typeface="Aptos" panose="020B0004020202020204" pitchFamily="34" charset="0"/>
                <a:cs typeface="Arial" panose="020B0604020202020204" pitchFamily="34" charset="0"/>
              </a:rPr>
              <a:t>  The Truth about the Trinity”</a:t>
            </a:r>
            <a:endParaRPr lang="en-US"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-The Ecumenical Creeds as Summaries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About Who God Is,                                  </a:t>
            </a:r>
          </a:p>
          <a:p>
            <a:pPr marL="0" marR="0" algn="ctr" fontAlgn="auto" hangingPunct="1">
              <a:buNone/>
            </a:pPr>
            <a:r>
              <a:rPr lang="en-US" sz="2800" dirty="0">
                <a:solidFill>
                  <a:srgbClr val="000000"/>
                </a:solidFill>
                <a:effectLst/>
                <a:ea typeface="Aptos" panose="020B0004020202020204" pitchFamily="34" charset="0"/>
                <a:cs typeface="Arial" panose="020B0604020202020204" pitchFamily="34" charset="0"/>
              </a:rPr>
              <a:t>  Versus False Religions and Cults-</a:t>
            </a:r>
            <a:endParaRPr lang="en-US" sz="2800" dirty="0">
              <a:solidFill>
                <a:srgbClr val="000000"/>
              </a:solidFill>
              <a:effectLst/>
              <a:ea typeface="Times New Roman" panose="02020603050405020304" pitchFamily="18" charset="0"/>
              <a:cs typeface="Times New Roman" panose="02020603050405020304" pitchFamily="18" charset="0"/>
            </a:endParaRPr>
          </a:p>
          <a:p>
            <a:pPr marL="0" marR="0" algn="ctr"/>
            <a:r>
              <a:rPr lang="en-US" sz="2800" b="1" u="sng" dirty="0">
                <a:solidFill>
                  <a:srgbClr val="000000"/>
                </a:solidFill>
                <a:effectLst/>
                <a:latin typeface="Aptos" panose="020B0004020202020204" pitchFamily="34" charset="0"/>
                <a:ea typeface="Arial Unicode MS"/>
                <a:cs typeface="Arial Unicode MS"/>
              </a:rPr>
              <a:t>Part 1 - A  Bible  Study  of                                                                         the  Apostles’  Creed</a:t>
            </a:r>
            <a:r>
              <a:rPr lang="en-US" sz="2800" b="1" dirty="0">
                <a:solidFill>
                  <a:srgbClr val="000000"/>
                </a:solidFill>
                <a:effectLst/>
                <a:latin typeface="Aptos" panose="020B0004020202020204" pitchFamily="34" charset="0"/>
                <a:ea typeface="Arial Unicode MS"/>
                <a:cs typeface="Arial Unicode MS"/>
              </a:rPr>
              <a:t>                                              </a:t>
            </a:r>
          </a:p>
          <a:p>
            <a:pPr marL="0" marR="0" algn="ctr"/>
            <a:r>
              <a:rPr lang="en-US" sz="2800" b="1" dirty="0">
                <a:solidFill>
                  <a:srgbClr val="000000"/>
                </a:solidFill>
                <a:effectLst/>
                <a:latin typeface="Aptos" panose="020B0004020202020204" pitchFamily="34" charset="0"/>
                <a:ea typeface="Arial Unicode MS"/>
                <a:cs typeface="Arial Unicode MS"/>
              </a:rPr>
              <a:t>  </a:t>
            </a:r>
            <a:r>
              <a:rPr lang="en-US" sz="2800" b="0" dirty="0">
                <a:solidFill>
                  <a:srgbClr val="000000"/>
                </a:solidFill>
                <a:effectLst/>
                <a:latin typeface="Aptos" panose="020B0004020202020204" pitchFamily="34" charset="0"/>
                <a:ea typeface="Arial Unicode MS"/>
                <a:cs typeface="Arial Unicode MS"/>
              </a:rPr>
              <a:t>Trinity Lutheran Church LCMS  Norman, OK.   Pastor David Nehrenz                                  </a:t>
            </a:r>
          </a:p>
          <a:p>
            <a:pPr marL="0" marR="0" algn="ctr"/>
            <a:r>
              <a:rPr lang="en-US" sz="2800" b="0" dirty="0">
                <a:solidFill>
                  <a:srgbClr val="000000"/>
                </a:solidFill>
                <a:effectLst/>
                <a:latin typeface="Aptos" panose="020B0004020202020204" pitchFamily="34" charset="0"/>
                <a:ea typeface="Arial Unicode MS"/>
                <a:cs typeface="Arial Unicode MS"/>
              </a:rPr>
              <a:t>  </a:t>
            </a:r>
            <a:r>
              <a:rPr lang="en-US" sz="3000" b="1" u="sng" dirty="0">
                <a:solidFill>
                  <a:srgbClr val="000000"/>
                </a:solidFill>
                <a:effectLst/>
                <a:latin typeface="Aptos" panose="020B0004020202020204" pitchFamily="34" charset="0"/>
                <a:ea typeface="Arial Unicode MS"/>
                <a:cs typeface="Arial Unicode MS"/>
              </a:rPr>
              <a:t>Lesson </a:t>
            </a:r>
            <a:r>
              <a:rPr lang="en-US" sz="3000" b="1" u="sng" dirty="0" smtClean="0">
                <a:solidFill>
                  <a:srgbClr val="000000"/>
                </a:solidFill>
                <a:effectLst/>
                <a:latin typeface="Aptos" panose="020B0004020202020204" pitchFamily="34" charset="0"/>
                <a:ea typeface="Arial Unicode MS"/>
                <a:cs typeface="Arial Unicode MS"/>
              </a:rPr>
              <a:t>5 </a:t>
            </a:r>
            <a:r>
              <a:rPr lang="en-US" sz="3000" b="1" u="sng" dirty="0">
                <a:solidFill>
                  <a:srgbClr val="000000"/>
                </a:solidFill>
                <a:effectLst/>
                <a:latin typeface="Aptos" panose="020B0004020202020204" pitchFamily="34" charset="0"/>
                <a:ea typeface="Arial Unicode MS"/>
                <a:cs typeface="Arial Unicode MS"/>
              </a:rPr>
              <a:t>– April </a:t>
            </a:r>
            <a:r>
              <a:rPr lang="en-US" sz="3000" b="1" u="sng" dirty="0" smtClean="0">
                <a:solidFill>
                  <a:srgbClr val="000000"/>
                </a:solidFill>
                <a:effectLst/>
                <a:latin typeface="Aptos" panose="020B0004020202020204" pitchFamily="34" charset="0"/>
                <a:ea typeface="Arial Unicode MS"/>
                <a:cs typeface="Arial Unicode MS"/>
              </a:rPr>
              <a:t>13, </a:t>
            </a:r>
            <a:r>
              <a:rPr lang="en-US" sz="3000" b="1" u="sng" dirty="0">
                <a:solidFill>
                  <a:srgbClr val="000000"/>
                </a:solidFill>
                <a:effectLst/>
                <a:latin typeface="Aptos" panose="020B0004020202020204" pitchFamily="34" charset="0"/>
                <a:ea typeface="Arial Unicode MS"/>
                <a:cs typeface="Arial Unicode MS"/>
              </a:rPr>
              <a:t>2025</a:t>
            </a:r>
            <a:endParaRPr lang="en-US" sz="3000" b="1" u="sng" dirty="0">
              <a:solidFill>
                <a:srgbClr val="000000"/>
              </a:solidFill>
              <a:effectLst/>
              <a:latin typeface="Arial Unicode MS"/>
              <a:ea typeface="Arial Unicode MS"/>
              <a:cs typeface="Arial Unicode MS"/>
            </a:endParaRPr>
          </a:p>
        </p:txBody>
      </p:sp>
      <p:pic>
        <p:nvPicPr>
          <p:cNvPr id="5" name="Picture 4">
            <a:extLst>
              <a:ext uri="{FF2B5EF4-FFF2-40B4-BE49-F238E27FC236}">
                <a16:creationId xmlns:a16="http://schemas.microsoft.com/office/drawing/2014/main" xmlns="" id="{72EFCCB6-43B6-63C2-3A83-400C5654540B}"/>
              </a:ext>
            </a:extLst>
          </p:cNvPr>
          <p:cNvPicPr>
            <a:picLocks noChangeAspect="1"/>
          </p:cNvPicPr>
          <p:nvPr/>
        </p:nvPicPr>
        <p:blipFill>
          <a:blip r:embed="rId2"/>
          <a:stretch>
            <a:fillRect/>
          </a:stretch>
        </p:blipFill>
        <p:spPr>
          <a:xfrm>
            <a:off x="510363" y="4763547"/>
            <a:ext cx="2283908" cy="1724777"/>
          </a:xfrm>
          <a:prstGeom prst="rect">
            <a:avLst/>
          </a:prstGeom>
        </p:spPr>
      </p:pic>
      <p:pic>
        <p:nvPicPr>
          <p:cNvPr id="6" name="Picture 5">
            <a:extLst>
              <a:ext uri="{FF2B5EF4-FFF2-40B4-BE49-F238E27FC236}">
                <a16:creationId xmlns:a16="http://schemas.microsoft.com/office/drawing/2014/main" xmlns="" id="{0107638D-E24B-FA6F-6A07-281F3F7F0022}"/>
              </a:ext>
            </a:extLst>
          </p:cNvPr>
          <p:cNvPicPr>
            <a:picLocks noChangeAspect="1"/>
          </p:cNvPicPr>
          <p:nvPr/>
        </p:nvPicPr>
        <p:blipFill>
          <a:blip r:embed="rId3"/>
          <a:stretch>
            <a:fillRect/>
          </a:stretch>
        </p:blipFill>
        <p:spPr>
          <a:xfrm>
            <a:off x="3430046" y="4689828"/>
            <a:ext cx="2283908" cy="1872216"/>
          </a:xfrm>
          <a:prstGeom prst="rect">
            <a:avLst/>
          </a:prstGeom>
        </p:spPr>
      </p:pic>
      <p:pic>
        <p:nvPicPr>
          <p:cNvPr id="7" name="Picture 6">
            <a:extLst>
              <a:ext uri="{FF2B5EF4-FFF2-40B4-BE49-F238E27FC236}">
                <a16:creationId xmlns:a16="http://schemas.microsoft.com/office/drawing/2014/main" xmlns="" id="{EEA5454F-33A1-2C3D-BC7A-00E4173DCE7D}"/>
              </a:ext>
            </a:extLst>
          </p:cNvPr>
          <p:cNvPicPr>
            <a:picLocks noChangeAspect="1"/>
          </p:cNvPicPr>
          <p:nvPr/>
        </p:nvPicPr>
        <p:blipFill>
          <a:blip r:embed="rId4"/>
          <a:srcRect t="10611"/>
          <a:stretch/>
        </p:blipFill>
        <p:spPr>
          <a:xfrm>
            <a:off x="6731331" y="4689828"/>
            <a:ext cx="1862033" cy="1872216"/>
          </a:xfrm>
          <a:prstGeom prst="rect">
            <a:avLst/>
          </a:prstGeom>
        </p:spPr>
      </p:pic>
    </p:spTree>
    <p:extLst>
      <p:ext uri="{BB962C8B-B14F-4D97-AF65-F5344CB8AC3E}">
        <p14:creationId xmlns:p14="http://schemas.microsoft.com/office/powerpoint/2010/main" val="3002449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860" y="914399"/>
            <a:ext cx="8815645" cy="4631657"/>
          </a:xfrm>
          <a:prstGeom prst="rect">
            <a:avLst/>
          </a:prstGeom>
        </p:spPr>
      </p:pic>
    </p:spTree>
    <p:extLst>
      <p:ext uri="{BB962C8B-B14F-4D97-AF65-F5344CB8AC3E}">
        <p14:creationId xmlns:p14="http://schemas.microsoft.com/office/powerpoint/2010/main" val="1206363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749CD0A-F886-A451-8575-B66D2F2DE76F}"/>
              </a:ext>
            </a:extLst>
          </p:cNvPr>
          <p:cNvSpPr txBox="1"/>
          <p:nvPr/>
        </p:nvSpPr>
        <p:spPr>
          <a:xfrm>
            <a:off x="308344" y="292395"/>
            <a:ext cx="8415669" cy="5840060"/>
          </a:xfrm>
          <a:prstGeom prst="rect">
            <a:avLst/>
          </a:prstGeom>
          <a:noFill/>
        </p:spPr>
        <p:txBody>
          <a:bodyPr wrap="square" rtlCol="0">
            <a:spAutoFit/>
          </a:bodyPr>
          <a:lstStyle/>
          <a:p>
            <a:pPr marL="0" marR="457200" algn="ctr">
              <a:buNone/>
            </a:pPr>
            <a:r>
              <a:rPr lang="en-US" sz="2400" b="1" u="sng" dirty="0">
                <a:solidFill>
                  <a:srgbClr val="000000"/>
                </a:solidFill>
                <a:effectLst/>
                <a:latin typeface="Times New Roman" panose="02020603050405020304" pitchFamily="18" charset="0"/>
                <a:ea typeface="Arial Unicode MS" panose="020B0604020202020204"/>
                <a:cs typeface="Arial Unicode MS" panose="020B0604020202020204"/>
              </a:rPr>
              <a:t>STUDY GUIDES  </a:t>
            </a:r>
            <a:endParaRPr lang="en-US" sz="2400" u="sng" dirty="0">
              <a:solidFill>
                <a:srgbClr val="000000"/>
              </a:solidFill>
              <a:effectLst/>
              <a:latin typeface="Arial Unicode MS" panose="020B0604020202020204"/>
              <a:ea typeface="Arial Unicode MS" panose="020B0604020202020204"/>
              <a:cs typeface="Arial Unicode MS" panose="020B0604020202020204"/>
            </a:endParaRPr>
          </a:p>
          <a:p>
            <a:pPr algn="ctr"/>
            <a:r>
              <a:rPr lang="en-US" sz="2400" b="1" dirty="0">
                <a:solidFill>
                  <a:srgbClr val="000000"/>
                </a:solidFill>
                <a:latin typeface="Times New Roman" panose="02020603050405020304" pitchFamily="18" charset="0"/>
                <a:ea typeface="Arial Unicode MS" panose="020B0604020202020204" pitchFamily="34" charset="-128"/>
              </a:rPr>
              <a:t>VI. He ascended into heaven, </a:t>
            </a:r>
            <a:endParaRPr lang="en-US" sz="2400" b="1" dirty="0" smtClean="0">
              <a:solidFill>
                <a:srgbClr val="000000"/>
              </a:solidFill>
              <a:latin typeface="Times New Roman" panose="02020603050405020304" pitchFamily="18" charset="0"/>
              <a:ea typeface="Arial Unicode MS" panose="020B0604020202020204" pitchFamily="34" charset="-128"/>
            </a:endParaRPr>
          </a:p>
          <a:p>
            <a:pPr algn="ctr"/>
            <a:r>
              <a:rPr lang="en-US" sz="2400" b="1" dirty="0" smtClean="0">
                <a:solidFill>
                  <a:srgbClr val="000000"/>
                </a:solidFill>
                <a:latin typeface="Times New Roman" panose="02020603050405020304" pitchFamily="18" charset="0"/>
                <a:ea typeface="Arial Unicode MS" panose="020B0604020202020204" pitchFamily="34" charset="-128"/>
              </a:rPr>
              <a:t>and </a:t>
            </a:r>
            <a:r>
              <a:rPr lang="en-US" sz="2400" b="1" dirty="0">
                <a:solidFill>
                  <a:srgbClr val="000000"/>
                </a:solidFill>
                <a:latin typeface="Times New Roman" panose="02020603050405020304" pitchFamily="18" charset="0"/>
                <a:ea typeface="Arial Unicode MS" panose="020B0604020202020204" pitchFamily="34" charset="-128"/>
              </a:rPr>
              <a:t>sits at the right hand of God the Father Almighty</a:t>
            </a:r>
            <a:r>
              <a:rPr lang="en-US" sz="2400" b="1" dirty="0" smtClean="0">
                <a:solidFill>
                  <a:srgbClr val="000000"/>
                </a:solidFill>
                <a:latin typeface="Times New Roman" panose="02020603050405020304" pitchFamily="18" charset="0"/>
                <a:ea typeface="Arial Unicode MS" panose="020B0604020202020204" pitchFamily="34" charset="-128"/>
              </a:rPr>
              <a:t>.</a:t>
            </a:r>
          </a:p>
          <a:p>
            <a:pPr algn="ctr"/>
            <a:r>
              <a:rPr lang="en-US" sz="2400" dirty="0" smtClean="0">
                <a:solidFill>
                  <a:srgbClr val="000000"/>
                </a:solidFill>
                <a:latin typeface="Times New Roman" panose="02020603050405020304" pitchFamily="18" charset="0"/>
                <a:ea typeface="Arial Unicode MS" panose="020B0604020202020204" pitchFamily="34" charset="-128"/>
              </a:rPr>
              <a:t>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400" dirty="0">
                <a:solidFill>
                  <a:srgbClr val="000000"/>
                </a:solidFill>
                <a:latin typeface="Times New Roman" panose="02020603050405020304" pitchFamily="18" charset="0"/>
                <a:ea typeface="Arial Unicode MS" panose="020B0604020202020204" pitchFamily="34" charset="-128"/>
              </a:rPr>
              <a:t>1. Read the ascension story as it is </a:t>
            </a:r>
            <a:r>
              <a:rPr lang="en-US" sz="2400" dirty="0" smtClean="0">
                <a:solidFill>
                  <a:srgbClr val="000000"/>
                </a:solidFill>
                <a:latin typeface="Times New Roman" panose="02020603050405020304" pitchFamily="18" charset="0"/>
                <a:ea typeface="Arial Unicode MS" panose="020B0604020202020204" pitchFamily="34" charset="-128"/>
              </a:rPr>
              <a:t>related                                               </a:t>
            </a:r>
            <a:r>
              <a:rPr lang="en-US" sz="2400" dirty="0">
                <a:solidFill>
                  <a:srgbClr val="000000"/>
                </a:solidFill>
                <a:latin typeface="Times New Roman" panose="02020603050405020304" pitchFamily="18" charset="0"/>
                <a:ea typeface="Arial Unicode MS" panose="020B0604020202020204" pitchFamily="34" charset="-128"/>
              </a:rPr>
              <a:t>in </a:t>
            </a:r>
            <a:r>
              <a:rPr lang="en-US" sz="2400" b="1" dirty="0">
                <a:solidFill>
                  <a:srgbClr val="000000"/>
                </a:solidFill>
                <a:latin typeface="Times New Roman" panose="02020603050405020304" pitchFamily="18" charset="0"/>
                <a:ea typeface="Arial Unicode MS" panose="020B0604020202020204" pitchFamily="34" charset="-128"/>
              </a:rPr>
              <a:t>Luke 24:50-53;</a:t>
            </a:r>
            <a:r>
              <a:rPr lang="en-US" sz="2400" dirty="0">
                <a:solidFill>
                  <a:srgbClr val="000000"/>
                </a:solidFill>
                <a:latin typeface="Times New Roman" panose="02020603050405020304" pitchFamily="18" charset="0"/>
                <a:ea typeface="Arial Unicode MS" panose="020B0604020202020204" pitchFamily="34" charset="-128"/>
              </a:rPr>
              <a:t>  </a:t>
            </a:r>
            <a:r>
              <a:rPr lang="en-US" sz="2400" b="1" dirty="0">
                <a:solidFill>
                  <a:srgbClr val="000000"/>
                </a:solidFill>
                <a:latin typeface="Times New Roman" panose="02020603050405020304" pitchFamily="18" charset="0"/>
                <a:ea typeface="Arial Unicode MS" panose="020B0604020202020204" pitchFamily="34" charset="-128"/>
              </a:rPr>
              <a:t>Acts 1:1-11.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400" dirty="0">
                <a:solidFill>
                  <a:srgbClr val="000000"/>
                </a:solidFill>
                <a:latin typeface="Times New Roman" panose="02020603050405020304" pitchFamily="18" charset="0"/>
                <a:ea typeface="Arial Unicode MS" panose="020B0604020202020204" pitchFamily="34" charset="-128"/>
              </a:rPr>
              <a:t>2. Read that Christ is in heaven for our interest and benefit in</a:t>
            </a:r>
            <a:r>
              <a:rPr lang="en-US" sz="2400" b="1" dirty="0">
                <a:solidFill>
                  <a:srgbClr val="000000"/>
                </a:solidFill>
                <a:latin typeface="Times New Roman" panose="02020603050405020304" pitchFamily="18" charset="0"/>
                <a:ea typeface="Arial Unicode MS" panose="020B0604020202020204" pitchFamily="34" charset="-128"/>
              </a:rPr>
              <a:t> Hebrews 9:24-28.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400" dirty="0">
                <a:solidFill>
                  <a:srgbClr val="000000"/>
                </a:solidFill>
                <a:latin typeface="Times New Roman" panose="02020603050405020304" pitchFamily="18" charset="0"/>
                <a:ea typeface="Arial Unicode MS" panose="020B0604020202020204" pitchFamily="34" charset="-128"/>
              </a:rPr>
              <a:t>3. Read </a:t>
            </a:r>
            <a:r>
              <a:rPr lang="en-US" sz="2400" b="1" dirty="0">
                <a:solidFill>
                  <a:srgbClr val="000000"/>
                </a:solidFill>
                <a:latin typeface="Times New Roman" panose="02020603050405020304" pitchFamily="18" charset="0"/>
                <a:ea typeface="Arial Unicode MS" panose="020B0604020202020204" pitchFamily="34" charset="-128"/>
              </a:rPr>
              <a:t>Hebrews 4:14-16</a:t>
            </a:r>
            <a:r>
              <a:rPr lang="en-US" sz="2400" dirty="0">
                <a:solidFill>
                  <a:srgbClr val="000000"/>
                </a:solidFill>
                <a:latin typeface="Times New Roman" panose="02020603050405020304" pitchFamily="18" charset="0"/>
                <a:ea typeface="Arial Unicode MS" panose="020B0604020202020204" pitchFamily="34" charset="-128"/>
              </a:rPr>
              <a:t> to find out why we should have a confident attitude and live a grateful life.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400" dirty="0">
                <a:solidFill>
                  <a:srgbClr val="000000"/>
                </a:solidFill>
                <a:latin typeface="Times New Roman" panose="02020603050405020304" pitchFamily="18" charset="0"/>
                <a:ea typeface="Arial Unicode MS" panose="020B0604020202020204" pitchFamily="34" charset="-128"/>
              </a:rPr>
              <a:t>4. Read</a:t>
            </a:r>
            <a:r>
              <a:rPr lang="en-US" sz="2400" b="1" dirty="0">
                <a:solidFill>
                  <a:srgbClr val="000000"/>
                </a:solidFill>
                <a:latin typeface="Times New Roman" panose="02020603050405020304" pitchFamily="18" charset="0"/>
                <a:ea typeface="Arial Unicode MS" panose="020B0604020202020204" pitchFamily="34" charset="-128"/>
              </a:rPr>
              <a:t> I John 2:1 </a:t>
            </a:r>
            <a:r>
              <a:rPr lang="en-US" sz="2400" dirty="0">
                <a:solidFill>
                  <a:srgbClr val="000000"/>
                </a:solidFill>
                <a:latin typeface="Times New Roman" panose="02020603050405020304" pitchFamily="18" charset="0"/>
                <a:ea typeface="Arial Unicode MS" panose="020B0604020202020204" pitchFamily="34" charset="-128"/>
              </a:rPr>
              <a:t>to understand what Jesus is doing in heaven. </a:t>
            </a:r>
            <a:endParaRPr lang="en-US" sz="24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500"/>
              </a:spcBef>
              <a:spcAft>
                <a:spcPts val="500"/>
              </a:spcAft>
            </a:pPr>
            <a:r>
              <a:rPr lang="en-US" sz="2400" dirty="0">
                <a:solidFill>
                  <a:srgbClr val="000000"/>
                </a:solidFill>
                <a:latin typeface="Times New Roman" panose="02020603050405020304" pitchFamily="18" charset="0"/>
                <a:ea typeface="Arial Unicode MS" panose="020B0604020202020204" pitchFamily="34" charset="-128"/>
              </a:rPr>
              <a:t>5. Read </a:t>
            </a:r>
            <a:r>
              <a:rPr lang="en-US" sz="2400" b="1" dirty="0">
                <a:solidFill>
                  <a:srgbClr val="000000"/>
                </a:solidFill>
                <a:latin typeface="Times New Roman" panose="02020603050405020304" pitchFamily="18" charset="0"/>
                <a:ea typeface="Arial Unicode MS" panose="020B0604020202020204" pitchFamily="34" charset="-128"/>
              </a:rPr>
              <a:t>Ephesians 2:1-9</a:t>
            </a:r>
            <a:r>
              <a:rPr lang="en-US" sz="2400" dirty="0">
                <a:solidFill>
                  <a:srgbClr val="000000"/>
                </a:solidFill>
                <a:latin typeface="Times New Roman" panose="02020603050405020304" pitchFamily="18" charset="0"/>
                <a:ea typeface="Arial Unicode MS" panose="020B0604020202020204" pitchFamily="34" charset="-128"/>
              </a:rPr>
              <a:t> to see how our eternal life with Christ is a gift of grace and cannot be earned. </a:t>
            </a:r>
            <a:endParaRPr lang="en-US" sz="2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749222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9125AA7-13B9-9815-8ACC-EA4AE032ABEA}"/>
              </a:ext>
            </a:extLst>
          </p:cNvPr>
          <p:cNvSpPr txBox="1"/>
          <p:nvPr/>
        </p:nvSpPr>
        <p:spPr>
          <a:xfrm>
            <a:off x="293375" y="362849"/>
            <a:ext cx="8436934" cy="6093976"/>
          </a:xfrm>
          <a:prstGeom prst="rect">
            <a:avLst/>
          </a:prstGeom>
          <a:noFill/>
        </p:spPr>
        <p:txBody>
          <a:bodyPr wrap="square" rtlCol="0">
            <a:spAutoFit/>
          </a:bodyPr>
          <a:lstStyle/>
          <a:p>
            <a:pPr algn="ctr"/>
            <a:r>
              <a:rPr lang="en-US" sz="3000" b="1" dirty="0">
                <a:solidFill>
                  <a:srgbClr val="000000"/>
                </a:solidFill>
                <a:latin typeface="Times New Roman" panose="02020603050405020304" pitchFamily="18" charset="0"/>
                <a:ea typeface="Arial Unicode MS" panose="020B0604020202020204" pitchFamily="34" charset="-128"/>
              </a:rPr>
              <a:t>VII. From thence He shall come to judge </a:t>
            </a:r>
            <a:r>
              <a:rPr lang="en-US" sz="3000" b="1" dirty="0" smtClean="0">
                <a:solidFill>
                  <a:srgbClr val="000000"/>
                </a:solidFill>
                <a:latin typeface="Times New Roman" panose="02020603050405020304" pitchFamily="18" charset="0"/>
                <a:ea typeface="Arial Unicode MS" panose="020B0604020202020204" pitchFamily="34" charset="-128"/>
              </a:rPr>
              <a:t>                             the </a:t>
            </a:r>
            <a:r>
              <a:rPr lang="en-US" sz="3000" b="1" dirty="0">
                <a:solidFill>
                  <a:srgbClr val="000000"/>
                </a:solidFill>
                <a:latin typeface="Times New Roman" panose="02020603050405020304" pitchFamily="18" charset="0"/>
                <a:ea typeface="Arial Unicode MS" panose="020B0604020202020204" pitchFamily="34" charset="-128"/>
              </a:rPr>
              <a:t>living and the dead.</a:t>
            </a:r>
            <a:r>
              <a:rPr lang="en-US" sz="3000" dirty="0">
                <a:solidFill>
                  <a:srgbClr val="000000"/>
                </a:solidFill>
                <a:latin typeface="Times New Roman" panose="02020603050405020304" pitchFamily="18" charset="0"/>
                <a:ea typeface="Arial Unicode MS" panose="020B0604020202020204" pitchFamily="34" charset="-128"/>
              </a:rPr>
              <a:t> </a:t>
            </a:r>
            <a:endParaRPr lang="en-US" sz="30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3000" dirty="0">
                <a:solidFill>
                  <a:srgbClr val="000000"/>
                </a:solidFill>
                <a:latin typeface="Times New Roman" panose="02020603050405020304" pitchFamily="18" charset="0"/>
                <a:ea typeface="Arial Unicode MS" panose="020B0604020202020204" pitchFamily="34" charset="-128"/>
              </a:rPr>
              <a:t>1. Read </a:t>
            </a:r>
            <a:r>
              <a:rPr lang="en-US" sz="3000" b="1" dirty="0">
                <a:solidFill>
                  <a:srgbClr val="000000"/>
                </a:solidFill>
                <a:latin typeface="Times New Roman" panose="02020603050405020304" pitchFamily="18" charset="0"/>
                <a:ea typeface="Arial Unicode MS" panose="020B0604020202020204" pitchFamily="34" charset="-128"/>
              </a:rPr>
              <a:t>Philippians 3 </a:t>
            </a:r>
            <a:r>
              <a:rPr lang="en-US" sz="3000" dirty="0">
                <a:solidFill>
                  <a:srgbClr val="000000"/>
                </a:solidFill>
                <a:latin typeface="Times New Roman" panose="02020603050405020304" pitchFamily="18" charset="0"/>
                <a:ea typeface="Arial Unicode MS" panose="020B0604020202020204" pitchFamily="34" charset="-128"/>
              </a:rPr>
              <a:t>to see what the goal of every Christian should be. </a:t>
            </a:r>
            <a:endParaRPr lang="en-US" sz="30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3000" dirty="0">
                <a:solidFill>
                  <a:srgbClr val="000000"/>
                </a:solidFill>
                <a:latin typeface="Times New Roman" panose="02020603050405020304" pitchFamily="18" charset="0"/>
                <a:ea typeface="Arial Unicode MS" panose="020B0604020202020204" pitchFamily="34" charset="-128"/>
              </a:rPr>
              <a:t>2. Read </a:t>
            </a:r>
            <a:r>
              <a:rPr lang="en-US" sz="3000" b="1" dirty="0">
                <a:solidFill>
                  <a:srgbClr val="000000"/>
                </a:solidFill>
                <a:latin typeface="Times New Roman" panose="02020603050405020304" pitchFamily="18" charset="0"/>
                <a:ea typeface="Arial Unicode MS" panose="020B0604020202020204" pitchFamily="34" charset="-128"/>
              </a:rPr>
              <a:t>Titus 2</a:t>
            </a:r>
            <a:r>
              <a:rPr lang="en-US" sz="3000" dirty="0">
                <a:solidFill>
                  <a:srgbClr val="000000"/>
                </a:solidFill>
                <a:latin typeface="Times New Roman" panose="02020603050405020304" pitchFamily="18" charset="0"/>
                <a:ea typeface="Arial Unicode MS" panose="020B0604020202020204" pitchFamily="34" charset="-128"/>
              </a:rPr>
              <a:t> to see how the Christian should live while we are waiting for Jesus Christ to return. </a:t>
            </a:r>
            <a:endParaRPr lang="en-US" sz="30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3000" dirty="0">
                <a:solidFill>
                  <a:srgbClr val="000000"/>
                </a:solidFill>
                <a:latin typeface="Times New Roman" panose="02020603050405020304" pitchFamily="18" charset="0"/>
                <a:ea typeface="Arial Unicode MS" panose="020B0604020202020204" pitchFamily="34" charset="-128"/>
              </a:rPr>
              <a:t>3. Read </a:t>
            </a:r>
            <a:r>
              <a:rPr lang="en-US" sz="3000" b="1" dirty="0">
                <a:solidFill>
                  <a:srgbClr val="000000"/>
                </a:solidFill>
                <a:latin typeface="Times New Roman" panose="02020603050405020304" pitchFamily="18" charset="0"/>
                <a:ea typeface="Arial Unicode MS" panose="020B0604020202020204" pitchFamily="34" charset="-128"/>
              </a:rPr>
              <a:t>I Thessalonians 4:13-18</a:t>
            </a:r>
            <a:r>
              <a:rPr lang="en-US" sz="3000" dirty="0">
                <a:solidFill>
                  <a:srgbClr val="000000"/>
                </a:solidFill>
                <a:latin typeface="Times New Roman" panose="02020603050405020304" pitchFamily="18" charset="0"/>
                <a:ea typeface="Arial Unicode MS" panose="020B0604020202020204" pitchFamily="34" charset="-128"/>
              </a:rPr>
              <a:t> to see what the Scripture says about Jesus' return. </a:t>
            </a:r>
            <a:endParaRPr lang="en-US" sz="30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3000" dirty="0">
                <a:solidFill>
                  <a:srgbClr val="000000"/>
                </a:solidFill>
                <a:latin typeface="Times New Roman" panose="02020603050405020304" pitchFamily="18" charset="0"/>
                <a:ea typeface="Arial Unicode MS" panose="020B0604020202020204" pitchFamily="34" charset="-128"/>
              </a:rPr>
              <a:t>4. Read the parables that Jesus relates in </a:t>
            </a:r>
            <a:r>
              <a:rPr lang="en-US" sz="3000" b="1" dirty="0">
                <a:solidFill>
                  <a:srgbClr val="000000"/>
                </a:solidFill>
                <a:latin typeface="Times New Roman" panose="02020603050405020304" pitchFamily="18" charset="0"/>
                <a:ea typeface="Arial Unicode MS" panose="020B0604020202020204" pitchFamily="34" charset="-128"/>
              </a:rPr>
              <a:t>Matthew 25. </a:t>
            </a:r>
            <a:endParaRPr lang="en-US" sz="3000" dirty="0">
              <a:solidFill>
                <a:srgbClr val="000000"/>
              </a:solidFill>
              <a:latin typeface="Arial Unicode MS" panose="020B0604020202020204" pitchFamily="34" charset="-128"/>
              <a:ea typeface="Arial Unicode MS" panose="020B0604020202020204" pitchFamily="34" charset="-128"/>
            </a:endParaRPr>
          </a:p>
          <a:p>
            <a:pPr marL="457200" marR="457200" algn="just">
              <a:spcBef>
                <a:spcPts val="0"/>
              </a:spcBef>
              <a:spcAft>
                <a:spcPts val="0"/>
              </a:spcAft>
            </a:pPr>
            <a:r>
              <a:rPr lang="en-US" sz="3000" dirty="0">
                <a:solidFill>
                  <a:srgbClr val="000000"/>
                </a:solidFill>
                <a:latin typeface="Times New Roman" panose="02020603050405020304" pitchFamily="18" charset="0"/>
                <a:ea typeface="Arial Unicode MS" panose="020B0604020202020204" pitchFamily="34" charset="-128"/>
              </a:rPr>
              <a:t>5. Read </a:t>
            </a:r>
            <a:r>
              <a:rPr lang="en-US" sz="3000" b="1" dirty="0">
                <a:solidFill>
                  <a:srgbClr val="000000"/>
                </a:solidFill>
                <a:latin typeface="Times New Roman" panose="02020603050405020304" pitchFamily="18" charset="0"/>
                <a:ea typeface="Arial Unicode MS" panose="020B0604020202020204" pitchFamily="34" charset="-128"/>
              </a:rPr>
              <a:t>II Thessalonians 1:3-10</a:t>
            </a:r>
            <a:r>
              <a:rPr lang="en-US" sz="3000" dirty="0">
                <a:solidFill>
                  <a:srgbClr val="000000"/>
                </a:solidFill>
                <a:latin typeface="Times New Roman" panose="02020603050405020304" pitchFamily="18" charset="0"/>
                <a:ea typeface="Arial Unicode MS" panose="020B0604020202020204" pitchFamily="34" charset="-128"/>
              </a:rPr>
              <a:t> to learn about God's justice. </a:t>
            </a:r>
            <a:endParaRPr lang="en-US" sz="30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9898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8D54FEE-281F-AD8C-FD49-F9289FE0E7B0}"/>
              </a:ext>
            </a:extLst>
          </p:cNvPr>
          <p:cNvSpPr txBox="1"/>
          <p:nvPr/>
        </p:nvSpPr>
        <p:spPr>
          <a:xfrm>
            <a:off x="300790" y="355352"/>
            <a:ext cx="8843210" cy="6109365"/>
          </a:xfrm>
          <a:prstGeom prst="rect">
            <a:avLst/>
          </a:prstGeom>
          <a:noFill/>
        </p:spPr>
        <p:txBody>
          <a:bodyPr wrap="square" rtlCol="0">
            <a:spAutoFit/>
          </a:bodyPr>
          <a:lstStyle/>
          <a:p>
            <a:pPr marR="457200" algn="ctr"/>
            <a:r>
              <a:rPr lang="en-US" sz="1700" b="1" dirty="0">
                <a:solidFill>
                  <a:srgbClr val="000000"/>
                </a:solidFill>
                <a:latin typeface="Times New Roman" panose="02020603050405020304" pitchFamily="18" charset="0"/>
                <a:ea typeface="Arial Unicode MS" panose="020B0604020202020204" pitchFamily="34" charset="-128"/>
              </a:rPr>
              <a:t>LIFE APPLICATION     The Formula of Concord   </a:t>
            </a:r>
            <a:r>
              <a:rPr lang="en-US" sz="1700" b="1" dirty="0" smtClean="0">
                <a:solidFill>
                  <a:srgbClr val="000000"/>
                </a:solidFill>
                <a:latin typeface="Times New Roman" panose="02020603050405020304" pitchFamily="18" charset="0"/>
                <a:ea typeface="Arial Unicode MS" panose="020B0604020202020204" pitchFamily="34" charset="-128"/>
              </a:rPr>
              <a:t>                                                                                      VIII</a:t>
            </a:r>
            <a:r>
              <a:rPr lang="en-US" sz="1700" b="1" dirty="0">
                <a:solidFill>
                  <a:srgbClr val="000000"/>
                </a:solidFill>
                <a:latin typeface="Times New Roman" panose="02020603050405020304" pitchFamily="18" charset="0"/>
                <a:ea typeface="Arial Unicode MS" panose="020B0604020202020204" pitchFamily="34" charset="-128"/>
              </a:rPr>
              <a:t>.  The Person of </a:t>
            </a:r>
            <a:r>
              <a:rPr lang="en-US" sz="1700" b="1" dirty="0" smtClean="0">
                <a:solidFill>
                  <a:srgbClr val="000000"/>
                </a:solidFill>
                <a:latin typeface="Times New Roman" panose="02020603050405020304" pitchFamily="18" charset="0"/>
                <a:ea typeface="Arial Unicode MS" panose="020B0604020202020204" pitchFamily="34" charset="-128"/>
              </a:rPr>
              <a:t>Christ      </a:t>
            </a:r>
            <a:endParaRPr lang="en-US" sz="1700" dirty="0">
              <a:solidFill>
                <a:srgbClr val="000000"/>
              </a:solidFill>
              <a:latin typeface="Arial Unicode MS" panose="020B0604020202020204" pitchFamily="34" charset="-128"/>
              <a:ea typeface="Arial Unicode MS" panose="020B0604020202020204" pitchFamily="34" charset="-128"/>
            </a:endParaRPr>
          </a:p>
          <a:p>
            <a:pPr marR="457200" algn="just"/>
            <a:r>
              <a:rPr lang="en-US" sz="1700" dirty="0">
                <a:solidFill>
                  <a:srgbClr val="000000"/>
                </a:solidFill>
                <a:latin typeface="Times New Roman" panose="02020603050405020304" pitchFamily="18" charset="0"/>
                <a:ea typeface="Arial Unicode MS" panose="020B0604020202020204" pitchFamily="34" charset="-128"/>
              </a:rPr>
              <a:t>[12] We also believe, teach, and confess that </a:t>
            </a:r>
            <a:r>
              <a:rPr lang="en-US" sz="1700" b="1" dirty="0">
                <a:solidFill>
                  <a:srgbClr val="000000"/>
                </a:solidFill>
                <a:latin typeface="Times New Roman" panose="02020603050405020304" pitchFamily="18" charset="0"/>
                <a:ea typeface="Arial Unicode MS" panose="020B0604020202020204" pitchFamily="34" charset="-128"/>
              </a:rPr>
              <a:t>the received human nature in Christ</a:t>
            </a:r>
            <a:r>
              <a:rPr lang="en-US" sz="1700" dirty="0">
                <a:solidFill>
                  <a:srgbClr val="000000"/>
                </a:solidFill>
                <a:latin typeface="Times New Roman" panose="02020603050405020304" pitchFamily="18" charset="0"/>
                <a:ea typeface="Arial Unicode MS" panose="020B0604020202020204" pitchFamily="34" charset="-128"/>
              </a:rPr>
              <a:t> has and retains its natural, essential properties. But over and above these, through </a:t>
            </a:r>
            <a:r>
              <a:rPr lang="en-US" sz="1700" b="1" dirty="0">
                <a:solidFill>
                  <a:srgbClr val="000000"/>
                </a:solidFill>
                <a:latin typeface="Times New Roman" panose="02020603050405020304" pitchFamily="18" charset="0"/>
                <a:ea typeface="Arial Unicode MS" panose="020B0604020202020204" pitchFamily="34" charset="-128"/>
              </a:rPr>
              <a:t>the personal union with the Deity,</a:t>
            </a:r>
            <a:r>
              <a:rPr lang="en-US" sz="1700" dirty="0">
                <a:solidFill>
                  <a:srgbClr val="000000"/>
                </a:solidFill>
                <a:latin typeface="Times New Roman" panose="02020603050405020304" pitchFamily="18" charset="0"/>
                <a:ea typeface="Arial Unicode MS" panose="020B0604020202020204" pitchFamily="34" charset="-128"/>
              </a:rPr>
              <a:t> and afterward through glorification, </a:t>
            </a:r>
            <a:r>
              <a:rPr lang="en-US" sz="1700" b="1" dirty="0">
                <a:solidFill>
                  <a:srgbClr val="000000"/>
                </a:solidFill>
                <a:latin typeface="Times New Roman" panose="02020603050405020304" pitchFamily="18" charset="0"/>
                <a:ea typeface="Arial Unicode MS" panose="020B0604020202020204" pitchFamily="34" charset="-128"/>
              </a:rPr>
              <a:t>Christ’s human nature has been exalted to the right hand of majesty,</a:t>
            </a:r>
            <a:r>
              <a:rPr lang="en-US" sz="1700" dirty="0">
                <a:solidFill>
                  <a:srgbClr val="000000"/>
                </a:solidFill>
                <a:latin typeface="Times New Roman" panose="02020603050405020304" pitchFamily="18" charset="0"/>
                <a:ea typeface="Arial Unicode MS" panose="020B0604020202020204" pitchFamily="34" charset="-128"/>
              </a:rPr>
              <a:t> power, and might, over everything that can be named, not only in this world, but also in that which is to come [Ephesians 1: 21</a:t>
            </a:r>
            <a:r>
              <a:rPr lang="en-US" sz="1700"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sz="1700" dirty="0">
              <a:solidFill>
                <a:srgbClr val="000000"/>
              </a:solidFill>
              <a:latin typeface="Arial Unicode MS" panose="020B0604020202020204" pitchFamily="34" charset="-128"/>
              <a:ea typeface="Arial Unicode MS" panose="020B0604020202020204" pitchFamily="34" charset="-128"/>
            </a:endParaRPr>
          </a:p>
          <a:p>
            <a:pPr marR="457200" algn="just"/>
            <a:r>
              <a:rPr lang="en-US" sz="1700" dirty="0">
                <a:solidFill>
                  <a:srgbClr val="000000"/>
                </a:solidFill>
                <a:latin typeface="Times New Roman" panose="02020603050405020304" pitchFamily="18" charset="0"/>
                <a:ea typeface="Arial Unicode MS" panose="020B0604020202020204" pitchFamily="34" charset="-128"/>
              </a:rPr>
              <a:t> [13] Consider </a:t>
            </a:r>
            <a:r>
              <a:rPr lang="en-US" sz="1700" b="1" dirty="0">
                <a:solidFill>
                  <a:srgbClr val="000000"/>
                </a:solidFill>
                <a:latin typeface="Times New Roman" panose="02020603050405020304" pitchFamily="18" charset="0"/>
                <a:ea typeface="Arial Unicode MS" panose="020B0604020202020204" pitchFamily="34" charset="-128"/>
              </a:rPr>
              <a:t>this majesty</a:t>
            </a:r>
            <a:r>
              <a:rPr lang="en-US" sz="1700" dirty="0">
                <a:solidFill>
                  <a:srgbClr val="000000"/>
                </a:solidFill>
                <a:latin typeface="Times New Roman" panose="02020603050405020304" pitchFamily="18" charset="0"/>
                <a:ea typeface="Arial Unicode MS" panose="020B0604020202020204" pitchFamily="34" charset="-128"/>
              </a:rPr>
              <a:t>, to which </a:t>
            </a:r>
            <a:r>
              <a:rPr lang="en-US" sz="1700" b="1" dirty="0">
                <a:solidFill>
                  <a:srgbClr val="000000"/>
                </a:solidFill>
                <a:latin typeface="Times New Roman" panose="02020603050405020304" pitchFamily="18" charset="0"/>
                <a:ea typeface="Arial Unicode MS" panose="020B0604020202020204" pitchFamily="34" charset="-128"/>
              </a:rPr>
              <a:t>Christ has been exalted according to His humanity</a:t>
            </a:r>
            <a:r>
              <a:rPr lang="en-US" sz="1700" dirty="0">
                <a:solidFill>
                  <a:srgbClr val="000000"/>
                </a:solidFill>
                <a:latin typeface="Times New Roman" panose="02020603050405020304" pitchFamily="18" charset="0"/>
                <a:ea typeface="Arial Unicode MS" panose="020B0604020202020204" pitchFamily="34" charset="-128"/>
              </a:rPr>
              <a:t>. He did not first receive it when He rose from the dead and </a:t>
            </a:r>
            <a:r>
              <a:rPr lang="en-US" sz="1700" b="1" dirty="0">
                <a:solidFill>
                  <a:srgbClr val="000000"/>
                </a:solidFill>
                <a:latin typeface="Times New Roman" panose="02020603050405020304" pitchFamily="18" charset="0"/>
                <a:ea typeface="Arial Unicode MS" panose="020B0604020202020204" pitchFamily="34" charset="-128"/>
              </a:rPr>
              <a:t>ascended into heaven.</a:t>
            </a:r>
            <a:r>
              <a:rPr lang="en-US" sz="1700" dirty="0">
                <a:solidFill>
                  <a:srgbClr val="000000"/>
                </a:solidFill>
                <a:latin typeface="Times New Roman" panose="02020603050405020304" pitchFamily="18" charset="0"/>
                <a:ea typeface="Arial Unicode MS" panose="020B0604020202020204" pitchFamily="34" charset="-128"/>
              </a:rPr>
              <a:t> He received it when He was conceived in His mother’s womb and became man, and the divine and human natures were personally united with each other. </a:t>
            </a:r>
            <a:endParaRPr lang="en-US" sz="17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700" dirty="0">
              <a:solidFill>
                <a:srgbClr val="000000"/>
              </a:solidFill>
              <a:latin typeface="Arial Unicode MS" panose="020B0604020202020204" pitchFamily="34" charset="-128"/>
              <a:ea typeface="Arial Unicode MS" panose="020B0604020202020204" pitchFamily="34" charset="-128"/>
            </a:endParaRPr>
          </a:p>
          <a:p>
            <a:pPr marR="457200" algn="just"/>
            <a:r>
              <a:rPr lang="en-US" sz="1700" dirty="0">
                <a:solidFill>
                  <a:srgbClr val="000000"/>
                </a:solidFill>
                <a:latin typeface="Times New Roman" panose="02020603050405020304" pitchFamily="18" charset="0"/>
                <a:ea typeface="Arial Unicode MS" panose="020B0604020202020204" pitchFamily="34" charset="-128"/>
              </a:rPr>
              <a:t>[14] However, this personal union is not to be understood (as some incorrectly explain it) as though the two natures, the divine and the human, were united with each other, like two boards are glued together. Some say that (in deed and truth) they have no communion whatsoever with each other</a:t>
            </a:r>
            <a:r>
              <a:rPr lang="en-US" sz="1700" dirty="0" smtClean="0">
                <a:solidFill>
                  <a:srgbClr val="000000"/>
                </a:solidFill>
                <a:latin typeface="Times New Roman" panose="02020603050405020304" pitchFamily="18" charset="0"/>
                <a:ea typeface="Arial Unicode MS" panose="020B0604020202020204" pitchFamily="34" charset="-128"/>
              </a:rPr>
              <a:t>.</a:t>
            </a:r>
          </a:p>
          <a:p>
            <a:pPr marR="457200" algn="just"/>
            <a:endParaRPr lang="en-US" sz="1700" dirty="0">
              <a:solidFill>
                <a:srgbClr val="000000"/>
              </a:solidFill>
              <a:latin typeface="Arial Unicode MS" panose="020B0604020202020204" pitchFamily="34" charset="-128"/>
              <a:ea typeface="Arial Unicode MS" panose="020B0604020202020204" pitchFamily="34" charset="-128"/>
            </a:endParaRPr>
          </a:p>
          <a:p>
            <a:pPr marR="457200" algn="just"/>
            <a:r>
              <a:rPr lang="en-US" sz="1700" dirty="0">
                <a:solidFill>
                  <a:srgbClr val="000000"/>
                </a:solidFill>
                <a:latin typeface="Times New Roman" panose="02020603050405020304" pitchFamily="18" charset="0"/>
                <a:ea typeface="Arial Unicode MS" panose="020B0604020202020204" pitchFamily="34" charset="-128"/>
              </a:rPr>
              <a:t> [15] This was the error and heresy of Nestorius and </a:t>
            </a:r>
            <a:r>
              <a:rPr lang="en-US" sz="1700" dirty="0" err="1">
                <a:solidFill>
                  <a:srgbClr val="000000"/>
                </a:solidFill>
                <a:latin typeface="Times New Roman" panose="02020603050405020304" pitchFamily="18" charset="0"/>
                <a:ea typeface="Arial Unicode MS" panose="020B0604020202020204" pitchFamily="34" charset="-128"/>
              </a:rPr>
              <a:t>Samosatenus</a:t>
            </a:r>
            <a:r>
              <a:rPr lang="en-US" sz="1700" dirty="0">
                <a:solidFill>
                  <a:srgbClr val="000000"/>
                </a:solidFill>
                <a:latin typeface="Times New Roman" panose="02020603050405020304" pitchFamily="18" charset="0"/>
                <a:ea typeface="Arial Unicode MS" panose="020B0604020202020204" pitchFamily="34" charset="-128"/>
              </a:rPr>
              <a:t>. As </a:t>
            </a:r>
            <a:r>
              <a:rPr lang="en-US" sz="1700" dirty="0" err="1">
                <a:solidFill>
                  <a:srgbClr val="000000"/>
                </a:solidFill>
                <a:latin typeface="Times New Roman" panose="02020603050405020304" pitchFamily="18" charset="0"/>
                <a:ea typeface="Arial Unicode MS" panose="020B0604020202020204" pitchFamily="34" charset="-128"/>
              </a:rPr>
              <a:t>Suidas</a:t>
            </a:r>
            <a:r>
              <a:rPr lang="en-US" sz="1700" dirty="0">
                <a:solidFill>
                  <a:srgbClr val="000000"/>
                </a:solidFill>
                <a:latin typeface="Times New Roman" panose="02020603050405020304" pitchFamily="18" charset="0"/>
                <a:ea typeface="Arial Unicode MS" panose="020B0604020202020204" pitchFamily="34" charset="-128"/>
              </a:rPr>
              <a:t> and Theodore, presbyter of </a:t>
            </a:r>
            <a:r>
              <a:rPr lang="en-US" sz="1700" dirty="0" err="1">
                <a:solidFill>
                  <a:srgbClr val="000000"/>
                </a:solidFill>
                <a:latin typeface="Times New Roman" panose="02020603050405020304" pitchFamily="18" charset="0"/>
                <a:ea typeface="Arial Unicode MS" panose="020B0604020202020204" pitchFamily="34" charset="-128"/>
              </a:rPr>
              <a:t>Raithu</a:t>
            </a:r>
            <a:r>
              <a:rPr lang="en-US" sz="1700" dirty="0">
                <a:solidFill>
                  <a:srgbClr val="000000"/>
                </a:solidFill>
                <a:latin typeface="Times New Roman" panose="02020603050405020304" pitchFamily="18" charset="0"/>
                <a:ea typeface="Arial Unicode MS" panose="020B0604020202020204" pitchFamily="34" charset="-128"/>
              </a:rPr>
              <a:t>, testify, they taught and held that the two natures have no communion whatsoever with each other. In this way, the natures are separated from each other, and the </a:t>
            </a:r>
            <a:r>
              <a:rPr lang="en-US" sz="1700" b="1" dirty="0">
                <a:solidFill>
                  <a:srgbClr val="000000"/>
                </a:solidFill>
                <a:latin typeface="Times New Roman" panose="02020603050405020304" pitchFamily="18" charset="0"/>
                <a:ea typeface="Arial Unicode MS" panose="020B0604020202020204" pitchFamily="34" charset="-128"/>
              </a:rPr>
              <a:t>two Christs</a:t>
            </a:r>
            <a:r>
              <a:rPr lang="en-US" sz="1700" dirty="0">
                <a:solidFill>
                  <a:srgbClr val="000000"/>
                </a:solidFill>
                <a:latin typeface="Times New Roman" panose="02020603050405020304" pitchFamily="18" charset="0"/>
                <a:ea typeface="Arial Unicode MS" panose="020B0604020202020204" pitchFamily="34" charset="-128"/>
              </a:rPr>
              <a:t> are constituted. So </a:t>
            </a:r>
            <a:r>
              <a:rPr lang="en-US" sz="1700" b="1" dirty="0">
                <a:solidFill>
                  <a:srgbClr val="000000"/>
                </a:solidFill>
                <a:latin typeface="Times New Roman" panose="02020603050405020304" pitchFamily="18" charset="0"/>
                <a:ea typeface="Arial Unicode MS" panose="020B0604020202020204" pitchFamily="34" charset="-128"/>
              </a:rPr>
              <a:t>Christ is one, and God the Word (who dwells in Christ)</a:t>
            </a:r>
            <a:r>
              <a:rPr lang="en-US" sz="1700" dirty="0">
                <a:solidFill>
                  <a:srgbClr val="000000"/>
                </a:solidFill>
                <a:latin typeface="Times New Roman" panose="02020603050405020304" pitchFamily="18" charset="0"/>
                <a:ea typeface="Arial Unicode MS" panose="020B0604020202020204" pitchFamily="34" charset="-128"/>
              </a:rPr>
              <a:t> is another…</a:t>
            </a:r>
            <a:endParaRPr lang="en-US" sz="17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7756550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571" y="300789"/>
            <a:ext cx="8590546" cy="6463308"/>
          </a:xfrm>
          <a:prstGeom prst="rect">
            <a:avLst/>
          </a:prstGeom>
          <a:noFill/>
        </p:spPr>
        <p:txBody>
          <a:bodyPr wrap="square" rtlCol="0">
            <a:spAutoFit/>
          </a:bodyPr>
          <a:lstStyle/>
          <a:p>
            <a:pPr marR="457200" algn="just"/>
            <a:r>
              <a:rPr lang="en-US" sz="1600" dirty="0">
                <a:solidFill>
                  <a:srgbClr val="000000"/>
                </a:solidFill>
                <a:latin typeface="Times New Roman" panose="02020603050405020304" pitchFamily="18" charset="0"/>
                <a:ea typeface="Arial Unicode MS" panose="020B0604020202020204" pitchFamily="34" charset="-128"/>
              </a:rPr>
              <a:t>[26] The human nature, after the resurrection from the dead, </a:t>
            </a:r>
            <a:r>
              <a:rPr lang="en-US" sz="1600" b="1" dirty="0">
                <a:solidFill>
                  <a:srgbClr val="000000"/>
                </a:solidFill>
                <a:latin typeface="Times New Roman" panose="02020603050405020304" pitchFamily="18" charset="0"/>
                <a:ea typeface="Arial Unicode MS" panose="020B0604020202020204" pitchFamily="34" charset="-128"/>
              </a:rPr>
              <a:t>is exalted</a:t>
            </a:r>
            <a:r>
              <a:rPr lang="en-US" sz="1600" dirty="0">
                <a:solidFill>
                  <a:srgbClr val="000000"/>
                </a:solidFill>
                <a:latin typeface="Times New Roman" panose="02020603050405020304" pitchFamily="18" charset="0"/>
                <a:ea typeface="Arial Unicode MS" panose="020B0604020202020204" pitchFamily="34" charset="-128"/>
              </a:rPr>
              <a:t> above all creatures in heaven and on earth. This is nothing other than that He entirely laid aside the form of a servant [Philippians 2: 7– 11]. He did not lay aside His human nature,</a:t>
            </a:r>
            <a:r>
              <a:rPr lang="en-US" sz="1600" dirty="0">
                <a:solidFill>
                  <a:srgbClr val="000000"/>
                </a:solidFill>
                <a:latin typeface="Arial Unicode MS" panose="020B0604020202020204" pitchFamily="34" charset="-128"/>
                <a:ea typeface="Arial Unicode MS" panose="020B0604020202020204" pitchFamily="34" charset="-128"/>
              </a:rPr>
              <a:t> </a:t>
            </a:r>
            <a:r>
              <a:rPr lang="en-US" sz="1600" dirty="0">
                <a:solidFill>
                  <a:srgbClr val="000000"/>
                </a:solidFill>
                <a:latin typeface="Times New Roman" panose="02020603050405020304" pitchFamily="18" charset="0"/>
                <a:ea typeface="Arial Unicode MS" panose="020B0604020202020204" pitchFamily="34" charset="-128"/>
              </a:rPr>
              <a:t>but retains it to eternity. He has the full possession and use of </a:t>
            </a:r>
            <a:r>
              <a:rPr lang="en-US" sz="1600" b="1" dirty="0">
                <a:solidFill>
                  <a:srgbClr val="000000"/>
                </a:solidFill>
                <a:latin typeface="Times New Roman" panose="02020603050405020304" pitchFamily="18" charset="0"/>
                <a:ea typeface="Arial Unicode MS" panose="020B0604020202020204" pitchFamily="34" charset="-128"/>
              </a:rPr>
              <a:t>the divine majesty</a:t>
            </a:r>
            <a:r>
              <a:rPr lang="en-US" sz="1600" dirty="0">
                <a:solidFill>
                  <a:srgbClr val="000000"/>
                </a:solidFill>
                <a:latin typeface="Times New Roman" panose="02020603050405020304" pitchFamily="18" charset="0"/>
                <a:ea typeface="Arial Unicode MS" panose="020B0604020202020204" pitchFamily="34" charset="-128"/>
              </a:rPr>
              <a:t> according to His received human nature. However, He had this majesty immediately at His conception, even in His mother’s womb. As the apostle testifies [Philippians 2: 7], He laid it aside. As Dr. Luther explains, He kept it concealed in the state of His humiliation and did not always use it, but only when He wanted to use it [LW 15: 291]. </a:t>
            </a:r>
            <a:endParaRPr lang="en-US" sz="16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[27] </a:t>
            </a:r>
            <a:r>
              <a:rPr lang="en-US" sz="1600" b="1" dirty="0">
                <a:solidFill>
                  <a:srgbClr val="000000"/>
                </a:solidFill>
                <a:latin typeface="Times New Roman" panose="02020603050405020304" pitchFamily="18" charset="0"/>
                <a:ea typeface="Arial Unicode MS" panose="020B0604020202020204" pitchFamily="34" charset="-128"/>
              </a:rPr>
              <a:t>Now He has ascended to heaven,</a:t>
            </a:r>
            <a:r>
              <a:rPr lang="en-US" sz="1600" dirty="0">
                <a:solidFill>
                  <a:srgbClr val="000000"/>
                </a:solidFill>
                <a:latin typeface="Times New Roman" panose="02020603050405020304" pitchFamily="18" charset="0"/>
                <a:ea typeface="Arial Unicode MS" panose="020B0604020202020204" pitchFamily="34" charset="-128"/>
              </a:rPr>
              <a:t> not merely as any other saint, but as the apostle testifies [Ephesians 4: 10], </a:t>
            </a:r>
            <a:r>
              <a:rPr lang="en-US" sz="1600" b="1" dirty="0">
                <a:solidFill>
                  <a:srgbClr val="000000"/>
                </a:solidFill>
                <a:latin typeface="Times New Roman" panose="02020603050405020304" pitchFamily="18" charset="0"/>
                <a:ea typeface="Arial Unicode MS" panose="020B0604020202020204" pitchFamily="34" charset="-128"/>
              </a:rPr>
              <a:t>above all heavens.</a:t>
            </a:r>
            <a:r>
              <a:rPr lang="en-US" sz="1600" dirty="0">
                <a:solidFill>
                  <a:srgbClr val="000000"/>
                </a:solidFill>
                <a:latin typeface="Times New Roman" panose="02020603050405020304" pitchFamily="18" charset="0"/>
                <a:ea typeface="Arial Unicode MS" panose="020B0604020202020204" pitchFamily="34" charset="-128"/>
              </a:rPr>
              <a:t> He also truly fills all things, being present everywhere, not only as God, but also as man. He rules from sea to sea and to the ends of the earth, as the prophets predict [Psalm 8: 1, 6; 93: 1– 4; Zechariah 9: 10] and the apostles testify [Mark 16: 20]. He did this everywhere with them and confirmed their word with signs. </a:t>
            </a:r>
            <a:endParaRPr lang="en-US" sz="16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[28] This did not happen in an earthly way. As Dr. Luther explains, this happened according to the way things are done at God’s right hand [LW 37: 55– 58; 37: 228]. </a:t>
            </a:r>
            <a:r>
              <a:rPr lang="en-US" sz="1600" b="1" dirty="0">
                <a:solidFill>
                  <a:srgbClr val="000000"/>
                </a:solidFill>
                <a:latin typeface="Times New Roman" panose="02020603050405020304" pitchFamily="18" charset="0"/>
                <a:ea typeface="Arial Unicode MS" panose="020B0604020202020204" pitchFamily="34" charset="-128"/>
              </a:rPr>
              <a:t>“God’s right hand”</a:t>
            </a:r>
            <a:r>
              <a:rPr lang="en-US" sz="1600" dirty="0">
                <a:solidFill>
                  <a:srgbClr val="000000"/>
                </a:solidFill>
                <a:latin typeface="Times New Roman" panose="02020603050405020304" pitchFamily="18" charset="0"/>
                <a:ea typeface="Arial Unicode MS" panose="020B0604020202020204" pitchFamily="34" charset="-128"/>
              </a:rPr>
              <a:t> is no set place in heaven, as the </a:t>
            </a:r>
            <a:r>
              <a:rPr lang="en-US" sz="1600" dirty="0" err="1">
                <a:solidFill>
                  <a:srgbClr val="000000"/>
                </a:solidFill>
                <a:latin typeface="Times New Roman" panose="02020603050405020304" pitchFamily="18" charset="0"/>
                <a:ea typeface="Arial Unicode MS" panose="020B0604020202020204" pitchFamily="34" charset="-128"/>
              </a:rPr>
              <a:t>Sacramentarians</a:t>
            </a:r>
            <a:r>
              <a:rPr lang="en-US" sz="1600" dirty="0">
                <a:solidFill>
                  <a:srgbClr val="000000"/>
                </a:solidFill>
                <a:latin typeface="Times New Roman" panose="02020603050405020304" pitchFamily="18" charset="0"/>
                <a:ea typeface="Arial Unicode MS" panose="020B0604020202020204" pitchFamily="34" charset="-128"/>
              </a:rPr>
              <a:t> assert without any ground in the Holy Scriptures. It is nothing other than </a:t>
            </a:r>
            <a:r>
              <a:rPr lang="en-US" sz="1600" b="1" dirty="0">
                <a:solidFill>
                  <a:srgbClr val="000000"/>
                </a:solidFill>
                <a:latin typeface="Times New Roman" panose="02020603050405020304" pitchFamily="18" charset="0"/>
                <a:ea typeface="Arial Unicode MS" panose="020B0604020202020204" pitchFamily="34" charset="-128"/>
              </a:rPr>
              <a:t>God’s almighty power,</a:t>
            </a:r>
            <a:r>
              <a:rPr lang="en-US" sz="1600" dirty="0">
                <a:solidFill>
                  <a:srgbClr val="000000"/>
                </a:solidFill>
                <a:latin typeface="Times New Roman" panose="02020603050405020304" pitchFamily="18" charset="0"/>
                <a:ea typeface="Arial Unicode MS" panose="020B0604020202020204" pitchFamily="34" charset="-128"/>
              </a:rPr>
              <a:t> which fills heaven and earth. </a:t>
            </a:r>
            <a:r>
              <a:rPr lang="en-US" sz="1600" b="1" dirty="0">
                <a:solidFill>
                  <a:srgbClr val="000000"/>
                </a:solidFill>
                <a:latin typeface="Times New Roman" panose="02020603050405020304" pitchFamily="18" charset="0"/>
                <a:ea typeface="Arial Unicode MS" panose="020B0604020202020204" pitchFamily="34" charset="-128"/>
              </a:rPr>
              <a:t>Christ is</a:t>
            </a:r>
            <a:r>
              <a:rPr lang="en-US" sz="1600" dirty="0">
                <a:solidFill>
                  <a:srgbClr val="000000"/>
                </a:solidFill>
                <a:latin typeface="Times New Roman" panose="02020603050405020304" pitchFamily="18" charset="0"/>
                <a:ea typeface="Arial Unicode MS" panose="020B0604020202020204" pitchFamily="34" charset="-128"/>
              </a:rPr>
              <a:t> installed according to His humanity (in deed and truth), without confusing or equalizing the two natures in their essence and essential properties. </a:t>
            </a:r>
            <a:endParaRPr lang="en-US" sz="1600" dirty="0" smtClean="0">
              <a:solidFill>
                <a:srgbClr val="000000"/>
              </a:solidFill>
              <a:latin typeface="Times New Roman" panose="02020603050405020304" pitchFamily="18" charset="0"/>
              <a:ea typeface="Arial Unicode MS" panose="020B0604020202020204" pitchFamily="34" charset="-128"/>
            </a:endParaRPr>
          </a:p>
          <a:p>
            <a:pPr marR="457200" algn="just"/>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r>
              <a:rPr lang="en-US" sz="1600" dirty="0">
                <a:solidFill>
                  <a:srgbClr val="000000"/>
                </a:solidFill>
                <a:latin typeface="Times New Roman" panose="02020603050405020304" pitchFamily="18" charset="0"/>
                <a:ea typeface="Arial Unicode MS" panose="020B0604020202020204" pitchFamily="34" charset="-128"/>
              </a:rPr>
              <a:t>[29] By this communicated ‹divine› power, according to the words of His testament, He can be and is truly present with His body and blood in the Holy Supper. He has pointed this out for us by His Word. </a:t>
            </a:r>
            <a:endParaRPr lang="en-US" sz="1600" dirty="0">
              <a:solidFill>
                <a:srgbClr val="000000"/>
              </a:solidFill>
              <a:latin typeface="Arial Unicode MS" panose="020B0604020202020204" pitchFamily="34" charset="-128"/>
              <a:ea typeface="Arial Unicode MS" panose="020B0604020202020204" pitchFamily="34" charset="-128"/>
            </a:endParaRPr>
          </a:p>
          <a:p>
            <a:pPr marR="457200" algn="just"/>
            <a:endParaRPr lang="en-US" sz="1400" dirty="0">
              <a:solidFill>
                <a:srgbClr val="000000"/>
              </a:solidFill>
              <a:effectLst/>
              <a:latin typeface="Arial Unicode MS" panose="020B0604020202020204" pitchFamily="34" charset="-128"/>
              <a:ea typeface="Arial Unicode MS" panose="020B0604020202020204" pitchFamily="34" charset="-128"/>
            </a:endParaRPr>
          </a:p>
        </p:txBody>
      </p:sp>
    </p:spTree>
    <p:extLst>
      <p:ext uri="{BB962C8B-B14F-4D97-AF65-F5344CB8AC3E}">
        <p14:creationId xmlns:p14="http://schemas.microsoft.com/office/powerpoint/2010/main" val="1571052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EF04539-077E-FBF5-8C59-47F5D1786A24}"/>
              </a:ext>
            </a:extLst>
          </p:cNvPr>
          <p:cNvSpPr txBox="1"/>
          <p:nvPr/>
        </p:nvSpPr>
        <p:spPr>
          <a:xfrm>
            <a:off x="159489" y="312762"/>
            <a:ext cx="8649585" cy="5909310"/>
          </a:xfrm>
          <a:prstGeom prst="rect">
            <a:avLst/>
          </a:prstGeom>
          <a:noFill/>
        </p:spPr>
        <p:txBody>
          <a:bodyPr wrap="square" rtlCol="0">
            <a:spAutoFit/>
          </a:bodyPr>
          <a:lstStyle/>
          <a:p>
            <a:pPr lvl="1" algn="ctr"/>
            <a:r>
              <a:rPr lang="en-US" sz="2100" b="1" dirty="0"/>
              <a:t>The Three Ecumenical Creeds               </a:t>
            </a:r>
          </a:p>
          <a:p>
            <a:pPr lvl="1" algn="ctr"/>
            <a:r>
              <a:rPr lang="en-US" sz="2100" dirty="0"/>
              <a:t>Lutheran Church - Missouri Synod adheres to the three Ecumenical Creeds. These creeds are succinct yet accurate statements                                            of the true Christian faith.</a:t>
            </a:r>
          </a:p>
          <a:p>
            <a:pPr lvl="1" algn="ctr"/>
            <a:r>
              <a:rPr lang="en-US" sz="2100" dirty="0"/>
              <a:t>Among the major doctrines confessed in the creeds are:</a:t>
            </a:r>
          </a:p>
          <a:p>
            <a:pPr lvl="1" algn="ctr"/>
            <a:endParaRPr lang="en-US" sz="2100" dirty="0"/>
          </a:p>
          <a:p>
            <a:pPr lvl="1" algn="ctr"/>
            <a:r>
              <a:rPr lang="en-US" sz="2100" dirty="0"/>
              <a:t>•	the eternal and triune natures of God,</a:t>
            </a:r>
          </a:p>
          <a:p>
            <a:pPr lvl="1" algn="ctr"/>
            <a:r>
              <a:rPr lang="en-US" sz="2100" dirty="0"/>
              <a:t>•	the dual nature of Christ Jesus (being both fully God and fully man),</a:t>
            </a:r>
          </a:p>
          <a:p>
            <a:pPr lvl="1" algn="ctr"/>
            <a:r>
              <a:rPr lang="en-US" sz="2100" dirty="0"/>
              <a:t>•	the working of faith in believers by the Holy Spirit,</a:t>
            </a:r>
          </a:p>
          <a:p>
            <a:pPr lvl="1" algn="ctr"/>
            <a:r>
              <a:rPr lang="en-US" sz="2100" dirty="0"/>
              <a:t>•	the resurrection of the dead on the last day,</a:t>
            </a:r>
          </a:p>
          <a:p>
            <a:pPr lvl="1" algn="ctr"/>
            <a:r>
              <a:rPr lang="en-US" sz="2100" dirty="0"/>
              <a:t>•	the return of Christ Jesus in judgement, and</a:t>
            </a:r>
          </a:p>
          <a:p>
            <a:pPr lvl="1" algn="ctr"/>
            <a:r>
              <a:rPr lang="en-US" sz="2100" dirty="0"/>
              <a:t>•	everlasting life in heaven for those redeemed by the Grace of God through the working of the Holy Spirit and the innocent suffering and death &amp; true resurrection of our Lord Jesus Christ on the third day.</a:t>
            </a:r>
          </a:p>
          <a:p>
            <a:pPr lvl="1" algn="ctr"/>
            <a:endParaRPr lang="en-US" sz="2100" dirty="0"/>
          </a:p>
          <a:p>
            <a:pPr lvl="1" algn="ctr"/>
            <a:r>
              <a:rPr lang="en-US" sz="2100" b="1" dirty="0"/>
              <a:t>1.	The Apostle's Creed</a:t>
            </a:r>
          </a:p>
          <a:p>
            <a:pPr marL="800100" lvl="1" indent="-342900" algn="ctr">
              <a:buAutoNum type="arabicPeriod" startAt="2"/>
            </a:pPr>
            <a:r>
              <a:rPr lang="en-US" sz="2100" b="1" dirty="0"/>
              <a:t>The Nicene Creed</a:t>
            </a:r>
          </a:p>
          <a:p>
            <a:pPr marL="800100" lvl="1" indent="-342900" algn="ctr">
              <a:buAutoNum type="arabicPeriod" startAt="2"/>
            </a:pPr>
            <a:r>
              <a:rPr lang="en-US" sz="2100" b="1" dirty="0"/>
              <a:t>The Athanasian Creed</a:t>
            </a:r>
          </a:p>
        </p:txBody>
      </p:sp>
    </p:spTree>
    <p:extLst>
      <p:ext uri="{BB962C8B-B14F-4D97-AF65-F5344CB8AC3E}">
        <p14:creationId xmlns:p14="http://schemas.microsoft.com/office/powerpoint/2010/main" val="3221066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913016-4882-3EC1-E42F-1998B139F808}"/>
              </a:ext>
            </a:extLst>
          </p:cNvPr>
          <p:cNvPicPr>
            <a:picLocks noChangeAspect="1"/>
          </p:cNvPicPr>
          <p:nvPr/>
        </p:nvPicPr>
        <p:blipFill>
          <a:blip r:embed="rId2"/>
          <a:stretch>
            <a:fillRect/>
          </a:stretch>
        </p:blipFill>
        <p:spPr>
          <a:xfrm>
            <a:off x="698124" y="1370604"/>
            <a:ext cx="7838840" cy="3504423"/>
          </a:xfrm>
          <a:prstGeom prst="rect">
            <a:avLst/>
          </a:prstGeom>
        </p:spPr>
      </p:pic>
    </p:spTree>
    <p:extLst>
      <p:ext uri="{BB962C8B-B14F-4D97-AF65-F5344CB8AC3E}">
        <p14:creationId xmlns:p14="http://schemas.microsoft.com/office/powerpoint/2010/main" val="29158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166A37-D3C4-75DA-A461-0DA52F03D2D6}"/>
              </a:ext>
            </a:extLst>
          </p:cNvPr>
          <p:cNvSpPr txBox="1"/>
          <p:nvPr/>
        </p:nvSpPr>
        <p:spPr>
          <a:xfrm>
            <a:off x="412011" y="430618"/>
            <a:ext cx="8319977" cy="5655972"/>
          </a:xfrm>
          <a:prstGeom prst="rect">
            <a:avLst/>
          </a:prstGeom>
          <a:noFill/>
        </p:spPr>
        <p:txBody>
          <a:bodyPr wrap="square" rtlCol="0">
            <a:spAutoFit/>
          </a:bodyPr>
          <a:lstStyle/>
          <a:p>
            <a:pPr marL="0" marR="0">
              <a:lnSpc>
                <a:spcPts val="3000"/>
              </a:lnSpc>
              <a:spcBef>
                <a:spcPts val="1200"/>
              </a:spcBef>
              <a:spcAft>
                <a:spcPts val="300"/>
              </a:spcAft>
              <a:buNone/>
            </a:pPr>
            <a:r>
              <a:rPr lang="en-US" sz="2000" b="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(ca AD 150-750) </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just">
              <a:lnSpc>
                <a:spcPct val="115000"/>
              </a:lnSpc>
              <a:spcBef>
                <a:spcPts val="1595"/>
              </a:spcBef>
              <a:spcAft>
                <a:spcPts val="750"/>
              </a:spcAft>
            </a:pP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The Apostles' Creed is the oldest. Already by 150 A.D. this creed was in use at Christian centers all along the Mediterranean Sea, such as Jerusalem, Alexandria (North Africa), Rome, and even Spain. The Apostles' Creed developed in conjunction with Baptism. As the water was applied, the question would be asked: "Do you believe in God the Father? God the Son? etc." Very quickly the answer developed into what we now call the Apostles' Creed. It is often called the baptismal creed. In addition to its primary use at all baptisms, it is also very appropriate for use in daily devotions. Also known as the </a:t>
            </a:r>
            <a:r>
              <a:rPr lang="en-US" sz="2000" i="1"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Baptismal Creed or the Roman Symbol</a:t>
            </a:r>
            <a:r>
              <a:rPr lang="en-US" sz="2000" kern="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 Its central doctrines are those of the Trinity and God the Creator. It has been called the Creed of Creeds because already by AD 150 it was employed at Christian centers all along the Mediterranean Sea, such as Jerusalem, Alexandria (North Africa), Rome, and even Spain. It is also used in daily devotions.</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17412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23D6869-B465-DF34-807A-01C80AD35E81}"/>
              </a:ext>
            </a:extLst>
          </p:cNvPr>
          <p:cNvPicPr>
            <a:picLocks noChangeAspect="1"/>
          </p:cNvPicPr>
          <p:nvPr/>
        </p:nvPicPr>
        <p:blipFill>
          <a:blip r:embed="rId2"/>
          <a:stretch>
            <a:fillRect/>
          </a:stretch>
        </p:blipFill>
        <p:spPr>
          <a:xfrm>
            <a:off x="467833" y="111642"/>
            <a:ext cx="8070111" cy="6347824"/>
          </a:xfrm>
          <a:prstGeom prst="rect">
            <a:avLst/>
          </a:prstGeom>
        </p:spPr>
      </p:pic>
    </p:spTree>
    <p:extLst>
      <p:ext uri="{BB962C8B-B14F-4D97-AF65-F5344CB8AC3E}">
        <p14:creationId xmlns:p14="http://schemas.microsoft.com/office/powerpoint/2010/main" val="39191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20043E4-C365-99B1-F430-3AC9B714F9E7}"/>
              </a:ext>
            </a:extLst>
          </p:cNvPr>
          <p:cNvPicPr>
            <a:picLocks noChangeAspect="1"/>
          </p:cNvPicPr>
          <p:nvPr/>
        </p:nvPicPr>
        <p:blipFill>
          <a:blip r:embed="rId2"/>
          <a:stretch>
            <a:fillRect/>
          </a:stretch>
        </p:blipFill>
        <p:spPr>
          <a:xfrm>
            <a:off x="253326" y="233721"/>
            <a:ext cx="8637348" cy="5832153"/>
          </a:xfrm>
          <a:prstGeom prst="rect">
            <a:avLst/>
          </a:prstGeom>
        </p:spPr>
      </p:pic>
    </p:spTree>
    <p:extLst>
      <p:ext uri="{BB962C8B-B14F-4D97-AF65-F5344CB8AC3E}">
        <p14:creationId xmlns:p14="http://schemas.microsoft.com/office/powerpoint/2010/main" val="1178493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C332CE3-C598-9A05-A949-49E594500278}"/>
              </a:ext>
            </a:extLst>
          </p:cNvPr>
          <p:cNvSpPr txBox="1"/>
          <p:nvPr/>
        </p:nvSpPr>
        <p:spPr>
          <a:xfrm>
            <a:off x="563526" y="457200"/>
            <a:ext cx="8149855" cy="6093976"/>
          </a:xfrm>
          <a:prstGeom prst="rect">
            <a:avLst/>
          </a:prstGeom>
          <a:noFill/>
        </p:spPr>
        <p:txBody>
          <a:bodyPr wrap="square" rtlCol="0">
            <a:spAutoFit/>
          </a:bodyPr>
          <a:lstStyle/>
          <a:p>
            <a:pPr marL="0" marR="0" algn="ctr">
              <a:buNone/>
            </a:pPr>
            <a:r>
              <a:rPr lang="en-US" sz="1800" b="1" dirty="0">
                <a:solidFill>
                  <a:srgbClr val="000000"/>
                </a:solidFill>
                <a:effectLst/>
                <a:latin typeface="Arial Unicode MS"/>
                <a:ea typeface="Arial Unicode MS"/>
                <a:cs typeface="Arial Unicode MS"/>
              </a:rPr>
              <a:t>The Apostles’ Creed  </a:t>
            </a:r>
            <a:endParaRPr lang="en-US" sz="2800" dirty="0">
              <a:solidFill>
                <a:srgbClr val="000000"/>
              </a:solidFill>
              <a:effectLst/>
              <a:latin typeface="Arial Unicode MS"/>
              <a:ea typeface="Arial Unicode MS"/>
              <a:cs typeface="Arial Unicode MS"/>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God, the Father, Almighty,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Maker of heaven and earth.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Jesus Christ, his only Son, our Lord,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who was conceived by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born of the virgin Mary,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suffered under Pontius Pilate,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was crucified, died and was buried;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descended to hell. </a:t>
            </a:r>
            <a:endPar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third day he rose again from the dead</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ascended to heaven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sits at the right hand of God the Father Almighty.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From thence He will come to judge the living and the dead.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believe in the Holy Spirit,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holy Christian (catholic) Church,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communions of saints,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forgiveness of sins,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resurrection of the body,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marR="0" hangingPunct="0"/>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 the life + everlasting. Amen. </a:t>
            </a:r>
            <a:endPar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76529E86-1C41-CD04-B140-F6099230EB8C}"/>
              </a:ext>
            </a:extLst>
          </p:cNvPr>
          <p:cNvPicPr>
            <a:picLocks noChangeAspect="1"/>
          </p:cNvPicPr>
          <p:nvPr/>
        </p:nvPicPr>
        <p:blipFill>
          <a:blip r:embed="rId2"/>
          <a:stretch>
            <a:fillRect/>
          </a:stretch>
        </p:blipFill>
        <p:spPr>
          <a:xfrm>
            <a:off x="5883670" y="969994"/>
            <a:ext cx="2504727" cy="2607862"/>
          </a:xfrm>
          <a:prstGeom prst="rect">
            <a:avLst/>
          </a:prstGeom>
        </p:spPr>
      </p:pic>
    </p:spTree>
    <p:extLst>
      <p:ext uri="{BB962C8B-B14F-4D97-AF65-F5344CB8AC3E}">
        <p14:creationId xmlns:p14="http://schemas.microsoft.com/office/powerpoint/2010/main" val="1251252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28492" y="380449"/>
            <a:ext cx="5002555" cy="5936130"/>
          </a:xfrm>
          <a:prstGeom prst="rect">
            <a:avLst/>
          </a:prstGeom>
        </p:spPr>
      </p:pic>
    </p:spTree>
    <p:extLst>
      <p:ext uri="{BB962C8B-B14F-4D97-AF65-F5344CB8AC3E}">
        <p14:creationId xmlns:p14="http://schemas.microsoft.com/office/powerpoint/2010/main" val="1793213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779" y="378744"/>
            <a:ext cx="7757852" cy="6106278"/>
          </a:xfrm>
          <a:prstGeom prst="rect">
            <a:avLst/>
          </a:prstGeom>
        </p:spPr>
      </p:pic>
    </p:spTree>
    <p:extLst>
      <p:ext uri="{BB962C8B-B14F-4D97-AF65-F5344CB8AC3E}">
        <p14:creationId xmlns:p14="http://schemas.microsoft.com/office/powerpoint/2010/main" val="3316807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1069</Words>
  <Application>Microsoft Office PowerPoint</Application>
  <PresentationFormat>On-screen Show (4:3)</PresentationFormat>
  <Paragraphs>75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 Unicode MS</vt:lpstr>
      <vt:lpstr>Aptos</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Nehrenz</dc:creator>
  <cp:lastModifiedBy>David Nehrenz</cp:lastModifiedBy>
  <cp:revision>60</cp:revision>
  <dcterms:created xsi:type="dcterms:W3CDTF">2016-02-18T03:34:46Z</dcterms:created>
  <dcterms:modified xsi:type="dcterms:W3CDTF">2025-04-11T19:50:09Z</dcterms:modified>
</cp:coreProperties>
</file>