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74" r:id="rId2"/>
    <p:sldId id="293" r:id="rId3"/>
    <p:sldId id="256" r:id="rId4"/>
    <p:sldId id="291" r:id="rId5"/>
    <p:sldId id="257" r:id="rId6"/>
    <p:sldId id="259" r:id="rId7"/>
    <p:sldId id="258" r:id="rId8"/>
    <p:sldId id="297" r:id="rId9"/>
    <p:sldId id="294" r:id="rId10"/>
    <p:sldId id="296" r:id="rId11"/>
    <p:sldId id="298" r:id="rId12"/>
    <p:sldId id="299" r:id="rId13"/>
    <p:sldId id="30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F5A079-8220-40EB-9AAC-5DD346C59F51}" v="6" dt="2025-04-03T20:53:26.8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2558" autoAdjust="0"/>
  </p:normalViewPr>
  <p:slideViewPr>
    <p:cSldViewPr snapToGrid="0">
      <p:cViewPr varScale="1">
        <p:scale>
          <a:sx n="60" d="100"/>
          <a:sy n="60" d="100"/>
        </p:scale>
        <p:origin x="1488" y="38"/>
      </p:cViewPr>
      <p:guideLst/>
    </p:cSldViewPr>
  </p:slideViewPr>
  <p:notesTextViewPr>
    <p:cViewPr>
      <p:scale>
        <a:sx n="1" d="1"/>
        <a:sy n="1" d="1"/>
      </p:scale>
      <p:origin x="0" y="0"/>
    </p:cViewPr>
  </p:notesTextViewPr>
  <p:sorterViewPr>
    <p:cViewPr>
      <p:scale>
        <a:sx n="100" d="100"/>
        <a:sy n="100" d="100"/>
      </p:scale>
      <p:origin x="0" y="-8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Nehrenz" userId="491cf678-319b-4c35-abbe-fee1955a26b5" providerId="ADAL" clId="{ADF5A079-8220-40EB-9AAC-5DD346C59F51}"/>
    <pc:docChg chg="custSel delSld modSld">
      <pc:chgData name="David Nehrenz" userId="491cf678-319b-4c35-abbe-fee1955a26b5" providerId="ADAL" clId="{ADF5A079-8220-40EB-9AAC-5DD346C59F51}" dt="2025-04-03T20:56:11.626" v="125" actId="20577"/>
      <pc:docMkLst>
        <pc:docMk/>
      </pc:docMkLst>
      <pc:sldChg chg="modSp mod">
        <pc:chgData name="David Nehrenz" userId="491cf678-319b-4c35-abbe-fee1955a26b5" providerId="ADAL" clId="{ADF5A079-8220-40EB-9AAC-5DD346C59F51}" dt="2025-04-03T20:47:57.809" v="13" actId="255"/>
        <pc:sldMkLst>
          <pc:docMk/>
          <pc:sldMk cId="1251252956" sldId="258"/>
        </pc:sldMkLst>
        <pc:spChg chg="mod">
          <ac:chgData name="David Nehrenz" userId="491cf678-319b-4c35-abbe-fee1955a26b5" providerId="ADAL" clId="{ADF5A079-8220-40EB-9AAC-5DD346C59F51}" dt="2025-04-03T20:47:57.809" v="13" actId="255"/>
          <ac:spMkLst>
            <pc:docMk/>
            <pc:sldMk cId="1251252956" sldId="258"/>
            <ac:spMk id="6" creationId="{DC332CE3-C598-9A05-A949-49E594500278}"/>
          </ac:spMkLst>
        </pc:spChg>
      </pc:sldChg>
      <pc:sldChg chg="modSp mod">
        <pc:chgData name="David Nehrenz" userId="491cf678-319b-4c35-abbe-fee1955a26b5" providerId="ADAL" clId="{ADF5A079-8220-40EB-9AAC-5DD346C59F51}" dt="2025-04-03T20:48:31.983" v="45" actId="20577"/>
        <pc:sldMkLst>
          <pc:docMk/>
          <pc:sldMk cId="3002449140" sldId="274"/>
        </pc:sldMkLst>
        <pc:spChg chg="mod">
          <ac:chgData name="David Nehrenz" userId="491cf678-319b-4c35-abbe-fee1955a26b5" providerId="ADAL" clId="{ADF5A079-8220-40EB-9AAC-5DD346C59F51}" dt="2025-04-03T20:48:31.983" v="45" actId="20577"/>
          <ac:spMkLst>
            <pc:docMk/>
            <pc:sldMk cId="3002449140" sldId="274"/>
            <ac:spMk id="4" creationId="{419D80B1-376D-D77D-C9C5-8ADE829D4B12}"/>
          </ac:spMkLst>
        </pc:spChg>
      </pc:sldChg>
      <pc:sldChg chg="addSp delSp modSp mod">
        <pc:chgData name="David Nehrenz" userId="491cf678-319b-4c35-abbe-fee1955a26b5" providerId="ADAL" clId="{ADF5A079-8220-40EB-9AAC-5DD346C59F51}" dt="2025-04-03T20:56:11.626" v="125" actId="20577"/>
        <pc:sldMkLst>
          <pc:docMk/>
          <pc:sldMk cId="749222212" sldId="294"/>
        </pc:sldMkLst>
        <pc:spChg chg="add mod">
          <ac:chgData name="David Nehrenz" userId="491cf678-319b-4c35-abbe-fee1955a26b5" providerId="ADAL" clId="{ADF5A079-8220-40EB-9AAC-5DD346C59F51}" dt="2025-04-03T20:56:11.626" v="125" actId="20577"/>
          <ac:spMkLst>
            <pc:docMk/>
            <pc:sldMk cId="749222212" sldId="294"/>
            <ac:spMk id="2" creationId="{9749CD0A-F886-A451-8575-B66D2F2DE76F}"/>
          </ac:spMkLst>
        </pc:spChg>
        <pc:spChg chg="del mod">
          <ac:chgData name="David Nehrenz" userId="491cf678-319b-4c35-abbe-fee1955a26b5" providerId="ADAL" clId="{ADF5A079-8220-40EB-9AAC-5DD346C59F51}" dt="2025-04-03T20:48:52.144" v="48"/>
          <ac:spMkLst>
            <pc:docMk/>
            <pc:sldMk cId="749222212" sldId="294"/>
            <ac:spMk id="4" creationId="{F1924BD5-190C-926E-B615-83FEC23C5F22}"/>
          </ac:spMkLst>
        </pc:spChg>
      </pc:sldChg>
      <pc:sldChg chg="addSp delSp modSp mod">
        <pc:chgData name="David Nehrenz" userId="491cf678-319b-4c35-abbe-fee1955a26b5" providerId="ADAL" clId="{ADF5A079-8220-40EB-9AAC-5DD346C59F51}" dt="2025-04-03T20:55:00.318" v="110" actId="6549"/>
        <pc:sldMkLst>
          <pc:docMk/>
          <pc:sldMk cId="9898194" sldId="296"/>
        </pc:sldMkLst>
        <pc:spChg chg="add del mod">
          <ac:chgData name="David Nehrenz" userId="491cf678-319b-4c35-abbe-fee1955a26b5" providerId="ADAL" clId="{ADF5A079-8220-40EB-9AAC-5DD346C59F51}" dt="2025-04-03T20:51:29.498" v="90"/>
          <ac:spMkLst>
            <pc:docMk/>
            <pc:sldMk cId="9898194" sldId="296"/>
            <ac:spMk id="3" creationId="{A68BE5F5-A98D-C6BF-8943-E4B93E502E23}"/>
          </ac:spMkLst>
        </pc:spChg>
        <pc:spChg chg="add mod">
          <ac:chgData name="David Nehrenz" userId="491cf678-319b-4c35-abbe-fee1955a26b5" providerId="ADAL" clId="{ADF5A079-8220-40EB-9AAC-5DD346C59F51}" dt="2025-04-03T20:55:00.318" v="110" actId="6549"/>
          <ac:spMkLst>
            <pc:docMk/>
            <pc:sldMk cId="9898194" sldId="296"/>
            <ac:spMk id="4" creationId="{79125AA7-13B9-9815-8ACC-EA4AE032ABEA}"/>
          </ac:spMkLst>
        </pc:spChg>
        <pc:picChg chg="del">
          <ac:chgData name="David Nehrenz" userId="491cf678-319b-4c35-abbe-fee1955a26b5" providerId="ADAL" clId="{ADF5A079-8220-40EB-9AAC-5DD346C59F51}" dt="2025-04-03T20:48:59.330" v="49" actId="478"/>
          <ac:picMkLst>
            <pc:docMk/>
            <pc:sldMk cId="9898194" sldId="296"/>
            <ac:picMk id="2" creationId="{00000000-0000-0000-0000-000000000000}"/>
          </ac:picMkLst>
        </pc:picChg>
      </pc:sldChg>
      <pc:sldChg chg="addSp delSp modSp mod">
        <pc:chgData name="David Nehrenz" userId="491cf678-319b-4c35-abbe-fee1955a26b5" providerId="ADAL" clId="{ADF5A079-8220-40EB-9AAC-5DD346C59F51}" dt="2025-04-03T20:49:42.567" v="63" actId="1076"/>
        <pc:sldMkLst>
          <pc:docMk/>
          <pc:sldMk cId="1793213046" sldId="297"/>
        </pc:sldMkLst>
        <pc:picChg chg="del">
          <ac:chgData name="David Nehrenz" userId="491cf678-319b-4c35-abbe-fee1955a26b5" providerId="ADAL" clId="{ADF5A079-8220-40EB-9AAC-5DD346C59F51}" dt="2025-04-03T20:48:01.572" v="14" actId="478"/>
          <ac:picMkLst>
            <pc:docMk/>
            <pc:sldMk cId="1793213046" sldId="297"/>
            <ac:picMk id="2" creationId="{00000000-0000-0000-0000-000000000000}"/>
          </ac:picMkLst>
        </pc:picChg>
        <pc:picChg chg="add mod">
          <ac:chgData name="David Nehrenz" userId="491cf678-319b-4c35-abbe-fee1955a26b5" providerId="ADAL" clId="{ADF5A079-8220-40EB-9AAC-5DD346C59F51}" dt="2025-04-03T20:49:42.567" v="63" actId="1076"/>
          <ac:picMkLst>
            <pc:docMk/>
            <pc:sldMk cId="1793213046" sldId="297"/>
            <ac:picMk id="3" creationId="{C7C77C25-201A-7AF1-90AA-96B92ED09AA3}"/>
          </ac:picMkLst>
        </pc:picChg>
      </pc:sldChg>
      <pc:sldChg chg="addSp delSp modSp mod">
        <pc:chgData name="David Nehrenz" userId="491cf678-319b-4c35-abbe-fee1955a26b5" providerId="ADAL" clId="{ADF5A079-8220-40EB-9AAC-5DD346C59F51}" dt="2025-04-03T20:55:11.771" v="111" actId="255"/>
        <pc:sldMkLst>
          <pc:docMk/>
          <pc:sldMk cId="1775655047" sldId="298"/>
        </pc:sldMkLst>
        <pc:spChg chg="add del mod">
          <ac:chgData name="David Nehrenz" userId="491cf678-319b-4c35-abbe-fee1955a26b5" providerId="ADAL" clId="{ADF5A079-8220-40EB-9AAC-5DD346C59F51}" dt="2025-04-03T20:53:11.539" v="96"/>
          <ac:spMkLst>
            <pc:docMk/>
            <pc:sldMk cId="1775655047" sldId="298"/>
            <ac:spMk id="2" creationId="{F7DBF8B8-B38D-5E14-EF26-08496F2B2810}"/>
          </ac:spMkLst>
        </pc:spChg>
        <pc:spChg chg="add mod">
          <ac:chgData name="David Nehrenz" userId="491cf678-319b-4c35-abbe-fee1955a26b5" providerId="ADAL" clId="{ADF5A079-8220-40EB-9AAC-5DD346C59F51}" dt="2025-04-03T20:55:11.771" v="111" actId="255"/>
          <ac:spMkLst>
            <pc:docMk/>
            <pc:sldMk cId="1775655047" sldId="298"/>
            <ac:spMk id="3" creationId="{A8D54FEE-281F-AD8C-FD49-F9289FE0E7B0}"/>
          </ac:spMkLst>
        </pc:spChg>
        <pc:spChg chg="del mod">
          <ac:chgData name="David Nehrenz" userId="491cf678-319b-4c35-abbe-fee1955a26b5" providerId="ADAL" clId="{ADF5A079-8220-40EB-9AAC-5DD346C59F51}" dt="2025-04-03T20:49:04.592" v="52"/>
          <ac:spMkLst>
            <pc:docMk/>
            <pc:sldMk cId="1775655047" sldId="298"/>
            <ac:spMk id="4" creationId="{00000000-0000-0000-0000-000000000000}"/>
          </ac:spMkLst>
        </pc:spChg>
      </pc:sldChg>
      <pc:sldChg chg="modSp mod">
        <pc:chgData name="David Nehrenz" userId="491cf678-319b-4c35-abbe-fee1955a26b5" providerId="ADAL" clId="{ADF5A079-8220-40EB-9AAC-5DD346C59F51}" dt="2025-04-03T20:55:24.438" v="112" actId="255"/>
        <pc:sldMkLst>
          <pc:docMk/>
          <pc:sldMk cId="1571052106" sldId="299"/>
        </pc:sldMkLst>
        <pc:spChg chg="mod">
          <ac:chgData name="David Nehrenz" userId="491cf678-319b-4c35-abbe-fee1955a26b5" providerId="ADAL" clId="{ADF5A079-8220-40EB-9AAC-5DD346C59F51}" dt="2025-04-03T20:55:24.438" v="112" actId="255"/>
          <ac:spMkLst>
            <pc:docMk/>
            <pc:sldMk cId="1571052106" sldId="299"/>
            <ac:spMk id="4" creationId="{00000000-0000-0000-0000-000000000000}"/>
          </ac:spMkLst>
        </pc:spChg>
      </pc:sldChg>
      <pc:sldChg chg="delSp modSp del mod">
        <pc:chgData name="David Nehrenz" userId="491cf678-319b-4c35-abbe-fee1955a26b5" providerId="ADAL" clId="{ADF5A079-8220-40EB-9AAC-5DD346C59F51}" dt="2025-04-03T20:54:20.042" v="103" actId="47"/>
        <pc:sldMkLst>
          <pc:docMk/>
          <pc:sldMk cId="1510931061" sldId="300"/>
        </pc:sldMkLst>
        <pc:spChg chg="del mod">
          <ac:chgData name="David Nehrenz" userId="491cf678-319b-4c35-abbe-fee1955a26b5" providerId="ADAL" clId="{ADF5A079-8220-40EB-9AAC-5DD346C59F51}" dt="2025-04-03T20:49:11.317" v="55"/>
          <ac:spMkLst>
            <pc:docMk/>
            <pc:sldMk cId="1510931061" sldId="300"/>
            <ac:spMk id="5" creationId="{00000000-0000-0000-0000-000000000000}"/>
          </ac:spMkLst>
        </pc:spChg>
      </pc:sldChg>
      <pc:sldChg chg="modSp mod">
        <pc:chgData name="David Nehrenz" userId="491cf678-319b-4c35-abbe-fee1955a26b5" providerId="ADAL" clId="{ADF5A079-8220-40EB-9AAC-5DD346C59F51}" dt="2025-04-03T20:55:45.408" v="115" actId="1076"/>
        <pc:sldMkLst>
          <pc:docMk/>
          <pc:sldMk cId="962663334" sldId="301"/>
        </pc:sldMkLst>
        <pc:spChg chg="mod">
          <ac:chgData name="David Nehrenz" userId="491cf678-319b-4c35-abbe-fee1955a26b5" providerId="ADAL" clId="{ADF5A079-8220-40EB-9AAC-5DD346C59F51}" dt="2025-04-03T20:55:45.408" v="115" actId="1076"/>
          <ac:spMkLst>
            <pc:docMk/>
            <pc:sldMk cId="962663334" sldId="301"/>
            <ac:spMk id="4" creationId="{00000000-0000-0000-0000-000000000000}"/>
          </ac:spMkLst>
        </pc:spChg>
      </pc:sldChg>
      <pc:sldChg chg="delSp modSp del mod">
        <pc:chgData name="David Nehrenz" userId="491cf678-319b-4c35-abbe-fee1955a26b5" providerId="ADAL" clId="{ADF5A079-8220-40EB-9AAC-5DD346C59F51}" dt="2025-04-03T20:54:21.332" v="104" actId="47"/>
        <pc:sldMkLst>
          <pc:docMk/>
          <pc:sldMk cId="1151249052" sldId="302"/>
        </pc:sldMkLst>
        <pc:spChg chg="del mod">
          <ac:chgData name="David Nehrenz" userId="491cf678-319b-4c35-abbe-fee1955a26b5" providerId="ADAL" clId="{ADF5A079-8220-40EB-9AAC-5DD346C59F51}" dt="2025-04-03T20:49:16.389" v="58"/>
          <ac:spMkLst>
            <pc:docMk/>
            <pc:sldMk cId="1151249052" sldId="302"/>
            <ac:spMk id="4" creationId="{00000000-0000-0000-0000-000000000000}"/>
          </ac:spMkLst>
        </pc:spChg>
      </pc:sldChg>
      <pc:sldChg chg="delSp modSp del mod">
        <pc:chgData name="David Nehrenz" userId="491cf678-319b-4c35-abbe-fee1955a26b5" providerId="ADAL" clId="{ADF5A079-8220-40EB-9AAC-5DD346C59F51}" dt="2025-04-03T20:54:23.333" v="105" actId="47"/>
        <pc:sldMkLst>
          <pc:docMk/>
          <pc:sldMk cId="2037887476" sldId="303"/>
        </pc:sldMkLst>
        <pc:spChg chg="del mod">
          <ac:chgData name="David Nehrenz" userId="491cf678-319b-4c35-abbe-fee1955a26b5" providerId="ADAL" clId="{ADF5A079-8220-40EB-9AAC-5DD346C59F51}" dt="2025-04-03T20:49:21.070" v="61"/>
          <ac:spMkLst>
            <pc:docMk/>
            <pc:sldMk cId="2037887476" sldId="303"/>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802889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463389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979752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47507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2C184F-C869-4B57-99AC-AEEA9A0E8232}"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97321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2C184F-C869-4B57-99AC-AEEA9A0E8232}"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81875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2C184F-C869-4B57-99AC-AEEA9A0E8232}" type="datetimeFigureOut">
              <a:rPr lang="en-US" smtClean="0"/>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30687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2C184F-C869-4B57-99AC-AEEA9A0E8232}" type="datetimeFigureOut">
              <a:rPr lang="en-US" smtClean="0"/>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9518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C184F-C869-4B57-99AC-AEEA9A0E8232}" type="datetimeFigureOut">
              <a:rPr lang="en-US" smtClean="0"/>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347233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C184F-C869-4B57-99AC-AEEA9A0E8232}"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031552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C184F-C869-4B57-99AC-AEEA9A0E8232}"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412250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C184F-C869-4B57-99AC-AEEA9A0E8232}" type="datetimeFigureOut">
              <a:rPr lang="en-US" smtClean="0"/>
              <a:t>4/4/2025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BCB04-6855-493D-859B-3099503131F3}" type="slidenum">
              <a:rPr lang="en-US" smtClean="0"/>
              <a:t>‹#›</a:t>
            </a:fld>
            <a:endParaRPr lang="en-US"/>
          </a:p>
        </p:txBody>
      </p:sp>
    </p:spTree>
    <p:extLst>
      <p:ext uri="{BB962C8B-B14F-4D97-AF65-F5344CB8AC3E}">
        <p14:creationId xmlns:p14="http://schemas.microsoft.com/office/powerpoint/2010/main" val="1219965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9D80B1-376D-D77D-C9C5-8ADE829D4B12}"/>
              </a:ext>
            </a:extLst>
          </p:cNvPr>
          <p:cNvSpPr txBox="1"/>
          <p:nvPr/>
        </p:nvSpPr>
        <p:spPr>
          <a:xfrm>
            <a:off x="91776" y="155011"/>
            <a:ext cx="8729331" cy="4401205"/>
          </a:xfrm>
          <a:prstGeom prst="rect">
            <a:avLst/>
          </a:prstGeom>
          <a:noFill/>
        </p:spPr>
        <p:txBody>
          <a:bodyPr wrap="square" rtlCol="0">
            <a:spAutoFit/>
          </a:bodyPr>
          <a:lstStyle/>
          <a:p>
            <a:pPr marL="0" marR="0" algn="ctr" fontAlgn="auto" hangingPunct="1">
              <a:buNone/>
            </a:pPr>
            <a:r>
              <a:rPr lang="en-US" sz="2800" b="1" dirty="0">
                <a:solidFill>
                  <a:srgbClr val="000000"/>
                </a:solidFill>
                <a:effectLst/>
                <a:latin typeface="Aptos" panose="020B0004020202020204" pitchFamily="34" charset="0"/>
                <a:ea typeface="Aptos" panose="020B0004020202020204" pitchFamily="34" charset="0"/>
                <a:cs typeface="Arial" panose="020B0604020202020204" pitchFamily="34" charset="0"/>
              </a:rPr>
              <a:t>“The Apostles, Nicene and Athanasian Creeds                                                        </a:t>
            </a:r>
          </a:p>
          <a:p>
            <a:pPr marL="0" marR="0" algn="ctr" fontAlgn="auto" hangingPunct="1">
              <a:buNone/>
            </a:pPr>
            <a:r>
              <a:rPr lang="en-US" sz="2800" b="1" dirty="0">
                <a:solidFill>
                  <a:srgbClr val="000000"/>
                </a:solidFill>
                <a:effectLst/>
                <a:latin typeface="Aptos" panose="020B0004020202020204" pitchFamily="34" charset="0"/>
                <a:ea typeface="Aptos" panose="020B0004020202020204" pitchFamily="34" charset="0"/>
                <a:cs typeface="Arial" panose="020B0604020202020204" pitchFamily="34" charset="0"/>
              </a:rPr>
              <a:t>  The Truth about the Trinity”</a:t>
            </a:r>
            <a:endPar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-The Ecumenical Creeds as Summaries </a:t>
            </a: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About Who God Is,                                  </a:t>
            </a: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  Versus False Religions and Cults-</a:t>
            </a:r>
            <a:endParaRPr lang="en-US" sz="2800" dirty="0">
              <a:solidFill>
                <a:srgbClr val="000000"/>
              </a:solidFill>
              <a:effectLst/>
              <a:ea typeface="Times New Roman" panose="02020603050405020304" pitchFamily="18" charset="0"/>
              <a:cs typeface="Times New Roman" panose="02020603050405020304" pitchFamily="18" charset="0"/>
            </a:endParaRPr>
          </a:p>
          <a:p>
            <a:pPr marL="0" marR="0" algn="ctr"/>
            <a:r>
              <a:rPr lang="en-US" sz="2800" b="1" u="sng" dirty="0">
                <a:solidFill>
                  <a:srgbClr val="000000"/>
                </a:solidFill>
                <a:effectLst/>
                <a:latin typeface="Aptos" panose="020B0004020202020204" pitchFamily="34" charset="0"/>
                <a:ea typeface="Arial Unicode MS"/>
                <a:cs typeface="Arial Unicode MS"/>
              </a:rPr>
              <a:t>Part 1 - A  Bible  Study  of                                                                         the  Apostles’  Creed</a:t>
            </a:r>
            <a:r>
              <a:rPr lang="en-US" sz="2800" b="1" dirty="0">
                <a:solidFill>
                  <a:srgbClr val="000000"/>
                </a:solidFill>
                <a:effectLst/>
                <a:latin typeface="Aptos" panose="020B0004020202020204" pitchFamily="34" charset="0"/>
                <a:ea typeface="Arial Unicode MS"/>
                <a:cs typeface="Arial Unicode MS"/>
              </a:rPr>
              <a:t>                                              </a:t>
            </a:r>
          </a:p>
          <a:p>
            <a:pPr marL="0" marR="0" algn="ctr"/>
            <a:r>
              <a:rPr lang="en-US" sz="2800" b="1" dirty="0">
                <a:solidFill>
                  <a:srgbClr val="000000"/>
                </a:solidFill>
                <a:effectLst/>
                <a:latin typeface="Aptos" panose="020B0004020202020204" pitchFamily="34" charset="0"/>
                <a:ea typeface="Arial Unicode MS"/>
                <a:cs typeface="Arial Unicode MS"/>
              </a:rPr>
              <a:t>  </a:t>
            </a:r>
            <a:r>
              <a:rPr lang="en-US" sz="2800" b="0" dirty="0">
                <a:solidFill>
                  <a:srgbClr val="000000"/>
                </a:solidFill>
                <a:effectLst/>
                <a:latin typeface="Aptos" panose="020B0004020202020204" pitchFamily="34" charset="0"/>
                <a:ea typeface="Arial Unicode MS"/>
                <a:cs typeface="Arial Unicode MS"/>
              </a:rPr>
              <a:t>Trinity Lutheran Church LCMS  Norman, OK.   Pastor David Nehrenz                                  </a:t>
            </a:r>
          </a:p>
          <a:p>
            <a:pPr marL="0" marR="0" algn="ctr"/>
            <a:r>
              <a:rPr lang="en-US" sz="2800" b="0" dirty="0">
                <a:solidFill>
                  <a:srgbClr val="000000"/>
                </a:solidFill>
                <a:effectLst/>
                <a:latin typeface="Aptos" panose="020B0004020202020204" pitchFamily="34" charset="0"/>
                <a:ea typeface="Arial Unicode MS"/>
                <a:cs typeface="Arial Unicode MS"/>
              </a:rPr>
              <a:t>  </a:t>
            </a:r>
            <a:r>
              <a:rPr lang="en-US" sz="3000" b="1" u="sng" dirty="0">
                <a:solidFill>
                  <a:srgbClr val="000000"/>
                </a:solidFill>
                <a:effectLst/>
                <a:latin typeface="Aptos" panose="020B0004020202020204" pitchFamily="34" charset="0"/>
                <a:ea typeface="Arial Unicode MS"/>
                <a:cs typeface="Arial Unicode MS"/>
              </a:rPr>
              <a:t>Lesson 4 – April 6, 2025</a:t>
            </a:r>
            <a:endParaRPr lang="en-US" sz="3000" b="1" u="sng" dirty="0">
              <a:solidFill>
                <a:srgbClr val="000000"/>
              </a:solidFill>
              <a:effectLst/>
              <a:latin typeface="Arial Unicode MS"/>
              <a:ea typeface="Arial Unicode MS"/>
              <a:cs typeface="Arial Unicode MS"/>
            </a:endParaRPr>
          </a:p>
        </p:txBody>
      </p:sp>
      <p:pic>
        <p:nvPicPr>
          <p:cNvPr id="5" name="Picture 4">
            <a:extLst>
              <a:ext uri="{FF2B5EF4-FFF2-40B4-BE49-F238E27FC236}">
                <a16:creationId xmlns:a16="http://schemas.microsoft.com/office/drawing/2014/main" id="{72EFCCB6-43B6-63C2-3A83-400C5654540B}"/>
              </a:ext>
            </a:extLst>
          </p:cNvPr>
          <p:cNvPicPr>
            <a:picLocks noChangeAspect="1"/>
          </p:cNvPicPr>
          <p:nvPr/>
        </p:nvPicPr>
        <p:blipFill>
          <a:blip r:embed="rId2"/>
          <a:stretch>
            <a:fillRect/>
          </a:stretch>
        </p:blipFill>
        <p:spPr>
          <a:xfrm>
            <a:off x="510363" y="4763547"/>
            <a:ext cx="2283908" cy="1724777"/>
          </a:xfrm>
          <a:prstGeom prst="rect">
            <a:avLst/>
          </a:prstGeom>
        </p:spPr>
      </p:pic>
      <p:pic>
        <p:nvPicPr>
          <p:cNvPr id="6" name="Picture 5">
            <a:extLst>
              <a:ext uri="{FF2B5EF4-FFF2-40B4-BE49-F238E27FC236}">
                <a16:creationId xmlns:a16="http://schemas.microsoft.com/office/drawing/2014/main" id="{0107638D-E24B-FA6F-6A07-281F3F7F0022}"/>
              </a:ext>
            </a:extLst>
          </p:cNvPr>
          <p:cNvPicPr>
            <a:picLocks noChangeAspect="1"/>
          </p:cNvPicPr>
          <p:nvPr/>
        </p:nvPicPr>
        <p:blipFill>
          <a:blip r:embed="rId3"/>
          <a:stretch>
            <a:fillRect/>
          </a:stretch>
        </p:blipFill>
        <p:spPr>
          <a:xfrm>
            <a:off x="3430046" y="4689828"/>
            <a:ext cx="2283908" cy="1872216"/>
          </a:xfrm>
          <a:prstGeom prst="rect">
            <a:avLst/>
          </a:prstGeom>
        </p:spPr>
      </p:pic>
      <p:pic>
        <p:nvPicPr>
          <p:cNvPr id="7" name="Picture 6">
            <a:extLst>
              <a:ext uri="{FF2B5EF4-FFF2-40B4-BE49-F238E27FC236}">
                <a16:creationId xmlns:a16="http://schemas.microsoft.com/office/drawing/2014/main" id="{EEA5454F-33A1-2C3D-BC7A-00E4173DCE7D}"/>
              </a:ext>
            </a:extLst>
          </p:cNvPr>
          <p:cNvPicPr>
            <a:picLocks noChangeAspect="1"/>
          </p:cNvPicPr>
          <p:nvPr/>
        </p:nvPicPr>
        <p:blipFill>
          <a:blip r:embed="rId4"/>
          <a:srcRect t="10611"/>
          <a:stretch/>
        </p:blipFill>
        <p:spPr>
          <a:xfrm>
            <a:off x="6731331" y="4689828"/>
            <a:ext cx="1862033" cy="1872216"/>
          </a:xfrm>
          <a:prstGeom prst="rect">
            <a:avLst/>
          </a:prstGeom>
        </p:spPr>
      </p:pic>
    </p:spTree>
    <p:extLst>
      <p:ext uri="{BB962C8B-B14F-4D97-AF65-F5344CB8AC3E}">
        <p14:creationId xmlns:p14="http://schemas.microsoft.com/office/powerpoint/2010/main" val="3002449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125AA7-13B9-9815-8ACC-EA4AE032ABEA}"/>
              </a:ext>
            </a:extLst>
          </p:cNvPr>
          <p:cNvSpPr txBox="1"/>
          <p:nvPr/>
        </p:nvSpPr>
        <p:spPr>
          <a:xfrm>
            <a:off x="353533" y="266596"/>
            <a:ext cx="8436934" cy="6324808"/>
          </a:xfrm>
          <a:prstGeom prst="rect">
            <a:avLst/>
          </a:prstGeom>
          <a:noFill/>
        </p:spPr>
        <p:txBody>
          <a:bodyPr wrap="square" rtlCol="0">
            <a:spAutoFit/>
          </a:bodyPr>
          <a:lstStyle/>
          <a:p>
            <a:pPr marL="0" marR="457200" algn="ctr">
              <a:buNone/>
            </a:pPr>
            <a:r>
              <a:rPr lang="en-US" sz="1500" b="1" u="sng" dirty="0">
                <a:solidFill>
                  <a:srgbClr val="000000"/>
                </a:solidFill>
                <a:effectLst/>
                <a:latin typeface="Times New Roman" panose="02020603050405020304" pitchFamily="18" charset="0"/>
                <a:ea typeface="Arial Unicode MS" panose="020B0604020202020204"/>
                <a:cs typeface="Arial Unicode MS" panose="020B0604020202020204"/>
              </a:rPr>
              <a:t>EPITOME OF THE FORMULA OF CONCORD</a:t>
            </a:r>
            <a:endParaRPr lang="en-US" sz="1500" dirty="0">
              <a:solidFill>
                <a:srgbClr val="000000"/>
              </a:solidFill>
              <a:effectLst/>
              <a:latin typeface="Arial Unicode MS" panose="020B0604020202020204"/>
              <a:ea typeface="Arial Unicode MS" panose="020B0604020202020204"/>
              <a:cs typeface="Arial Unicode MS" panose="020B0604020202020204"/>
            </a:endParaRPr>
          </a:p>
          <a:p>
            <a:pPr marL="0" marR="457200" algn="ctr">
              <a:buNone/>
            </a:pPr>
            <a:r>
              <a:rPr lang="en-US" sz="1500" b="1" u="sng" dirty="0">
                <a:solidFill>
                  <a:srgbClr val="000000"/>
                </a:solidFill>
                <a:effectLst/>
                <a:latin typeface="Times New Roman" panose="02020603050405020304" pitchFamily="18" charset="0"/>
                <a:ea typeface="Arial Unicode MS" panose="020B0604020202020204"/>
                <a:cs typeface="Arial Unicode MS" panose="020B0604020202020204"/>
              </a:rPr>
              <a:t>IX. THE DESCENT OF CHRIST INTO HELL</a:t>
            </a:r>
            <a:r>
              <a:rPr lang="en-US" sz="1500" dirty="0">
                <a:solidFill>
                  <a:srgbClr val="000000"/>
                </a:solidFill>
                <a:effectLst/>
                <a:latin typeface="Times New Roman" panose="02020603050405020304" pitchFamily="18" charset="0"/>
                <a:ea typeface="Arial Unicode MS" panose="020B0604020202020204"/>
                <a:cs typeface="Arial Unicode MS" panose="020B0604020202020204"/>
              </a:rPr>
              <a:t> </a:t>
            </a:r>
          </a:p>
          <a:p>
            <a:pPr marL="0" marR="457200" algn="just">
              <a:buNone/>
            </a:pPr>
            <a:r>
              <a:rPr lang="en-US" sz="1500" dirty="0">
                <a:solidFill>
                  <a:srgbClr val="000000"/>
                </a:solidFill>
                <a:effectLst/>
                <a:latin typeface="Times New Roman" panose="02020603050405020304" pitchFamily="18" charset="0"/>
                <a:ea typeface="Arial Unicode MS" panose="020B0604020202020204"/>
                <a:cs typeface="Arial Unicode MS" panose="020B0604020202020204"/>
              </a:rPr>
              <a:t>Note: This article attests that </a:t>
            </a:r>
            <a:r>
              <a:rPr lang="en-US" sz="1500" b="1" dirty="0">
                <a:solidFill>
                  <a:srgbClr val="000000"/>
                </a:solidFill>
                <a:effectLst/>
                <a:latin typeface="Times New Roman" panose="02020603050405020304" pitchFamily="18" charset="0"/>
                <a:ea typeface="Arial Unicode MS" panose="020B0604020202020204"/>
                <a:cs typeface="Arial Unicode MS" panose="020B0604020202020204"/>
              </a:rPr>
              <a:t>Christ descended into hell</a:t>
            </a:r>
            <a:r>
              <a:rPr lang="en-US" sz="1500" dirty="0">
                <a:solidFill>
                  <a:srgbClr val="000000"/>
                </a:solidFill>
                <a:effectLst/>
                <a:latin typeface="Times New Roman" panose="02020603050405020304" pitchFamily="18" charset="0"/>
                <a:ea typeface="Arial Unicode MS" panose="020B0604020202020204"/>
                <a:cs typeface="Arial Unicode MS" panose="020B0604020202020204"/>
              </a:rPr>
              <a:t> to proclaim and announce His victory over sin, death, and the devil; not as part of His atonement for the sins of the world. It put an end to the squabbling that had arisen among Lutherans over </a:t>
            </a:r>
            <a:r>
              <a:rPr lang="en-US" sz="1500" b="1" dirty="0">
                <a:solidFill>
                  <a:srgbClr val="000000"/>
                </a:solidFill>
                <a:effectLst/>
                <a:latin typeface="Times New Roman" panose="02020603050405020304" pitchFamily="18" charset="0"/>
                <a:ea typeface="Arial Unicode MS" panose="020B0604020202020204"/>
                <a:cs typeface="Arial Unicode MS" panose="020B0604020202020204"/>
              </a:rPr>
              <a:t>the meaning of Christ’s descent to hell,</a:t>
            </a:r>
            <a:r>
              <a:rPr lang="en-US" sz="1500" dirty="0">
                <a:solidFill>
                  <a:srgbClr val="000000"/>
                </a:solidFill>
                <a:effectLst/>
                <a:latin typeface="Times New Roman" panose="02020603050405020304" pitchFamily="18" charset="0"/>
                <a:ea typeface="Arial Unicode MS" panose="020B0604020202020204"/>
                <a:cs typeface="Arial Unicode MS" panose="020B0604020202020204"/>
              </a:rPr>
              <a:t> and it based its conclusions on one of Luther’s sermons discussing this issue.(See also Apostles’ Creed; Nicene Creed; Athanasian </a:t>
            </a:r>
            <a:r>
              <a:rPr lang="en-US" sz="1500" dirty="0" err="1">
                <a:solidFill>
                  <a:srgbClr val="000000"/>
                </a:solidFill>
                <a:effectLst/>
                <a:latin typeface="Times New Roman" panose="02020603050405020304" pitchFamily="18" charset="0"/>
                <a:ea typeface="Arial Unicode MS" panose="020B0604020202020204"/>
                <a:cs typeface="Arial Unicode MS" panose="020B0604020202020204"/>
              </a:rPr>
              <a:t>Creed;SA</a:t>
            </a:r>
            <a:r>
              <a:rPr lang="en-US" sz="1500" dirty="0">
                <a:solidFill>
                  <a:srgbClr val="000000"/>
                </a:solidFill>
                <a:effectLst/>
                <a:latin typeface="Times New Roman" panose="02020603050405020304" pitchFamily="18" charset="0"/>
                <a:ea typeface="Arial Unicode MS" panose="020B0604020202020204"/>
                <a:cs typeface="Arial Unicode MS" panose="020B0604020202020204"/>
              </a:rPr>
              <a:t> I; SC II; LC II; </a:t>
            </a:r>
          </a:p>
          <a:p>
            <a:pPr marL="0" marR="457200" algn="just">
              <a:buNone/>
            </a:pPr>
            <a:endParaRPr lang="en-US" sz="1500" dirty="0">
              <a:solidFill>
                <a:srgbClr val="000000"/>
              </a:solidFill>
              <a:effectLst/>
              <a:latin typeface="Arial Unicode MS" panose="020B0604020202020204"/>
              <a:ea typeface="Arial Unicode MS" panose="020B0604020202020204"/>
              <a:cs typeface="Arial Unicode MS" panose="020B0604020202020204"/>
            </a:endParaRPr>
          </a:p>
          <a:p>
            <a:pPr marL="0" marR="457200" algn="just">
              <a:buNone/>
            </a:pPr>
            <a:r>
              <a:rPr lang="en-US" sz="1500" dirty="0">
                <a:solidFill>
                  <a:srgbClr val="000000"/>
                </a:solidFill>
                <a:effectLst/>
                <a:latin typeface="Times New Roman" panose="02020603050405020304" pitchFamily="18" charset="0"/>
                <a:ea typeface="Arial Unicode MS" panose="020B0604020202020204"/>
                <a:cs typeface="Arial Unicode MS" panose="020B0604020202020204"/>
              </a:rPr>
              <a:t>[1] This article has also been disputed among some theologians who have subscribed to the Augsburg Confession: When and in what manner did </a:t>
            </a:r>
            <a:r>
              <a:rPr lang="en-US" sz="1500" b="1" dirty="0">
                <a:solidFill>
                  <a:srgbClr val="000000"/>
                </a:solidFill>
                <a:effectLst/>
                <a:latin typeface="Times New Roman" panose="02020603050405020304" pitchFamily="18" charset="0"/>
                <a:ea typeface="Arial Unicode MS" panose="020B0604020202020204"/>
                <a:cs typeface="Arial Unicode MS" panose="020B0604020202020204"/>
              </a:rPr>
              <a:t>the Lord Christ, according to our simple Christian faith, descend to hell?</a:t>
            </a:r>
            <a:r>
              <a:rPr lang="en-US" sz="1500" dirty="0">
                <a:solidFill>
                  <a:srgbClr val="000000"/>
                </a:solidFill>
                <a:effectLst/>
                <a:latin typeface="Times New Roman" panose="02020603050405020304" pitchFamily="18" charset="0"/>
                <a:ea typeface="Arial Unicode MS" panose="020B0604020202020204"/>
                <a:cs typeface="Arial Unicode MS" panose="020B0604020202020204"/>
              </a:rPr>
              <a:t> Was this done before or after His death? Did this happen only to His soul, only to the divinity, or with body and soul, spiritually or bodily? Does this article belong to Christ’s passion or to His glorious victory and triumph? </a:t>
            </a:r>
          </a:p>
          <a:p>
            <a:pPr marL="0" marR="457200" algn="just">
              <a:buNone/>
            </a:pPr>
            <a:endParaRPr lang="en-US" sz="1500" dirty="0">
              <a:solidFill>
                <a:srgbClr val="000000"/>
              </a:solidFill>
              <a:effectLst/>
              <a:latin typeface="Arial Unicode MS" panose="020B0604020202020204"/>
              <a:ea typeface="Arial Unicode MS" panose="020B0604020202020204"/>
              <a:cs typeface="Arial Unicode MS" panose="020B0604020202020204"/>
            </a:endParaRPr>
          </a:p>
          <a:p>
            <a:pPr marL="0" marR="457200" algn="just">
              <a:buNone/>
            </a:pPr>
            <a:r>
              <a:rPr lang="en-US" sz="1500" dirty="0">
                <a:solidFill>
                  <a:srgbClr val="000000"/>
                </a:solidFill>
                <a:effectLst/>
                <a:latin typeface="Times New Roman" panose="02020603050405020304" pitchFamily="18" charset="0"/>
                <a:ea typeface="Arial Unicode MS" panose="020B0604020202020204"/>
                <a:cs typeface="Arial Unicode MS" panose="020B0604020202020204"/>
              </a:rPr>
              <a:t>[2] This article, like the preceding article, cannot be grasped by the senses or by our reason. It must be grasped through faith alone. Therefore, it is our unanimous opinion that there should be no dispute over it. It should be believed and taught only in the simplest way. </a:t>
            </a:r>
          </a:p>
          <a:p>
            <a:pPr marL="0" marR="457200" algn="just">
              <a:buNone/>
            </a:pPr>
            <a:endParaRPr lang="en-US" sz="1500" dirty="0">
              <a:solidFill>
                <a:srgbClr val="000000"/>
              </a:solidFill>
              <a:effectLst/>
              <a:latin typeface="Arial Unicode MS" panose="020B0604020202020204"/>
              <a:ea typeface="Arial Unicode MS" panose="020B0604020202020204"/>
              <a:cs typeface="Arial Unicode MS" panose="020B0604020202020204"/>
            </a:endParaRPr>
          </a:p>
          <a:p>
            <a:pPr marL="0" marR="457200" algn="just">
              <a:buNone/>
            </a:pPr>
            <a:r>
              <a:rPr lang="en-US" sz="1500" dirty="0">
                <a:solidFill>
                  <a:srgbClr val="000000"/>
                </a:solidFill>
                <a:effectLst/>
                <a:latin typeface="Times New Roman" panose="02020603050405020304" pitchFamily="18" charset="0"/>
                <a:ea typeface="Arial Unicode MS" panose="020B0604020202020204"/>
                <a:cs typeface="Arial Unicode MS" panose="020B0604020202020204"/>
              </a:rPr>
              <a:t>[3] Teach it like Dr. Luther, of blessed memory, in his sermon at Torgau in the year 1533 [WA 37: 62– 67]. He has explained this article in a completely Christian way. He separated all useless, unnecessary questions from it, and encouraged all godly Christians to believe with Christian simplicity.</a:t>
            </a:r>
          </a:p>
          <a:p>
            <a:pPr marL="0" marR="457200" algn="just">
              <a:buNone/>
            </a:pPr>
            <a:endParaRPr lang="en-US" sz="1500" dirty="0">
              <a:solidFill>
                <a:srgbClr val="000000"/>
              </a:solidFill>
              <a:effectLst/>
              <a:latin typeface="Arial Unicode MS" panose="020B0604020202020204"/>
              <a:ea typeface="Arial Unicode MS" panose="020B0604020202020204"/>
              <a:cs typeface="Arial Unicode MS" panose="020B0604020202020204"/>
            </a:endParaRPr>
          </a:p>
          <a:p>
            <a:pPr marL="0" marR="457200" algn="just"/>
            <a:r>
              <a:rPr lang="en-US" sz="1500" dirty="0">
                <a:solidFill>
                  <a:srgbClr val="000000"/>
                </a:solidFill>
                <a:effectLst/>
                <a:latin typeface="Times New Roman" panose="02020603050405020304" pitchFamily="18" charset="0"/>
                <a:ea typeface="Arial Unicode MS" panose="020B0604020202020204"/>
                <a:cs typeface="Arial Unicode MS" panose="020B0604020202020204"/>
              </a:rPr>
              <a:t> [4] It is enough if we know that </a:t>
            </a:r>
            <a:r>
              <a:rPr lang="en-US" sz="1500" b="1" dirty="0">
                <a:solidFill>
                  <a:srgbClr val="000000"/>
                </a:solidFill>
                <a:effectLst/>
                <a:latin typeface="Times New Roman" panose="02020603050405020304" pitchFamily="18" charset="0"/>
                <a:ea typeface="Arial Unicode MS" panose="020B0604020202020204"/>
                <a:cs typeface="Arial Unicode MS" panose="020B0604020202020204"/>
              </a:rPr>
              <a:t>Christ descended into hell,</a:t>
            </a:r>
            <a:r>
              <a:rPr lang="en-US" sz="1500" dirty="0">
                <a:solidFill>
                  <a:srgbClr val="000000"/>
                </a:solidFill>
                <a:effectLst/>
                <a:latin typeface="Times New Roman" panose="02020603050405020304" pitchFamily="18" charset="0"/>
                <a:ea typeface="Arial Unicode MS" panose="020B0604020202020204"/>
                <a:cs typeface="Arial Unicode MS" panose="020B0604020202020204"/>
              </a:rPr>
              <a:t> destroyed hell for all believers, and delivered them from the power of death and of the devil, from eternal condemnation and the jaws of hell. We will save our questions ‹and not curiously investigate› about how this happened until the other world. Then not only this ‹mystery›, but others also will be revealed that we simply believe here and cannot grasp with our blind reason. </a:t>
            </a:r>
            <a:endParaRPr lang="en-US" sz="1500" dirty="0">
              <a:solidFill>
                <a:srgbClr val="000000"/>
              </a:solidFill>
              <a:effectLst/>
              <a:latin typeface="Arial Unicode MS" panose="020B0604020202020204"/>
              <a:ea typeface="Arial Unicode MS" panose="020B0604020202020204"/>
              <a:cs typeface="Arial Unicode MS" panose="020B0604020202020204"/>
            </a:endParaRPr>
          </a:p>
        </p:txBody>
      </p:sp>
    </p:spTree>
    <p:extLst>
      <p:ext uri="{BB962C8B-B14F-4D97-AF65-F5344CB8AC3E}">
        <p14:creationId xmlns:p14="http://schemas.microsoft.com/office/powerpoint/2010/main" val="9898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D54FEE-281F-AD8C-FD49-F9289FE0E7B0}"/>
              </a:ext>
            </a:extLst>
          </p:cNvPr>
          <p:cNvSpPr txBox="1"/>
          <p:nvPr/>
        </p:nvSpPr>
        <p:spPr>
          <a:xfrm>
            <a:off x="433276" y="271131"/>
            <a:ext cx="8277447" cy="6186309"/>
          </a:xfrm>
          <a:prstGeom prst="rect">
            <a:avLst/>
          </a:prstGeom>
          <a:noFill/>
        </p:spPr>
        <p:txBody>
          <a:bodyPr wrap="square" rtlCol="0">
            <a:spAutoFit/>
          </a:bodyPr>
          <a:lstStyle/>
          <a:p>
            <a:pPr marL="0" marR="457200" algn="ctr">
              <a:buNone/>
            </a:pPr>
            <a:r>
              <a:rPr lang="en-US" b="1" u="sng" dirty="0">
                <a:solidFill>
                  <a:srgbClr val="000000"/>
                </a:solidFill>
                <a:effectLst/>
                <a:latin typeface="Times New Roman" panose="02020603050405020304" pitchFamily="18" charset="0"/>
                <a:ea typeface="Arial Unicode MS" panose="020B0604020202020204"/>
                <a:cs typeface="Arial Unicode MS" panose="020B0604020202020204"/>
              </a:rPr>
              <a:t>SOLID DECLARTION OF THE FORMULA OF CONCORD</a:t>
            </a:r>
            <a:endParaRPr lang="en-US" dirty="0">
              <a:solidFill>
                <a:srgbClr val="000000"/>
              </a:solidFill>
              <a:effectLst/>
              <a:latin typeface="Arial Unicode MS" panose="020B0604020202020204"/>
              <a:ea typeface="Arial Unicode MS" panose="020B0604020202020204"/>
              <a:cs typeface="Arial Unicode MS" panose="020B0604020202020204"/>
            </a:endParaRPr>
          </a:p>
          <a:p>
            <a:pPr marL="0" marR="457200" algn="ctr">
              <a:buNone/>
            </a:pPr>
            <a:r>
              <a:rPr lang="en-US" b="1" u="sng" dirty="0">
                <a:solidFill>
                  <a:srgbClr val="000000"/>
                </a:solidFill>
                <a:effectLst/>
                <a:latin typeface="Times New Roman" panose="02020603050405020304" pitchFamily="18" charset="0"/>
                <a:ea typeface="Arial Unicode MS" panose="020B0604020202020204"/>
                <a:cs typeface="Arial Unicode MS" panose="020B0604020202020204"/>
              </a:rPr>
              <a:t>IX. THE DESCENT OF CHRIST INTO HELL </a:t>
            </a:r>
          </a:p>
          <a:p>
            <a:pPr marL="0" marR="457200" algn="just">
              <a:buNone/>
            </a:pPr>
            <a:endParaRPr lang="en-US" dirty="0">
              <a:solidFill>
                <a:srgbClr val="000000"/>
              </a:solidFill>
              <a:effectLst/>
              <a:latin typeface="Arial Unicode MS" panose="020B0604020202020204"/>
              <a:ea typeface="Arial Unicode MS" panose="020B0604020202020204"/>
              <a:cs typeface="Arial Unicode MS" panose="020B0604020202020204"/>
            </a:endParaRPr>
          </a:p>
          <a:p>
            <a:pPr marL="0" marR="457200" algn="just">
              <a:buNone/>
            </a:pPr>
            <a:r>
              <a:rPr lang="en-US" dirty="0">
                <a:solidFill>
                  <a:srgbClr val="000000"/>
                </a:solidFill>
                <a:effectLst/>
                <a:latin typeface="Times New Roman" panose="02020603050405020304" pitchFamily="18" charset="0"/>
                <a:ea typeface="Arial Unicode MS" panose="020B0604020202020204"/>
                <a:cs typeface="Arial Unicode MS" panose="020B0604020202020204"/>
              </a:rPr>
              <a:t>[1] Even in the Ancient Christian teachers of the Church, as well as among some of our teachers, different explanations of the article about </a:t>
            </a:r>
            <a:r>
              <a:rPr lang="en-US" b="1" dirty="0">
                <a:solidFill>
                  <a:srgbClr val="000000"/>
                </a:solidFill>
                <a:effectLst/>
                <a:latin typeface="Times New Roman" panose="02020603050405020304" pitchFamily="18" charset="0"/>
                <a:ea typeface="Arial Unicode MS" panose="020B0604020202020204"/>
                <a:cs typeface="Arial Unicode MS" panose="020B0604020202020204"/>
              </a:rPr>
              <a:t>Christ’s descent to hell</a:t>
            </a:r>
            <a:r>
              <a:rPr lang="en-US" dirty="0">
                <a:solidFill>
                  <a:srgbClr val="000000"/>
                </a:solidFill>
                <a:effectLst/>
                <a:latin typeface="Times New Roman" panose="02020603050405020304" pitchFamily="18" charset="0"/>
                <a:ea typeface="Arial Unicode MS" panose="020B0604020202020204"/>
                <a:cs typeface="Arial Unicode MS" panose="020B0604020202020204"/>
              </a:rPr>
              <a:t> are found. Therefore, we abide in the simplicity of our Christian faith. Dr. Luther has pointed us to this in a sermon about </a:t>
            </a:r>
            <a:r>
              <a:rPr lang="en-US" b="1" dirty="0">
                <a:solidFill>
                  <a:srgbClr val="000000"/>
                </a:solidFill>
                <a:effectLst/>
                <a:latin typeface="Times New Roman" panose="02020603050405020304" pitchFamily="18" charset="0"/>
                <a:ea typeface="Arial Unicode MS" panose="020B0604020202020204"/>
                <a:cs typeface="Arial Unicode MS" panose="020B0604020202020204"/>
              </a:rPr>
              <a:t>Christ’s descent to hell,</a:t>
            </a:r>
            <a:r>
              <a:rPr lang="en-US" dirty="0">
                <a:solidFill>
                  <a:srgbClr val="000000"/>
                </a:solidFill>
                <a:effectLst/>
                <a:latin typeface="Times New Roman" panose="02020603050405020304" pitchFamily="18" charset="0"/>
                <a:ea typeface="Arial Unicode MS" panose="020B0604020202020204"/>
                <a:cs typeface="Arial Unicode MS" panose="020B0604020202020204"/>
              </a:rPr>
              <a:t> which he delivered in the castle at Torgau in the year 1533. In the Creed we confess, “I believe ... in Jesus Christ, His only Son, our Lord, who . . . was crucified, died and was buried. </a:t>
            </a:r>
            <a:r>
              <a:rPr lang="en-US" b="1" dirty="0">
                <a:solidFill>
                  <a:srgbClr val="000000"/>
                </a:solidFill>
                <a:effectLst/>
                <a:latin typeface="Times New Roman" panose="02020603050405020304" pitchFamily="18" charset="0"/>
                <a:ea typeface="Arial Unicode MS" panose="020B0604020202020204"/>
                <a:cs typeface="Arial Unicode MS" panose="020B0604020202020204"/>
              </a:rPr>
              <a:t>He descended into hell.” </a:t>
            </a:r>
            <a:r>
              <a:rPr lang="en-US" dirty="0">
                <a:solidFill>
                  <a:srgbClr val="000000"/>
                </a:solidFill>
                <a:effectLst/>
                <a:latin typeface="Times New Roman" panose="02020603050405020304" pitchFamily="18" charset="0"/>
                <a:ea typeface="Arial Unicode MS" panose="020B0604020202020204"/>
                <a:cs typeface="Arial Unicode MS" panose="020B0604020202020204"/>
              </a:rPr>
              <a:t>In this Confession Christ’s burial and descent to hell are distinguished as different articles.</a:t>
            </a:r>
          </a:p>
          <a:p>
            <a:pPr marL="0" marR="457200" algn="just">
              <a:buNone/>
            </a:pPr>
            <a:endParaRPr lang="en-US" dirty="0">
              <a:solidFill>
                <a:srgbClr val="000000"/>
              </a:solidFill>
              <a:effectLst/>
              <a:latin typeface="Arial Unicode MS" panose="020B0604020202020204"/>
              <a:ea typeface="Arial Unicode MS" panose="020B0604020202020204"/>
              <a:cs typeface="Arial Unicode MS" panose="020B0604020202020204"/>
            </a:endParaRPr>
          </a:p>
          <a:p>
            <a:pPr marL="0" marR="457200" algn="just">
              <a:buNone/>
            </a:pPr>
            <a:r>
              <a:rPr lang="en-US" dirty="0">
                <a:solidFill>
                  <a:srgbClr val="000000"/>
                </a:solidFill>
                <a:effectLst/>
                <a:latin typeface="Times New Roman" panose="02020603050405020304" pitchFamily="18" charset="0"/>
                <a:ea typeface="Arial Unicode MS" panose="020B0604020202020204"/>
                <a:cs typeface="Arial Unicode MS" panose="020B0604020202020204"/>
              </a:rPr>
              <a:t> [2] We simply believe that </a:t>
            </a:r>
            <a:r>
              <a:rPr lang="en-US" b="1" dirty="0">
                <a:solidFill>
                  <a:srgbClr val="000000"/>
                </a:solidFill>
                <a:effectLst/>
                <a:latin typeface="Times New Roman" panose="02020603050405020304" pitchFamily="18" charset="0"/>
                <a:ea typeface="Arial Unicode MS" panose="020B0604020202020204"/>
                <a:cs typeface="Arial Unicode MS" panose="020B0604020202020204"/>
              </a:rPr>
              <a:t>the entire person (God and man) descended into hell </a:t>
            </a:r>
            <a:r>
              <a:rPr lang="en-US" dirty="0">
                <a:solidFill>
                  <a:srgbClr val="000000"/>
                </a:solidFill>
                <a:effectLst/>
                <a:latin typeface="Times New Roman" panose="02020603050405020304" pitchFamily="18" charset="0"/>
                <a:ea typeface="Arial Unicode MS" panose="020B0604020202020204"/>
                <a:cs typeface="Arial Unicode MS" panose="020B0604020202020204"/>
              </a:rPr>
              <a:t>after the burial, conquered the devil, destroyed hell’s power, and took from the devil all his might. </a:t>
            </a:r>
          </a:p>
          <a:p>
            <a:pPr marL="0" marR="457200" algn="just">
              <a:buNone/>
            </a:pPr>
            <a:endParaRPr lang="en-US" dirty="0">
              <a:solidFill>
                <a:srgbClr val="000000"/>
              </a:solidFill>
              <a:effectLst/>
              <a:latin typeface="Arial Unicode MS" panose="020B0604020202020204"/>
              <a:ea typeface="Arial Unicode MS" panose="020B0604020202020204"/>
              <a:cs typeface="Arial Unicode MS" panose="020B0604020202020204"/>
            </a:endParaRPr>
          </a:p>
          <a:p>
            <a:pPr marL="0" marR="457200" algn="just"/>
            <a:r>
              <a:rPr lang="en-US" dirty="0">
                <a:solidFill>
                  <a:srgbClr val="000000"/>
                </a:solidFill>
                <a:effectLst/>
                <a:latin typeface="Times New Roman" panose="02020603050405020304" pitchFamily="18" charset="0"/>
                <a:ea typeface="Arial Unicode MS" panose="020B0604020202020204"/>
                <a:cs typeface="Arial Unicode MS" panose="020B0604020202020204"/>
              </a:rPr>
              <a:t>[3] We should not, however, trouble ourselves with high and difficult thoughts about how this happened. With our reason and our five senses this article can be understood as little as the preceding one about </a:t>
            </a:r>
            <a:r>
              <a:rPr lang="en-US" b="1" dirty="0">
                <a:solidFill>
                  <a:srgbClr val="000000"/>
                </a:solidFill>
                <a:effectLst/>
                <a:latin typeface="Times New Roman" panose="02020603050405020304" pitchFamily="18" charset="0"/>
                <a:ea typeface="Arial Unicode MS" panose="020B0604020202020204"/>
                <a:cs typeface="Arial Unicode MS" panose="020B0604020202020204"/>
              </a:rPr>
              <a:t>how Christ is placed at the right hand of God’s almighty power and majesty.</a:t>
            </a:r>
            <a:r>
              <a:rPr lang="en-US" dirty="0">
                <a:solidFill>
                  <a:srgbClr val="000000"/>
                </a:solidFill>
                <a:effectLst/>
                <a:latin typeface="Times New Roman" panose="02020603050405020304" pitchFamily="18" charset="0"/>
                <a:ea typeface="Arial Unicode MS" panose="020B0604020202020204"/>
                <a:cs typeface="Arial Unicode MS" panose="020B0604020202020204"/>
              </a:rPr>
              <a:t> We are simply to believe it and cling to the Word. So we hold to the substance and consolation that neither hell nor the devil can take captive or injure us and all who believe in Christ.</a:t>
            </a:r>
            <a:endParaRPr lang="en-US" dirty="0">
              <a:solidFill>
                <a:srgbClr val="000000"/>
              </a:solidFill>
              <a:effectLst/>
              <a:latin typeface="Arial Unicode MS" panose="020B0604020202020204"/>
              <a:ea typeface="Arial Unicode MS" panose="020B0604020202020204"/>
              <a:cs typeface="Arial Unicode MS" panose="020B0604020202020204"/>
            </a:endParaRPr>
          </a:p>
        </p:txBody>
      </p:sp>
    </p:spTree>
    <p:extLst>
      <p:ext uri="{BB962C8B-B14F-4D97-AF65-F5344CB8AC3E}">
        <p14:creationId xmlns:p14="http://schemas.microsoft.com/office/powerpoint/2010/main" val="1775655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2507" y="228600"/>
            <a:ext cx="8951493" cy="6155531"/>
          </a:xfrm>
          <a:prstGeom prst="rect">
            <a:avLst/>
          </a:prstGeom>
          <a:noFill/>
        </p:spPr>
        <p:txBody>
          <a:bodyPr wrap="square" rtlCol="0">
            <a:spAutoFit/>
          </a:bodyPr>
          <a:lstStyle/>
          <a:p>
            <a:pPr marL="0" marR="457200" algn="ctr">
              <a:buNone/>
            </a:pPr>
            <a:r>
              <a:rPr lang="en-US" sz="2000" b="1" u="sng" dirty="0">
                <a:solidFill>
                  <a:srgbClr val="000000"/>
                </a:solidFill>
                <a:effectLst/>
                <a:latin typeface="Times New Roman" panose="02020603050405020304" pitchFamily="18" charset="0"/>
                <a:ea typeface="Arial Unicode MS" panose="020B0604020202020204"/>
                <a:cs typeface="Arial Unicode MS" panose="020B0604020202020204"/>
              </a:rPr>
              <a:t>LARGE CATECHISM – SECOND ARTICLE                                                                      – WORK OF JESUS CHRIST – His Resurrection</a:t>
            </a:r>
          </a:p>
          <a:p>
            <a:pPr marL="0" marR="457200" algn="just">
              <a:buNone/>
            </a:pPr>
            <a:endParaRPr lang="en-US" sz="2000" dirty="0">
              <a:solidFill>
                <a:srgbClr val="000000"/>
              </a:solidFill>
              <a:effectLst/>
              <a:latin typeface="Arial Unicode MS" panose="020B0604020202020204"/>
              <a:ea typeface="Arial Unicode MS" panose="020B0604020202020204"/>
              <a:cs typeface="Arial Unicode MS" panose="020B0604020202020204"/>
            </a:endParaRPr>
          </a:p>
          <a:p>
            <a:pPr marL="457200" marR="457200" indent="-457200" algn="just">
              <a:buAutoNum type="arabicParenBoth" startAt="31"/>
            </a:pPr>
            <a:r>
              <a:rPr lang="en-US" sz="2000" dirty="0">
                <a:solidFill>
                  <a:srgbClr val="000000"/>
                </a:solidFill>
                <a:effectLst/>
                <a:latin typeface="Times New Roman" panose="02020603050405020304" pitchFamily="18" charset="0"/>
                <a:ea typeface="Arial Unicode MS" panose="020B0604020202020204"/>
                <a:cs typeface="Arial Unicode MS" panose="020B0604020202020204"/>
              </a:rPr>
              <a:t>… It explains that He became man [John 1: 14], was conceived and born without sin [Hebrews 4: 15], from the Holy Spirit and from the virgin Mary [Luke 1: 35], so that He might overcome sin. Further, it explains that He suffered, died, and was buried so that He might make satisfaction for me and pay what I owe [1 Corinthians 15: 3– 4], not with silver or gold, but with His own precious blood [1 Peter 1: 18– 19]. </a:t>
            </a:r>
            <a:r>
              <a:rPr lang="en-US" sz="2000" b="1" dirty="0">
                <a:solidFill>
                  <a:srgbClr val="000000"/>
                </a:solidFill>
                <a:effectLst/>
                <a:latin typeface="Times New Roman" panose="02020603050405020304" pitchFamily="18" charset="0"/>
                <a:ea typeface="Arial Unicode MS" panose="020B0604020202020204"/>
                <a:cs typeface="Arial Unicode MS" panose="020B0604020202020204"/>
              </a:rPr>
              <a:t>And He did all this in order to become my Lord. He did none of these things for Himself, nor did He have any need for redemption. After that He rose again from the dead, swallowed up and devoured death [1 Corinthians 15: 54], and finally ascended into heaven and assumed the government at the Father’s right hand [1 Peter 3: 22].</a:t>
            </a:r>
            <a:r>
              <a:rPr lang="en-US" sz="2000" dirty="0">
                <a:solidFill>
                  <a:srgbClr val="000000"/>
                </a:solidFill>
                <a:effectLst/>
                <a:latin typeface="Times New Roman" panose="02020603050405020304" pitchFamily="18" charset="0"/>
                <a:ea typeface="Arial Unicode MS" panose="020B0604020202020204"/>
                <a:cs typeface="Arial Unicode MS" panose="020B0604020202020204"/>
              </a:rPr>
              <a:t> </a:t>
            </a:r>
            <a:endParaRPr lang="en-US" sz="2000" dirty="0">
              <a:solidFill>
                <a:srgbClr val="000000"/>
              </a:solidFill>
              <a:latin typeface="Times New Roman" panose="02020603050405020304" pitchFamily="18" charset="0"/>
              <a:ea typeface="Arial Unicode MS" panose="020B0604020202020204"/>
              <a:cs typeface="Arial Unicode MS" panose="020B0604020202020204"/>
            </a:endParaRPr>
          </a:p>
          <a:p>
            <a:pPr marL="457200" marR="457200" indent="-457200" algn="just">
              <a:buAutoNum type="arabicParenBoth" startAt="31"/>
            </a:pPr>
            <a:endParaRPr lang="en-US" sz="2000" dirty="0">
              <a:solidFill>
                <a:srgbClr val="000000"/>
              </a:solidFill>
              <a:effectLst/>
              <a:latin typeface="Times New Roman" panose="02020603050405020304" pitchFamily="18" charset="0"/>
              <a:ea typeface="Arial Unicode MS" panose="020B0604020202020204"/>
              <a:cs typeface="Arial Unicode MS" panose="020B0604020202020204"/>
            </a:endParaRPr>
          </a:p>
          <a:p>
            <a:pPr marR="457200" algn="just"/>
            <a:r>
              <a:rPr lang="en-US" sz="2000" dirty="0">
                <a:solidFill>
                  <a:srgbClr val="000000"/>
                </a:solidFill>
                <a:effectLst/>
                <a:latin typeface="Times New Roman" panose="02020603050405020304" pitchFamily="18" charset="0"/>
                <a:ea typeface="Arial Unicode MS" panose="020B0604020202020204"/>
                <a:cs typeface="Arial Unicode MS" panose="020B0604020202020204"/>
              </a:rPr>
              <a:t>He did these things so that the devil and all powers must be subject to Him and lie at His feet [Hebrews 10: 12– 13] until finally, at the Last Day, He will completely divide and separate us from the wicked world, the devil, death, sin, and such [Matthew 25: 31– 46; 13: 24– 30, 47– 50]. </a:t>
            </a:r>
            <a:endParaRPr lang="en-US" sz="2000" dirty="0">
              <a:solidFill>
                <a:srgbClr val="000000"/>
              </a:solidFill>
              <a:effectLst/>
              <a:latin typeface="Arial Unicode MS" panose="020B0604020202020204"/>
              <a:ea typeface="Arial Unicode MS" panose="020B0604020202020204"/>
              <a:cs typeface="Arial Unicode MS" panose="020B0604020202020204"/>
            </a:endParaRPr>
          </a:p>
          <a:p>
            <a:pPr marR="457200" algn="just"/>
            <a:endParaRPr lang="en-US" sz="1400" dirty="0">
              <a:solidFill>
                <a:srgbClr val="000000"/>
              </a:solidFill>
              <a:effectLst/>
              <a:latin typeface="Arial Unicode MS" panose="020B0604020202020204" pitchFamily="34" charset="-128"/>
              <a:ea typeface="Arial Unicode MS" panose="020B0604020202020204" pitchFamily="34" charset="-128"/>
            </a:endParaRPr>
          </a:p>
        </p:txBody>
      </p:sp>
    </p:spTree>
    <p:extLst>
      <p:ext uri="{BB962C8B-B14F-4D97-AF65-F5344CB8AC3E}">
        <p14:creationId xmlns:p14="http://schemas.microsoft.com/office/powerpoint/2010/main" val="1571052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096" y="951335"/>
            <a:ext cx="8470231" cy="4247317"/>
          </a:xfrm>
          <a:prstGeom prst="rect">
            <a:avLst/>
          </a:prstGeom>
          <a:noFill/>
        </p:spPr>
        <p:txBody>
          <a:bodyPr wrap="square" rtlCol="0">
            <a:spAutoFit/>
          </a:bodyPr>
          <a:lstStyle/>
          <a:p>
            <a:pPr marL="0" marR="457200" algn="ctr">
              <a:buNone/>
            </a:pPr>
            <a:r>
              <a:rPr lang="en-US" sz="5400" b="1" dirty="0">
                <a:solidFill>
                  <a:srgbClr val="000000"/>
                </a:solidFill>
                <a:effectLst/>
                <a:latin typeface="Times New Roman" panose="02020603050405020304" pitchFamily="18" charset="0"/>
                <a:ea typeface="Arial Unicode MS" panose="020B0604020202020204"/>
                <a:cs typeface="Arial Unicode MS" panose="020B0604020202020204"/>
              </a:rPr>
              <a:t>LIFE APPLICATION </a:t>
            </a:r>
            <a:endParaRPr lang="en-US" sz="5400" dirty="0">
              <a:solidFill>
                <a:srgbClr val="000000"/>
              </a:solidFill>
              <a:effectLst/>
              <a:latin typeface="Arial Unicode MS" panose="020B0604020202020204"/>
              <a:ea typeface="Arial Unicode MS" panose="020B0604020202020204"/>
              <a:cs typeface="Arial Unicode MS" panose="020B0604020202020204"/>
            </a:endParaRPr>
          </a:p>
          <a:p>
            <a:pPr marL="0" marR="457200" algn="ctr">
              <a:buNone/>
            </a:pPr>
            <a:r>
              <a:rPr lang="en-US" sz="5400" dirty="0">
                <a:solidFill>
                  <a:srgbClr val="000000"/>
                </a:solidFill>
                <a:effectLst/>
                <a:latin typeface="Times New Roman" panose="02020603050405020304" pitchFamily="18" charset="0"/>
                <a:ea typeface="Arial Unicode MS" panose="020B0604020202020204"/>
                <a:cs typeface="Arial Unicode MS" panose="020B0604020202020204"/>
              </a:rPr>
              <a:t>Explain the significance for you that</a:t>
            </a:r>
            <a:endParaRPr lang="en-US" sz="5400" dirty="0">
              <a:solidFill>
                <a:srgbClr val="000000"/>
              </a:solidFill>
              <a:effectLst/>
              <a:latin typeface="Arial Unicode MS" panose="020B0604020202020204"/>
              <a:ea typeface="Arial Unicode MS" panose="020B0604020202020204"/>
              <a:cs typeface="Arial Unicode MS" panose="020B0604020202020204"/>
            </a:endParaRPr>
          </a:p>
          <a:p>
            <a:pPr marL="0" marR="457200" algn="ctr">
              <a:buNone/>
            </a:pPr>
            <a:r>
              <a:rPr lang="en-US" sz="5400" dirty="0">
                <a:solidFill>
                  <a:srgbClr val="000000"/>
                </a:solidFill>
                <a:effectLst/>
                <a:latin typeface="Times New Roman" panose="02020603050405020304" pitchFamily="18" charset="0"/>
                <a:ea typeface="Arial Unicode MS" panose="020B0604020202020204"/>
                <a:cs typeface="Arial Unicode MS" panose="020B0604020202020204"/>
              </a:rPr>
              <a:t>-Christ descended into hell</a:t>
            </a:r>
            <a:endParaRPr lang="en-US" sz="5400" dirty="0">
              <a:solidFill>
                <a:srgbClr val="000000"/>
              </a:solidFill>
              <a:effectLst/>
              <a:latin typeface="Arial Unicode MS" panose="020B0604020202020204"/>
              <a:ea typeface="Arial Unicode MS" panose="020B0604020202020204"/>
              <a:cs typeface="Arial Unicode MS" panose="020B0604020202020204"/>
            </a:endParaRPr>
          </a:p>
          <a:p>
            <a:pPr marL="0" marR="457200" algn="ctr"/>
            <a:r>
              <a:rPr lang="en-US" sz="5400" dirty="0">
                <a:solidFill>
                  <a:srgbClr val="000000"/>
                </a:solidFill>
                <a:effectLst/>
                <a:latin typeface="Times New Roman" panose="02020603050405020304" pitchFamily="18" charset="0"/>
                <a:ea typeface="Arial Unicode MS" panose="020B0604020202020204"/>
                <a:cs typeface="Arial Unicode MS" panose="020B0604020202020204"/>
              </a:rPr>
              <a:t>-Christ rose from the dead</a:t>
            </a:r>
            <a:endParaRPr lang="en-US" sz="5400" dirty="0">
              <a:solidFill>
                <a:srgbClr val="000000"/>
              </a:solidFill>
              <a:effectLst/>
              <a:latin typeface="Arial Unicode MS" panose="020B0604020202020204"/>
              <a:ea typeface="Arial Unicode MS" panose="020B0604020202020204"/>
              <a:cs typeface="Arial Unicode MS" panose="020B0604020202020204"/>
            </a:endParaRPr>
          </a:p>
        </p:txBody>
      </p:sp>
    </p:spTree>
    <p:extLst>
      <p:ext uri="{BB962C8B-B14F-4D97-AF65-F5344CB8AC3E}">
        <p14:creationId xmlns:p14="http://schemas.microsoft.com/office/powerpoint/2010/main" val="962663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EF04539-077E-FBF5-8C59-47F5D1786A24}"/>
              </a:ext>
            </a:extLst>
          </p:cNvPr>
          <p:cNvSpPr txBox="1"/>
          <p:nvPr/>
        </p:nvSpPr>
        <p:spPr>
          <a:xfrm>
            <a:off x="159489" y="312762"/>
            <a:ext cx="8649585" cy="5909310"/>
          </a:xfrm>
          <a:prstGeom prst="rect">
            <a:avLst/>
          </a:prstGeom>
          <a:noFill/>
        </p:spPr>
        <p:txBody>
          <a:bodyPr wrap="square" rtlCol="0">
            <a:spAutoFit/>
          </a:bodyPr>
          <a:lstStyle/>
          <a:p>
            <a:pPr lvl="1" algn="ctr"/>
            <a:r>
              <a:rPr lang="en-US" sz="2100" b="1" dirty="0"/>
              <a:t>The Three Ecumenical Creeds               </a:t>
            </a:r>
          </a:p>
          <a:p>
            <a:pPr lvl="1" algn="ctr"/>
            <a:r>
              <a:rPr lang="en-US" sz="2100" dirty="0"/>
              <a:t>Lutheran Church - Missouri Synod adheres to the three Ecumenical Creeds. These creeds are succinct yet accurate statements                                            of the true Christian faith.</a:t>
            </a:r>
          </a:p>
          <a:p>
            <a:pPr lvl="1" algn="ctr"/>
            <a:r>
              <a:rPr lang="en-US" sz="2100" dirty="0"/>
              <a:t>Among the major doctrines confessed in the creeds are:</a:t>
            </a:r>
          </a:p>
          <a:p>
            <a:pPr lvl="1" algn="ctr"/>
            <a:endParaRPr lang="en-US" sz="2100" dirty="0"/>
          </a:p>
          <a:p>
            <a:pPr lvl="1" algn="ctr"/>
            <a:r>
              <a:rPr lang="en-US" sz="2100" dirty="0"/>
              <a:t>•	the eternal and triune natures of God,</a:t>
            </a:r>
          </a:p>
          <a:p>
            <a:pPr lvl="1" algn="ctr"/>
            <a:r>
              <a:rPr lang="en-US" sz="2100" dirty="0"/>
              <a:t>•	the dual nature of Christ Jesus (being both fully God and fully man),</a:t>
            </a:r>
          </a:p>
          <a:p>
            <a:pPr lvl="1" algn="ctr"/>
            <a:r>
              <a:rPr lang="en-US" sz="2100" dirty="0"/>
              <a:t>•	the working of faith in believers by the Holy Spirit,</a:t>
            </a:r>
          </a:p>
          <a:p>
            <a:pPr lvl="1" algn="ctr"/>
            <a:r>
              <a:rPr lang="en-US" sz="2100" dirty="0"/>
              <a:t>•	the resurrection of the dead on the last day,</a:t>
            </a:r>
          </a:p>
          <a:p>
            <a:pPr lvl="1" algn="ctr"/>
            <a:r>
              <a:rPr lang="en-US" sz="2100" dirty="0"/>
              <a:t>•	the return of Christ Jesus in judgement, and</a:t>
            </a:r>
          </a:p>
          <a:p>
            <a:pPr lvl="1" algn="ctr"/>
            <a:r>
              <a:rPr lang="en-US" sz="2100" dirty="0"/>
              <a:t>•	everlasting life in heaven for those redeemed by the Grace of God through the working of the Holy Spirit and the innocent suffering and death &amp; true resurrection of our Lord Jesus Christ on the third day.</a:t>
            </a:r>
          </a:p>
          <a:p>
            <a:pPr lvl="1" algn="ctr"/>
            <a:endParaRPr lang="en-US" sz="2100" dirty="0"/>
          </a:p>
          <a:p>
            <a:pPr lvl="1" algn="ctr"/>
            <a:r>
              <a:rPr lang="en-US" sz="2100" b="1" dirty="0"/>
              <a:t>1.	The Apostle's Creed</a:t>
            </a:r>
          </a:p>
          <a:p>
            <a:pPr marL="800100" lvl="1" indent="-342900" algn="ctr">
              <a:buAutoNum type="arabicPeriod" startAt="2"/>
            </a:pPr>
            <a:r>
              <a:rPr lang="en-US" sz="2100" b="1" dirty="0"/>
              <a:t>The Nicene Creed</a:t>
            </a:r>
          </a:p>
          <a:p>
            <a:pPr marL="800100" lvl="1" indent="-342900" algn="ctr">
              <a:buAutoNum type="arabicPeriod" startAt="2"/>
            </a:pPr>
            <a:r>
              <a:rPr lang="en-US" sz="2100" b="1" dirty="0"/>
              <a:t>The Athanasian Creed</a:t>
            </a:r>
          </a:p>
        </p:txBody>
      </p:sp>
    </p:spTree>
    <p:extLst>
      <p:ext uri="{BB962C8B-B14F-4D97-AF65-F5344CB8AC3E}">
        <p14:creationId xmlns:p14="http://schemas.microsoft.com/office/powerpoint/2010/main" val="3221066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913016-4882-3EC1-E42F-1998B139F808}"/>
              </a:ext>
            </a:extLst>
          </p:cNvPr>
          <p:cNvPicPr>
            <a:picLocks noChangeAspect="1"/>
          </p:cNvPicPr>
          <p:nvPr/>
        </p:nvPicPr>
        <p:blipFill>
          <a:blip r:embed="rId2"/>
          <a:stretch>
            <a:fillRect/>
          </a:stretch>
        </p:blipFill>
        <p:spPr>
          <a:xfrm>
            <a:off x="698124" y="1370604"/>
            <a:ext cx="7838840" cy="3504423"/>
          </a:xfrm>
          <a:prstGeom prst="rect">
            <a:avLst/>
          </a:prstGeom>
        </p:spPr>
      </p:pic>
    </p:spTree>
    <p:extLst>
      <p:ext uri="{BB962C8B-B14F-4D97-AF65-F5344CB8AC3E}">
        <p14:creationId xmlns:p14="http://schemas.microsoft.com/office/powerpoint/2010/main" val="29158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166A37-D3C4-75DA-A461-0DA52F03D2D6}"/>
              </a:ext>
            </a:extLst>
          </p:cNvPr>
          <p:cNvSpPr txBox="1"/>
          <p:nvPr/>
        </p:nvSpPr>
        <p:spPr>
          <a:xfrm>
            <a:off x="412011" y="430618"/>
            <a:ext cx="8319977" cy="5655972"/>
          </a:xfrm>
          <a:prstGeom prst="rect">
            <a:avLst/>
          </a:prstGeom>
          <a:noFill/>
        </p:spPr>
        <p:txBody>
          <a:bodyPr wrap="square" rtlCol="0">
            <a:spAutoFit/>
          </a:bodyPr>
          <a:lstStyle/>
          <a:p>
            <a:pPr marL="0" marR="0">
              <a:lnSpc>
                <a:spcPts val="3000"/>
              </a:lnSpc>
              <a:spcBef>
                <a:spcPts val="1200"/>
              </a:spcBef>
              <a:spcAft>
                <a:spcPts val="300"/>
              </a:spcAft>
              <a:buNone/>
            </a:pPr>
            <a:r>
              <a:rPr lang="en-US" sz="2000" b="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Apostles’ Creed                                                 (ca AD 150-750)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Bef>
                <a:spcPts val="1595"/>
              </a:spcBef>
              <a:spcAft>
                <a:spcPts val="750"/>
              </a:spcAft>
            </a:pPr>
            <a:r>
              <a:rPr lang="en-US" sz="20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Apostles' Creed is the oldest. Already by 150 A.D. this creed was in use at Christian centers all along the Mediterranean Sea, such as Jerusalem, Alexandria (North Africa), Rome, and even Spain. The Apostles' Creed developed in conjunction with Baptism. As the water was applied, the question would be asked: "Do you believe in God the Father? God the Son? etc." Very quickly the answer developed into what we now call the Apostles' Creed. It is often called the baptismal creed. In addition to its primary use at all baptisms, it is also very appropriate for use in daily devotions. Also known as the </a:t>
            </a:r>
            <a:r>
              <a:rPr lang="en-US" sz="2000" i="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Baptismal Creed or the Roman Symbol</a:t>
            </a:r>
            <a:r>
              <a:rPr lang="en-US" sz="20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Its central doctrines are those of the Trinity and God the Creator. It has been called the Creed of Creeds because already by AD 150 it was employed at Christian centers all along the Mediterranean Sea, such as Jerusalem, Alexandria (North Africa), Rome, and even Spain. It is also used in daily devotions.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17412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3D6869-B465-DF34-807A-01C80AD35E81}"/>
              </a:ext>
            </a:extLst>
          </p:cNvPr>
          <p:cNvPicPr>
            <a:picLocks noChangeAspect="1"/>
          </p:cNvPicPr>
          <p:nvPr/>
        </p:nvPicPr>
        <p:blipFill>
          <a:blip r:embed="rId2"/>
          <a:stretch>
            <a:fillRect/>
          </a:stretch>
        </p:blipFill>
        <p:spPr>
          <a:xfrm>
            <a:off x="467833" y="111642"/>
            <a:ext cx="8070111" cy="6347824"/>
          </a:xfrm>
          <a:prstGeom prst="rect">
            <a:avLst/>
          </a:prstGeom>
        </p:spPr>
      </p:pic>
    </p:spTree>
    <p:extLst>
      <p:ext uri="{BB962C8B-B14F-4D97-AF65-F5344CB8AC3E}">
        <p14:creationId xmlns:p14="http://schemas.microsoft.com/office/powerpoint/2010/main" val="39191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0043E4-C365-99B1-F430-3AC9B714F9E7}"/>
              </a:ext>
            </a:extLst>
          </p:cNvPr>
          <p:cNvPicPr>
            <a:picLocks noChangeAspect="1"/>
          </p:cNvPicPr>
          <p:nvPr/>
        </p:nvPicPr>
        <p:blipFill>
          <a:blip r:embed="rId2"/>
          <a:stretch>
            <a:fillRect/>
          </a:stretch>
        </p:blipFill>
        <p:spPr>
          <a:xfrm>
            <a:off x="253326" y="233721"/>
            <a:ext cx="8637348" cy="5832153"/>
          </a:xfrm>
          <a:prstGeom prst="rect">
            <a:avLst/>
          </a:prstGeom>
        </p:spPr>
      </p:pic>
    </p:spTree>
    <p:extLst>
      <p:ext uri="{BB962C8B-B14F-4D97-AF65-F5344CB8AC3E}">
        <p14:creationId xmlns:p14="http://schemas.microsoft.com/office/powerpoint/2010/main" val="1178493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C332CE3-C598-9A05-A949-49E594500278}"/>
              </a:ext>
            </a:extLst>
          </p:cNvPr>
          <p:cNvSpPr txBox="1"/>
          <p:nvPr/>
        </p:nvSpPr>
        <p:spPr>
          <a:xfrm>
            <a:off x="563526" y="457200"/>
            <a:ext cx="8149855" cy="6032421"/>
          </a:xfrm>
          <a:prstGeom prst="rect">
            <a:avLst/>
          </a:prstGeom>
          <a:noFill/>
        </p:spPr>
        <p:txBody>
          <a:bodyPr wrap="square" rtlCol="0">
            <a:spAutoFit/>
          </a:bodyPr>
          <a:lstStyle/>
          <a:p>
            <a:pPr marL="0" marR="0" algn="ctr">
              <a:buNone/>
            </a:pPr>
            <a:r>
              <a:rPr lang="en-US" sz="1800" b="1" dirty="0">
                <a:solidFill>
                  <a:srgbClr val="000000"/>
                </a:solidFill>
                <a:effectLst/>
                <a:latin typeface="Arial Unicode MS"/>
                <a:ea typeface="Arial Unicode MS"/>
                <a:cs typeface="Arial Unicode MS"/>
              </a:rPr>
              <a:t>The Apostles’ Creed  </a:t>
            </a:r>
            <a:endParaRPr lang="en-US" sz="2800" dirty="0">
              <a:solidFill>
                <a:srgbClr val="000000"/>
              </a:solidFill>
              <a:effectLst/>
              <a:latin typeface="Arial Unicode MS"/>
              <a:ea typeface="Arial Unicode MS"/>
              <a:cs typeface="Arial Unicode MS"/>
            </a:endParaRPr>
          </a:p>
          <a:p>
            <a:pPr marL="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believe in God, the Father, Almighty,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Maker of heaven and earth.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believe in Jesus Christ, his only Son, our Lord,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who was conceived by the Holy Spirit,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born of the virgin Mary,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suffered under Pontius Pilate, </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was crucified, died and was buried; </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descended to hell. </a:t>
            </a:r>
            <a:endPar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third day he rose again from the dead. </a:t>
            </a:r>
            <a:endPar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ascended to heaven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sits at the right hand of God the Father Almighty.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From thence He will come to judge the living and the dead.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believe in the Holy Spirit,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holy Christian (catholic) Church,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communions of saints,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forgiveness of sins,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resurrection of the body,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the life + everlasting. Amen.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6529E86-1C41-CD04-B140-F6099230EB8C}"/>
              </a:ext>
            </a:extLst>
          </p:cNvPr>
          <p:cNvPicPr>
            <a:picLocks noChangeAspect="1"/>
          </p:cNvPicPr>
          <p:nvPr/>
        </p:nvPicPr>
        <p:blipFill>
          <a:blip r:embed="rId2"/>
          <a:stretch>
            <a:fillRect/>
          </a:stretch>
        </p:blipFill>
        <p:spPr>
          <a:xfrm>
            <a:off x="5883670" y="969994"/>
            <a:ext cx="2504727" cy="2607862"/>
          </a:xfrm>
          <a:prstGeom prst="rect">
            <a:avLst/>
          </a:prstGeom>
        </p:spPr>
      </p:pic>
    </p:spTree>
    <p:extLst>
      <p:ext uri="{BB962C8B-B14F-4D97-AF65-F5344CB8AC3E}">
        <p14:creationId xmlns:p14="http://schemas.microsoft.com/office/powerpoint/2010/main" val="1251252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C77C25-201A-7AF1-90AA-96B92ED09AA3}"/>
              </a:ext>
            </a:extLst>
          </p:cNvPr>
          <p:cNvPicPr>
            <a:picLocks noChangeAspect="1"/>
          </p:cNvPicPr>
          <p:nvPr/>
        </p:nvPicPr>
        <p:blipFill>
          <a:blip r:embed="rId2"/>
          <a:stretch>
            <a:fillRect/>
          </a:stretch>
        </p:blipFill>
        <p:spPr>
          <a:xfrm>
            <a:off x="346226" y="1028264"/>
            <a:ext cx="8549802" cy="3958407"/>
          </a:xfrm>
          <a:prstGeom prst="rect">
            <a:avLst/>
          </a:prstGeom>
        </p:spPr>
      </p:pic>
    </p:spTree>
    <p:extLst>
      <p:ext uri="{BB962C8B-B14F-4D97-AF65-F5344CB8AC3E}">
        <p14:creationId xmlns:p14="http://schemas.microsoft.com/office/powerpoint/2010/main" val="1793213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49CD0A-F886-A451-8575-B66D2F2DE76F}"/>
              </a:ext>
            </a:extLst>
          </p:cNvPr>
          <p:cNvSpPr txBox="1"/>
          <p:nvPr/>
        </p:nvSpPr>
        <p:spPr>
          <a:xfrm>
            <a:off x="308344" y="292395"/>
            <a:ext cx="8415669" cy="5904180"/>
          </a:xfrm>
          <a:prstGeom prst="rect">
            <a:avLst/>
          </a:prstGeom>
          <a:noFill/>
        </p:spPr>
        <p:txBody>
          <a:bodyPr wrap="square" rtlCol="0">
            <a:spAutoFit/>
          </a:bodyPr>
          <a:lstStyle/>
          <a:p>
            <a:pPr marL="0" marR="457200" algn="ctr">
              <a:buNone/>
            </a:pPr>
            <a:r>
              <a:rPr lang="en-US" sz="2400" b="1" u="sng" dirty="0">
                <a:solidFill>
                  <a:srgbClr val="000000"/>
                </a:solidFill>
                <a:effectLst/>
                <a:latin typeface="Times New Roman" panose="02020603050405020304" pitchFamily="18" charset="0"/>
                <a:ea typeface="Arial Unicode MS" panose="020B0604020202020204"/>
                <a:cs typeface="Arial Unicode MS" panose="020B0604020202020204"/>
              </a:rPr>
              <a:t>STUDY GUIDES  </a:t>
            </a:r>
            <a:endParaRPr lang="en-US" sz="2400" u="sng" dirty="0">
              <a:solidFill>
                <a:srgbClr val="000000"/>
              </a:solidFill>
              <a:effectLst/>
              <a:latin typeface="Arial Unicode MS" panose="020B0604020202020204"/>
              <a:ea typeface="Arial Unicode MS" panose="020B0604020202020204"/>
              <a:cs typeface="Arial Unicode MS" panose="020B0604020202020204"/>
            </a:endParaRPr>
          </a:p>
          <a:p>
            <a:pPr marL="0" marR="0" algn="ctr">
              <a:buNone/>
            </a:pPr>
            <a:r>
              <a:rPr lang="en-US" sz="2400" b="1" dirty="0">
                <a:solidFill>
                  <a:srgbClr val="000000"/>
                </a:solidFill>
                <a:effectLst/>
                <a:latin typeface="Times New Roman" panose="02020603050405020304" pitchFamily="18" charset="0"/>
                <a:ea typeface="Arial Unicode MS" panose="020B0604020202020204"/>
                <a:cs typeface="Arial Unicode MS" panose="020B0604020202020204"/>
              </a:rPr>
              <a:t>V. He descended into hell,                                                                            The third day He rose again from the dead.</a:t>
            </a:r>
          </a:p>
          <a:p>
            <a:pPr marL="0" marR="0" algn="ctr">
              <a:buNone/>
            </a:pPr>
            <a:r>
              <a:rPr lang="en-US" sz="2400" dirty="0">
                <a:solidFill>
                  <a:srgbClr val="000000"/>
                </a:solidFill>
                <a:effectLst/>
                <a:latin typeface="Times New Roman" panose="02020603050405020304" pitchFamily="18" charset="0"/>
                <a:ea typeface="Arial Unicode MS" panose="020B0604020202020204"/>
                <a:cs typeface="Arial Unicode MS" panose="020B0604020202020204"/>
              </a:rPr>
              <a:t> </a:t>
            </a:r>
            <a:endParaRPr lang="en-US" sz="2400" dirty="0">
              <a:solidFill>
                <a:srgbClr val="000000"/>
              </a:solidFill>
              <a:effectLst/>
              <a:latin typeface="Arial Unicode MS" panose="020B0604020202020204"/>
              <a:ea typeface="Arial Unicode MS" panose="020B0604020202020204"/>
              <a:cs typeface="Arial Unicode MS" panose="020B0604020202020204"/>
            </a:endParaRPr>
          </a:p>
          <a:p>
            <a:pPr marL="0" marR="0">
              <a:buNone/>
            </a:pPr>
            <a:r>
              <a:rPr lang="en-US" sz="2400" dirty="0">
                <a:solidFill>
                  <a:srgbClr val="000000"/>
                </a:solidFill>
                <a:effectLst/>
                <a:latin typeface="Times New Roman" panose="02020603050405020304" pitchFamily="18" charset="0"/>
                <a:ea typeface="Arial Unicode MS" panose="020B0604020202020204"/>
                <a:cs typeface="Arial Unicode MS" panose="020B0604020202020204"/>
              </a:rPr>
              <a:t>     1.  His descent into hell to proclaim victory over sin, death and   </a:t>
            </a:r>
          </a:p>
          <a:p>
            <a:pPr marL="0" marR="0">
              <a:buNone/>
            </a:pPr>
            <a:r>
              <a:rPr lang="en-US" sz="2400" dirty="0">
                <a:solidFill>
                  <a:srgbClr val="000000"/>
                </a:solidFill>
                <a:latin typeface="Times New Roman" panose="02020603050405020304" pitchFamily="18" charset="0"/>
                <a:ea typeface="Arial Unicode MS" panose="020B0604020202020204"/>
                <a:cs typeface="Arial Unicode MS" panose="020B0604020202020204"/>
              </a:rPr>
              <a:t>          </a:t>
            </a:r>
            <a:r>
              <a:rPr lang="en-US" sz="2400" dirty="0">
                <a:solidFill>
                  <a:srgbClr val="000000"/>
                </a:solidFill>
                <a:effectLst/>
                <a:latin typeface="Times New Roman" panose="02020603050405020304" pitchFamily="18" charset="0"/>
                <a:ea typeface="Arial Unicode MS" panose="020B0604020202020204"/>
                <a:cs typeface="Arial Unicode MS" panose="020B0604020202020204"/>
              </a:rPr>
              <a:t>hell  </a:t>
            </a:r>
            <a:r>
              <a:rPr lang="en-US" sz="2400" b="1" dirty="0">
                <a:solidFill>
                  <a:srgbClr val="000000"/>
                </a:solidFill>
                <a:effectLst/>
                <a:latin typeface="Times New Roman" panose="02020603050405020304" pitchFamily="18" charset="0"/>
                <a:ea typeface="Arial Unicode MS" panose="020B0604020202020204"/>
                <a:cs typeface="Arial Unicode MS" panose="020B0604020202020204"/>
              </a:rPr>
              <a:t>Rom 10:6-8;  Eph. 4:7-10;  1 Peter 3:18-21                                                              </a:t>
            </a:r>
            <a:endParaRPr lang="en-US" sz="2400" dirty="0">
              <a:solidFill>
                <a:srgbClr val="000000"/>
              </a:solidFill>
              <a:effectLst/>
              <a:latin typeface="Arial Unicode MS" panose="020B0604020202020204"/>
              <a:ea typeface="Arial Unicode MS" panose="020B0604020202020204"/>
              <a:cs typeface="Arial Unicode MS" panose="020B0604020202020204"/>
            </a:endParaRPr>
          </a:p>
          <a:p>
            <a:pPr marL="457200" marR="457200" algn="just">
              <a:spcBef>
                <a:spcPts val="500"/>
              </a:spcBef>
              <a:spcAft>
                <a:spcPts val="500"/>
              </a:spcAft>
              <a:buNone/>
            </a:pPr>
            <a:r>
              <a:rPr lang="en-US" sz="2400" dirty="0">
                <a:solidFill>
                  <a:srgbClr val="000000"/>
                </a:solidFill>
                <a:effectLst/>
                <a:latin typeface="Times New Roman" panose="02020603050405020304" pitchFamily="18" charset="0"/>
                <a:ea typeface="Arial Unicode MS" panose="020B0604020202020204"/>
                <a:cs typeface="Arial Unicode MS" panose="020B0604020202020204"/>
              </a:rPr>
              <a:t>2. Read the story of Jesus' resurrection in </a:t>
            </a:r>
            <a:r>
              <a:rPr lang="en-US" sz="2400" b="1" dirty="0">
                <a:solidFill>
                  <a:srgbClr val="000000"/>
                </a:solidFill>
                <a:effectLst/>
                <a:latin typeface="Times New Roman" panose="02020603050405020304" pitchFamily="18" charset="0"/>
                <a:ea typeface="Arial Unicode MS" panose="020B0604020202020204"/>
                <a:cs typeface="Arial Unicode MS" panose="020B0604020202020204"/>
              </a:rPr>
              <a:t>John 20.</a:t>
            </a:r>
            <a:r>
              <a:rPr lang="en-US" sz="2400" dirty="0">
                <a:solidFill>
                  <a:srgbClr val="000000"/>
                </a:solidFill>
                <a:effectLst/>
                <a:latin typeface="Times New Roman" panose="02020603050405020304" pitchFamily="18" charset="0"/>
                <a:ea typeface="Arial Unicode MS" panose="020B0604020202020204"/>
                <a:cs typeface="Arial Unicode MS" panose="020B0604020202020204"/>
              </a:rPr>
              <a:t> </a:t>
            </a:r>
            <a:endParaRPr lang="en-US" sz="2400" dirty="0">
              <a:solidFill>
                <a:srgbClr val="000000"/>
              </a:solidFill>
              <a:effectLst/>
              <a:latin typeface="Arial Unicode MS" panose="020B0604020202020204"/>
              <a:ea typeface="Arial Unicode MS" panose="020B0604020202020204"/>
              <a:cs typeface="Arial Unicode MS" panose="020B0604020202020204"/>
            </a:endParaRPr>
          </a:p>
          <a:p>
            <a:pPr marL="457200" marR="457200" algn="just">
              <a:spcBef>
                <a:spcPts val="500"/>
              </a:spcBef>
              <a:spcAft>
                <a:spcPts val="500"/>
              </a:spcAft>
              <a:buNone/>
            </a:pPr>
            <a:r>
              <a:rPr lang="en-US" sz="2400" dirty="0">
                <a:solidFill>
                  <a:srgbClr val="000000"/>
                </a:solidFill>
                <a:effectLst/>
                <a:latin typeface="Times New Roman" panose="02020603050405020304" pitchFamily="18" charset="0"/>
                <a:ea typeface="Arial Unicode MS" panose="020B0604020202020204"/>
                <a:cs typeface="Arial Unicode MS" panose="020B0604020202020204"/>
              </a:rPr>
              <a:t>3. Read how the Apostle Paul explains the resurrection in                     </a:t>
            </a:r>
          </a:p>
          <a:p>
            <a:pPr marL="457200" marR="457200" algn="just">
              <a:spcBef>
                <a:spcPts val="500"/>
              </a:spcBef>
              <a:spcAft>
                <a:spcPts val="500"/>
              </a:spcAft>
              <a:buNone/>
            </a:pPr>
            <a:r>
              <a:rPr lang="en-US" sz="2400" b="1" dirty="0">
                <a:solidFill>
                  <a:srgbClr val="000000"/>
                </a:solidFill>
                <a:latin typeface="Times New Roman" panose="02020603050405020304" pitchFamily="18" charset="0"/>
                <a:ea typeface="Arial Unicode MS" panose="020B0604020202020204"/>
                <a:cs typeface="Arial Unicode MS" panose="020B0604020202020204"/>
              </a:rPr>
              <a:t>   </a:t>
            </a:r>
            <a:r>
              <a:rPr lang="en-US" sz="2400" b="1" dirty="0">
                <a:solidFill>
                  <a:srgbClr val="000000"/>
                </a:solidFill>
                <a:effectLst/>
                <a:latin typeface="Times New Roman" panose="02020603050405020304" pitchFamily="18" charset="0"/>
                <a:ea typeface="Arial Unicode MS" panose="020B0604020202020204"/>
                <a:cs typeface="Arial Unicode MS" panose="020B0604020202020204"/>
              </a:rPr>
              <a:t>I Corinthians 15. </a:t>
            </a:r>
            <a:endParaRPr lang="en-US" sz="2400" dirty="0">
              <a:solidFill>
                <a:srgbClr val="000000"/>
              </a:solidFill>
              <a:effectLst/>
              <a:latin typeface="Arial Unicode MS" panose="020B0604020202020204"/>
              <a:ea typeface="Arial Unicode MS" panose="020B0604020202020204"/>
              <a:cs typeface="Arial Unicode MS" panose="020B0604020202020204"/>
            </a:endParaRPr>
          </a:p>
          <a:p>
            <a:pPr marL="457200" marR="457200" algn="just">
              <a:spcBef>
                <a:spcPts val="500"/>
              </a:spcBef>
              <a:spcAft>
                <a:spcPts val="500"/>
              </a:spcAft>
              <a:buNone/>
            </a:pPr>
            <a:r>
              <a:rPr lang="en-US" sz="2400" dirty="0">
                <a:solidFill>
                  <a:srgbClr val="000000"/>
                </a:solidFill>
                <a:effectLst/>
                <a:latin typeface="Times New Roman" panose="02020603050405020304" pitchFamily="18" charset="0"/>
                <a:ea typeface="Arial Unicode MS" panose="020B0604020202020204"/>
                <a:cs typeface="Arial Unicode MS" panose="020B0604020202020204"/>
              </a:rPr>
              <a:t>4. Read how the Christians will be made alive in Christ in  </a:t>
            </a:r>
          </a:p>
          <a:p>
            <a:pPr marL="457200" marR="457200" algn="just">
              <a:spcBef>
                <a:spcPts val="500"/>
              </a:spcBef>
              <a:spcAft>
                <a:spcPts val="500"/>
              </a:spcAft>
              <a:buNone/>
            </a:pPr>
            <a:r>
              <a:rPr lang="en-US" sz="2400" b="1" dirty="0">
                <a:solidFill>
                  <a:srgbClr val="000000"/>
                </a:solidFill>
                <a:latin typeface="Times New Roman" panose="02020603050405020304" pitchFamily="18" charset="0"/>
                <a:ea typeface="Arial Unicode MS" panose="020B0604020202020204"/>
                <a:cs typeface="Arial Unicode MS" panose="020B0604020202020204"/>
              </a:rPr>
              <a:t>    </a:t>
            </a:r>
            <a:r>
              <a:rPr lang="en-US" sz="2400" b="1" dirty="0">
                <a:solidFill>
                  <a:srgbClr val="000000"/>
                </a:solidFill>
                <a:effectLst/>
                <a:latin typeface="Times New Roman" panose="02020603050405020304" pitchFamily="18" charset="0"/>
                <a:ea typeface="Arial Unicode MS" panose="020B0604020202020204"/>
                <a:cs typeface="Arial Unicode MS" panose="020B0604020202020204"/>
              </a:rPr>
              <a:t>Ephesians 2:1-7. </a:t>
            </a:r>
            <a:endParaRPr lang="en-US" sz="2400" dirty="0">
              <a:solidFill>
                <a:srgbClr val="000000"/>
              </a:solidFill>
              <a:effectLst/>
              <a:latin typeface="Arial Unicode MS" panose="020B0604020202020204"/>
              <a:ea typeface="Arial Unicode MS" panose="020B0604020202020204"/>
              <a:cs typeface="Arial Unicode MS" panose="020B0604020202020204"/>
            </a:endParaRPr>
          </a:p>
          <a:p>
            <a:pPr marL="457200" marR="457200" algn="just">
              <a:buNone/>
            </a:pPr>
            <a:r>
              <a:rPr lang="en-US" sz="2400" dirty="0">
                <a:solidFill>
                  <a:srgbClr val="000000"/>
                </a:solidFill>
                <a:effectLst/>
                <a:latin typeface="Times New Roman" panose="02020603050405020304" pitchFamily="18" charset="0"/>
                <a:ea typeface="Arial Unicode MS" panose="020B0604020202020204"/>
                <a:cs typeface="Arial Unicode MS" panose="020B0604020202020204"/>
              </a:rPr>
              <a:t>5. Read what your life truly is, when you are resurrected in  </a:t>
            </a:r>
          </a:p>
          <a:p>
            <a:pPr marL="457200" marR="457200" algn="just">
              <a:buNone/>
            </a:pPr>
            <a:r>
              <a:rPr lang="en-US" sz="2400" dirty="0">
                <a:solidFill>
                  <a:srgbClr val="000000"/>
                </a:solidFill>
                <a:latin typeface="Times New Roman" panose="02020603050405020304" pitchFamily="18" charset="0"/>
                <a:ea typeface="Arial Unicode MS" panose="020B0604020202020204"/>
                <a:cs typeface="Arial Unicode MS" panose="020B0604020202020204"/>
              </a:rPr>
              <a:t>    </a:t>
            </a:r>
            <a:r>
              <a:rPr lang="en-US" sz="2400" dirty="0">
                <a:solidFill>
                  <a:srgbClr val="000000"/>
                </a:solidFill>
                <a:effectLst/>
                <a:latin typeface="Times New Roman" panose="02020603050405020304" pitchFamily="18" charset="0"/>
                <a:ea typeface="Arial Unicode MS" panose="020B0604020202020204"/>
                <a:cs typeface="Arial Unicode MS" panose="020B0604020202020204"/>
              </a:rPr>
              <a:t>Christ, now and forever in  </a:t>
            </a:r>
            <a:endParaRPr lang="en-US" sz="2400" dirty="0">
              <a:solidFill>
                <a:srgbClr val="000000"/>
              </a:solidFill>
              <a:effectLst/>
              <a:latin typeface="Arial Unicode MS" panose="020B0604020202020204"/>
              <a:ea typeface="Arial Unicode MS" panose="020B0604020202020204"/>
              <a:cs typeface="Arial Unicode MS" panose="020B0604020202020204"/>
            </a:endParaRPr>
          </a:p>
          <a:p>
            <a:pPr marL="457200" marR="457200" algn="just"/>
            <a:r>
              <a:rPr lang="en-US" sz="2400" dirty="0">
                <a:solidFill>
                  <a:srgbClr val="000000"/>
                </a:solidFill>
                <a:effectLst/>
                <a:latin typeface="Times New Roman" panose="02020603050405020304" pitchFamily="18" charset="0"/>
                <a:ea typeface="Arial Unicode MS" panose="020B0604020202020204"/>
                <a:cs typeface="Arial Unicode MS" panose="020B0604020202020204"/>
              </a:rPr>
              <a:t>    </a:t>
            </a:r>
            <a:r>
              <a:rPr lang="en-US" sz="2400" b="1" dirty="0">
                <a:solidFill>
                  <a:srgbClr val="000000"/>
                </a:solidFill>
                <a:effectLst/>
                <a:latin typeface="Times New Roman" panose="02020603050405020304" pitchFamily="18" charset="0"/>
                <a:ea typeface="Arial Unicode MS" panose="020B0604020202020204"/>
                <a:cs typeface="Arial Unicode MS" panose="020B0604020202020204"/>
              </a:rPr>
              <a:t>Colossians 3:1-4.</a:t>
            </a:r>
            <a:r>
              <a:rPr lang="en-US" sz="2400" dirty="0">
                <a:solidFill>
                  <a:srgbClr val="000000"/>
                </a:solidFill>
                <a:effectLst/>
                <a:latin typeface="Times New Roman" panose="02020603050405020304" pitchFamily="18" charset="0"/>
                <a:ea typeface="Arial Unicode MS" panose="020B0604020202020204"/>
                <a:cs typeface="Arial Unicode MS" panose="020B0604020202020204"/>
              </a:rPr>
              <a:t> </a:t>
            </a:r>
            <a:endParaRPr lang="en-US" sz="2400" dirty="0">
              <a:solidFill>
                <a:srgbClr val="000000"/>
              </a:solidFill>
              <a:effectLst/>
              <a:latin typeface="Arial Unicode MS" panose="020B0604020202020204"/>
              <a:ea typeface="Arial Unicode MS" panose="020B0604020202020204"/>
              <a:cs typeface="Arial Unicode MS" panose="020B0604020202020204"/>
            </a:endParaRPr>
          </a:p>
        </p:txBody>
      </p:sp>
    </p:spTree>
    <p:extLst>
      <p:ext uri="{BB962C8B-B14F-4D97-AF65-F5344CB8AC3E}">
        <p14:creationId xmlns:p14="http://schemas.microsoft.com/office/powerpoint/2010/main" val="7492222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TotalTime>
  <Words>1657</Words>
  <Application>Microsoft Office PowerPoint</Application>
  <PresentationFormat>On-screen Show (4:3)</PresentationFormat>
  <Paragraphs>86</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Arial</vt:lpstr>
      <vt:lpstr>Arial Unicode MS</vt:lpstr>
      <vt:lpstr>Calibri</vt:lpstr>
      <vt:lpstr>Calibri Light</vt:lpstr>
      <vt:lpstr>Helvetica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Nehrenz</dc:creator>
  <cp:lastModifiedBy>David Nehrenz</cp:lastModifiedBy>
  <cp:revision>57</cp:revision>
  <dcterms:created xsi:type="dcterms:W3CDTF">2016-02-18T03:34:46Z</dcterms:created>
  <dcterms:modified xsi:type="dcterms:W3CDTF">2025-04-04T14:02:16Z</dcterms:modified>
</cp:coreProperties>
</file>