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258" r:id="rId8"/>
    <p:sldId id="308" r:id="rId9"/>
    <p:sldId id="304" r:id="rId10"/>
    <p:sldId id="303" r:id="rId11"/>
    <p:sldId id="297" r:id="rId12"/>
    <p:sldId id="301" r:id="rId13"/>
    <p:sldId id="305" r:id="rId14"/>
    <p:sldId id="298" r:id="rId15"/>
    <p:sldId id="299" r:id="rId16"/>
    <p:sldId id="30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1B80C-676A-45C7-9E53-28CAADE946F3}" v="2" dt="2025-06-06T14:08:58.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558" autoAdjust="0"/>
  </p:normalViewPr>
  <p:slideViewPr>
    <p:cSldViewPr snapToGrid="0">
      <p:cViewPr varScale="1">
        <p:scale>
          <a:sx n="60" d="100"/>
          <a:sy n="60" d="100"/>
        </p:scale>
        <p:origin x="1488" y="60"/>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ehrenz" userId="491cf678-319b-4c35-abbe-fee1955a26b5" providerId="ADAL" clId="{4BA1B80C-676A-45C7-9E53-28CAADE946F3}"/>
    <pc:docChg chg="undo custSel addSld delSld modSld sldOrd">
      <pc:chgData name="David Nehrenz" userId="491cf678-319b-4c35-abbe-fee1955a26b5" providerId="ADAL" clId="{4BA1B80C-676A-45C7-9E53-28CAADE946F3}" dt="2025-06-06T14:16:29.190" v="224" actId="20577"/>
      <pc:docMkLst>
        <pc:docMk/>
      </pc:docMkLst>
      <pc:sldChg chg="modSp mod">
        <pc:chgData name="David Nehrenz" userId="491cf678-319b-4c35-abbe-fee1955a26b5" providerId="ADAL" clId="{4BA1B80C-676A-45C7-9E53-28CAADE946F3}" dt="2025-06-06T14:08:21.950" v="11" actId="1076"/>
        <pc:sldMkLst>
          <pc:docMk/>
          <pc:sldMk cId="1251252956" sldId="258"/>
        </pc:sldMkLst>
        <pc:spChg chg="mod">
          <ac:chgData name="David Nehrenz" userId="491cf678-319b-4c35-abbe-fee1955a26b5" providerId="ADAL" clId="{4BA1B80C-676A-45C7-9E53-28CAADE946F3}" dt="2025-06-06T14:08:19.500" v="10" actId="1076"/>
          <ac:spMkLst>
            <pc:docMk/>
            <pc:sldMk cId="1251252956" sldId="258"/>
            <ac:spMk id="6" creationId="{DC332CE3-C598-9A05-A949-49E594500278}"/>
          </ac:spMkLst>
        </pc:spChg>
        <pc:picChg chg="mod">
          <ac:chgData name="David Nehrenz" userId="491cf678-319b-4c35-abbe-fee1955a26b5" providerId="ADAL" clId="{4BA1B80C-676A-45C7-9E53-28CAADE946F3}" dt="2025-06-06T14:08:21.950" v="11" actId="1076"/>
          <ac:picMkLst>
            <pc:docMk/>
            <pc:sldMk cId="1251252956" sldId="258"/>
            <ac:picMk id="7" creationId="{76529E86-1C41-CD04-B140-F6099230EB8C}"/>
          </ac:picMkLst>
        </pc:picChg>
      </pc:sldChg>
      <pc:sldChg chg="modSp mod">
        <pc:chgData name="David Nehrenz" userId="491cf678-319b-4c35-abbe-fee1955a26b5" providerId="ADAL" clId="{4BA1B80C-676A-45C7-9E53-28CAADE946F3}" dt="2025-06-06T14:07:40.942" v="4" actId="20577"/>
        <pc:sldMkLst>
          <pc:docMk/>
          <pc:sldMk cId="3002449140" sldId="274"/>
        </pc:sldMkLst>
        <pc:spChg chg="mod">
          <ac:chgData name="David Nehrenz" userId="491cf678-319b-4c35-abbe-fee1955a26b5" providerId="ADAL" clId="{4BA1B80C-676A-45C7-9E53-28CAADE946F3}" dt="2025-06-06T14:07:40.942" v="4" actId="20577"/>
          <ac:spMkLst>
            <pc:docMk/>
            <pc:sldMk cId="3002449140" sldId="274"/>
            <ac:spMk id="4" creationId="{419D80B1-376D-D77D-C9C5-8ADE829D4B12}"/>
          </ac:spMkLst>
        </pc:spChg>
      </pc:sldChg>
      <pc:sldChg chg="modSp mod">
        <pc:chgData name="David Nehrenz" userId="491cf678-319b-4c35-abbe-fee1955a26b5" providerId="ADAL" clId="{4BA1B80C-676A-45C7-9E53-28CAADE946F3}" dt="2025-06-06T14:12:13.250" v="144" actId="1076"/>
        <pc:sldMkLst>
          <pc:docMk/>
          <pc:sldMk cId="1775655047" sldId="298"/>
        </pc:sldMkLst>
        <pc:spChg chg="mod">
          <ac:chgData name="David Nehrenz" userId="491cf678-319b-4c35-abbe-fee1955a26b5" providerId="ADAL" clId="{4BA1B80C-676A-45C7-9E53-28CAADE946F3}" dt="2025-06-06T14:12:13.250" v="144" actId="1076"/>
          <ac:spMkLst>
            <pc:docMk/>
            <pc:sldMk cId="1775655047" sldId="298"/>
            <ac:spMk id="3" creationId="{A8D54FEE-281F-AD8C-FD49-F9289FE0E7B0}"/>
          </ac:spMkLst>
        </pc:spChg>
      </pc:sldChg>
      <pc:sldChg chg="modSp mod">
        <pc:chgData name="David Nehrenz" userId="491cf678-319b-4c35-abbe-fee1955a26b5" providerId="ADAL" clId="{4BA1B80C-676A-45C7-9E53-28CAADE946F3}" dt="2025-06-06T14:12:53.975" v="151" actId="1076"/>
        <pc:sldMkLst>
          <pc:docMk/>
          <pc:sldMk cId="1571052106" sldId="299"/>
        </pc:sldMkLst>
        <pc:spChg chg="mod">
          <ac:chgData name="David Nehrenz" userId="491cf678-319b-4c35-abbe-fee1955a26b5" providerId="ADAL" clId="{4BA1B80C-676A-45C7-9E53-28CAADE946F3}" dt="2025-06-06T14:12:53.975" v="151" actId="1076"/>
          <ac:spMkLst>
            <pc:docMk/>
            <pc:sldMk cId="1571052106" sldId="299"/>
            <ac:spMk id="4" creationId="{00000000-0000-0000-0000-000000000000}"/>
          </ac:spMkLst>
        </pc:spChg>
      </pc:sldChg>
      <pc:sldChg chg="ord">
        <pc:chgData name="David Nehrenz" userId="491cf678-319b-4c35-abbe-fee1955a26b5" providerId="ADAL" clId="{4BA1B80C-676A-45C7-9E53-28CAADE946F3}" dt="2025-06-06T14:08:36.028" v="16"/>
        <pc:sldMkLst>
          <pc:docMk/>
          <pc:sldMk cId="3470103722" sldId="304"/>
        </pc:sldMkLst>
      </pc:sldChg>
      <pc:sldChg chg="modSp mod">
        <pc:chgData name="David Nehrenz" userId="491cf678-319b-4c35-abbe-fee1955a26b5" providerId="ADAL" clId="{4BA1B80C-676A-45C7-9E53-28CAADE946F3}" dt="2025-06-06T14:16:29.190" v="224" actId="20577"/>
        <pc:sldMkLst>
          <pc:docMk/>
          <pc:sldMk cId="3643629531" sldId="305"/>
        </pc:sldMkLst>
        <pc:spChg chg="mod">
          <ac:chgData name="David Nehrenz" userId="491cf678-319b-4c35-abbe-fee1955a26b5" providerId="ADAL" clId="{4BA1B80C-676A-45C7-9E53-28CAADE946F3}" dt="2025-06-06T14:16:29.190" v="224" actId="20577"/>
          <ac:spMkLst>
            <pc:docMk/>
            <pc:sldMk cId="3643629531" sldId="305"/>
            <ac:spMk id="4" creationId="{2C10B709-F54D-2CE0-6D50-E9EE403B88AF}"/>
          </ac:spMkLst>
        </pc:spChg>
      </pc:sldChg>
      <pc:sldChg chg="modSp mod">
        <pc:chgData name="David Nehrenz" userId="491cf678-319b-4c35-abbe-fee1955a26b5" providerId="ADAL" clId="{4BA1B80C-676A-45C7-9E53-28CAADE946F3}" dt="2025-06-06T14:13:24.314" v="155" actId="1076"/>
        <pc:sldMkLst>
          <pc:docMk/>
          <pc:sldMk cId="2792483256" sldId="306"/>
        </pc:sldMkLst>
        <pc:spChg chg="mod">
          <ac:chgData name="David Nehrenz" userId="491cf678-319b-4c35-abbe-fee1955a26b5" providerId="ADAL" clId="{4BA1B80C-676A-45C7-9E53-28CAADE946F3}" dt="2025-06-06T14:13:24.314" v="155" actId="1076"/>
          <ac:spMkLst>
            <pc:docMk/>
            <pc:sldMk cId="2792483256" sldId="306"/>
            <ac:spMk id="4" creationId="{00000000-0000-0000-0000-000000000000}"/>
          </ac:spMkLst>
        </pc:spChg>
      </pc:sldChg>
      <pc:sldChg chg="del">
        <pc:chgData name="David Nehrenz" userId="491cf678-319b-4c35-abbe-fee1955a26b5" providerId="ADAL" clId="{4BA1B80C-676A-45C7-9E53-28CAADE946F3}" dt="2025-06-06T14:13:27.542" v="156" actId="47"/>
        <pc:sldMkLst>
          <pc:docMk/>
          <pc:sldMk cId="1970323770" sldId="307"/>
        </pc:sldMkLst>
      </pc:sldChg>
      <pc:sldChg chg="addSp delSp modSp new mod">
        <pc:chgData name="David Nehrenz" userId="491cf678-319b-4c35-abbe-fee1955a26b5" providerId="ADAL" clId="{4BA1B80C-676A-45C7-9E53-28CAADE946F3}" dt="2025-06-06T14:09:10.037" v="28" actId="1076"/>
        <pc:sldMkLst>
          <pc:docMk/>
          <pc:sldMk cId="208346814" sldId="308"/>
        </pc:sldMkLst>
        <pc:spChg chg="del">
          <ac:chgData name="David Nehrenz" userId="491cf678-319b-4c35-abbe-fee1955a26b5" providerId="ADAL" clId="{4BA1B80C-676A-45C7-9E53-28CAADE946F3}" dt="2025-06-06T14:09:02.666" v="24" actId="478"/>
          <ac:spMkLst>
            <pc:docMk/>
            <pc:sldMk cId="208346814" sldId="308"/>
            <ac:spMk id="2" creationId="{E3BD3072-F11E-B14B-CC61-A357FF2BFF98}"/>
          </ac:spMkLst>
        </pc:spChg>
        <pc:spChg chg="del">
          <ac:chgData name="David Nehrenz" userId="491cf678-319b-4c35-abbe-fee1955a26b5" providerId="ADAL" clId="{4BA1B80C-676A-45C7-9E53-28CAADE946F3}" dt="2025-06-06T14:08:58.321" v="22"/>
          <ac:spMkLst>
            <pc:docMk/>
            <pc:sldMk cId="208346814" sldId="308"/>
            <ac:spMk id="3" creationId="{78BA0A81-DB14-8051-9AE2-D96F585D0ADE}"/>
          </ac:spMkLst>
        </pc:spChg>
        <pc:picChg chg="add del mod">
          <ac:chgData name="David Nehrenz" userId="491cf678-319b-4c35-abbe-fee1955a26b5" providerId="ADAL" clId="{4BA1B80C-676A-45C7-9E53-28CAADE946F3}" dt="2025-06-06T14:08:56.289" v="21" actId="478"/>
          <ac:picMkLst>
            <pc:docMk/>
            <pc:sldMk cId="208346814" sldId="308"/>
            <ac:picMk id="4" creationId="{A6D54C16-2356-E900-3E2E-19A7B85BC995}"/>
          </ac:picMkLst>
        </pc:picChg>
        <pc:picChg chg="add mod">
          <ac:chgData name="David Nehrenz" userId="491cf678-319b-4c35-abbe-fee1955a26b5" providerId="ADAL" clId="{4BA1B80C-676A-45C7-9E53-28CAADE946F3}" dt="2025-06-06T14:09:10.037" v="28" actId="1076"/>
          <ac:picMkLst>
            <pc:docMk/>
            <pc:sldMk cId="208346814" sldId="308"/>
            <ac:picMk id="5" creationId="{04AFB3E0-10BB-29D7-3778-D0EA951427C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6/6/2025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1 - A  Bible  Study  of                                                                         the  Apostles’  Creed</a:t>
            </a:r>
            <a:r>
              <a:rPr lang="en-US" sz="2800" b="1" dirty="0">
                <a:solidFill>
                  <a:srgbClr val="000000"/>
                </a:solidFill>
                <a:effectLst/>
                <a:latin typeface="Aptos" panose="020B0004020202020204" pitchFamily="34" charset="0"/>
                <a:ea typeface="Arial Unicode MS"/>
                <a:cs typeface="Arial Unicode MS"/>
              </a:rPr>
              <a:t>                                              </a:t>
            </a: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a:t>
            </a:r>
            <a:r>
              <a:rPr lang="en-US" sz="3000" b="1" u="sng" dirty="0">
                <a:solidFill>
                  <a:srgbClr val="000000"/>
                </a:solidFill>
                <a:latin typeface="Aptos" panose="020B0004020202020204" pitchFamily="34" charset="0"/>
                <a:ea typeface="Arial Unicode MS"/>
                <a:cs typeface="Arial Unicode MS"/>
              </a:rPr>
              <a:t>10</a:t>
            </a:r>
            <a:r>
              <a:rPr lang="en-US" sz="3000" b="1" u="sng" dirty="0">
                <a:solidFill>
                  <a:srgbClr val="000000"/>
                </a:solidFill>
                <a:effectLst/>
                <a:latin typeface="Aptos" panose="020B0004020202020204" pitchFamily="34" charset="0"/>
                <a:ea typeface="Arial Unicode MS"/>
                <a:cs typeface="Arial Unicode MS"/>
              </a:rPr>
              <a:t> – </a:t>
            </a:r>
            <a:r>
              <a:rPr lang="en-US" sz="3000" b="1" u="sng" dirty="0">
                <a:solidFill>
                  <a:srgbClr val="000000"/>
                </a:solidFill>
                <a:latin typeface="Aptos" panose="020B0004020202020204" pitchFamily="34" charset="0"/>
                <a:ea typeface="Arial Unicode MS"/>
                <a:cs typeface="Arial Unicode MS"/>
              </a:rPr>
              <a:t>June</a:t>
            </a:r>
            <a:r>
              <a:rPr lang="en-US" sz="3000" b="1" u="sng" dirty="0">
                <a:solidFill>
                  <a:srgbClr val="000000"/>
                </a:solidFill>
                <a:effectLst/>
                <a:latin typeface="Aptos" panose="020B0004020202020204" pitchFamily="34" charset="0"/>
                <a:ea typeface="Arial Unicode MS"/>
                <a:cs typeface="Arial Unicode MS"/>
              </a:rPr>
              <a:t> 8, 2025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a16="http://schemas.microsoft.com/office/drawing/2014/main"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a16="http://schemas.microsoft.com/office/drawing/2014/main"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a16="http://schemas.microsoft.com/office/drawing/2014/main"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916" y="845828"/>
            <a:ext cx="8330514" cy="4688698"/>
          </a:xfrm>
          <a:prstGeom prst="rect">
            <a:avLst/>
          </a:prstGeom>
        </p:spPr>
      </p:pic>
    </p:spTree>
    <p:extLst>
      <p:ext uri="{BB962C8B-B14F-4D97-AF65-F5344CB8AC3E}">
        <p14:creationId xmlns:p14="http://schemas.microsoft.com/office/powerpoint/2010/main" val="253477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135" y="446072"/>
            <a:ext cx="6063012" cy="6063012"/>
          </a:xfrm>
          <a:prstGeom prst="rect">
            <a:avLst/>
          </a:prstGeom>
        </p:spPr>
      </p:pic>
    </p:spTree>
    <p:extLst>
      <p:ext uri="{BB962C8B-B14F-4D97-AF65-F5344CB8AC3E}">
        <p14:creationId xmlns:p14="http://schemas.microsoft.com/office/powerpoint/2010/main" val="1793213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60" y="914399"/>
            <a:ext cx="8815645" cy="4631657"/>
          </a:xfrm>
          <a:prstGeom prst="rect">
            <a:avLst/>
          </a:prstGeom>
        </p:spPr>
      </p:pic>
    </p:spTree>
    <p:extLst>
      <p:ext uri="{BB962C8B-B14F-4D97-AF65-F5344CB8AC3E}">
        <p14:creationId xmlns:p14="http://schemas.microsoft.com/office/powerpoint/2010/main" val="1206363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10B709-F54D-2CE0-6D50-E9EE403B88AF}"/>
              </a:ext>
            </a:extLst>
          </p:cNvPr>
          <p:cNvSpPr txBox="1"/>
          <p:nvPr/>
        </p:nvSpPr>
        <p:spPr>
          <a:xfrm>
            <a:off x="175437" y="317908"/>
            <a:ext cx="8644270" cy="6142707"/>
          </a:xfrm>
          <a:prstGeom prst="rect">
            <a:avLst/>
          </a:prstGeom>
          <a:noFill/>
        </p:spPr>
        <p:txBody>
          <a:bodyPr wrap="square" rtlCol="0">
            <a:spAutoFit/>
          </a:bodyPr>
          <a:lstStyle/>
          <a:p>
            <a:pPr marL="0" marR="0">
              <a:buNone/>
            </a:pPr>
            <a:r>
              <a:rPr lang="en-US" sz="2800" b="1" dirty="0">
                <a:solidFill>
                  <a:srgbClr val="000000"/>
                </a:solidFill>
                <a:effectLst/>
                <a:latin typeface="Arial Unicode MS" panose="020B0604020202020204"/>
                <a:ea typeface="Arial Unicode MS" panose="020B0604020202020204"/>
                <a:cs typeface="Arial Unicode MS" panose="020B0604020202020204"/>
              </a:rPr>
              <a:t>XII. And the life everlasting. Amen.</a:t>
            </a:r>
            <a:endParaRPr lang="en-US" sz="2400" dirty="0">
              <a:solidFill>
                <a:srgbClr val="000000"/>
              </a:solidFill>
              <a:effectLst/>
              <a:latin typeface="Arial Unicode MS" panose="020B0604020202020204"/>
              <a:ea typeface="Arial Unicode MS" panose="020B0604020202020204"/>
              <a:cs typeface="Arial Unicode MS" panose="020B0604020202020204"/>
            </a:endParaRPr>
          </a:p>
          <a:p>
            <a:pPr marL="457200" marR="457200">
              <a:spcBef>
                <a:spcPts val="500"/>
              </a:spcBef>
              <a:spcAft>
                <a:spcPts val="500"/>
              </a:spcAft>
              <a:buNone/>
            </a:pP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1. Read </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Matt 25:46;  John 3:15,16;  4:14;  5:24,39; 6:47,54;  10:28;  17:2,3;  Acts13:48;                                     Rom 2:7;  6:22,23</a:t>
            </a:r>
            <a:r>
              <a:rPr lang="en-US" sz="2800" b="1">
                <a:solidFill>
                  <a:srgbClr val="000000"/>
                </a:solidFill>
                <a:effectLst/>
                <a:latin typeface="Times New Roman" panose="02020603050405020304" pitchFamily="18" charset="0"/>
                <a:ea typeface="Arial Unicode MS" panose="020B0604020202020204"/>
                <a:cs typeface="Arial Unicode MS" panose="020B0604020202020204"/>
              </a:rPr>
              <a:t>;   Gal </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6:8;  1 Tim 6:12;                          Titus 3:7;  2 Corinthians 5:1-6;                                                  1 Jn 2:25</a:t>
            </a:r>
            <a:r>
              <a:rPr lang="en-US" sz="2800" b="1">
                <a:solidFill>
                  <a:srgbClr val="000000"/>
                </a:solidFill>
                <a:effectLst/>
                <a:latin typeface="Times New Roman" panose="02020603050405020304" pitchFamily="18" charset="0"/>
                <a:ea typeface="Arial Unicode MS" panose="020B0604020202020204"/>
                <a:cs typeface="Arial Unicode MS" panose="020B0604020202020204"/>
              </a:rPr>
              <a:t>;  5:11-13;  Jude </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1:21</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 to better understand our heavenly home.</a:t>
            </a:r>
            <a:endParaRPr lang="en-US" sz="24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buNone/>
            </a:pP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2. Read </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Daniel 12:1-3</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 </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Revelation 22</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 and try to picture with your finite mind what is in store for us.</a:t>
            </a:r>
            <a:endParaRPr lang="en-US" sz="24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buNone/>
            </a:pP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3. Read </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Matthew 6:9-13</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 where Jesus instructs His disciples how to pray.</a:t>
            </a:r>
            <a:endParaRPr lang="en-US" sz="24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pP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4. Read</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 2</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 </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Corinthians 1:8-20 and Revelation 22:21-22 </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to see how the word "Amen" is used.</a:t>
            </a:r>
            <a:endParaRPr lang="en-US" sz="2400" dirty="0">
              <a:solidFill>
                <a:srgbClr val="000000"/>
              </a:solidFill>
              <a:effectLst/>
              <a:latin typeface="Arial Unicode MS" panose="020B0604020202020204"/>
              <a:ea typeface="Arial Unicode MS" panose="020B0604020202020204"/>
              <a:cs typeface="Arial Unicode MS" panose="020B0604020202020204"/>
            </a:endParaRPr>
          </a:p>
        </p:txBody>
      </p:sp>
    </p:spTree>
    <p:extLst>
      <p:ext uri="{BB962C8B-B14F-4D97-AF65-F5344CB8AC3E}">
        <p14:creationId xmlns:p14="http://schemas.microsoft.com/office/powerpoint/2010/main" val="3643629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D54FEE-281F-AD8C-FD49-F9289FE0E7B0}"/>
              </a:ext>
            </a:extLst>
          </p:cNvPr>
          <p:cNvSpPr txBox="1"/>
          <p:nvPr/>
        </p:nvSpPr>
        <p:spPr>
          <a:xfrm>
            <a:off x="148856" y="0"/>
            <a:ext cx="9144000" cy="6463308"/>
          </a:xfrm>
          <a:prstGeom prst="rect">
            <a:avLst/>
          </a:prstGeom>
          <a:noFill/>
        </p:spPr>
        <p:txBody>
          <a:bodyPr wrap="square" rtlCol="0">
            <a:spAutoFit/>
          </a:bodyPr>
          <a:lstStyle/>
          <a:p>
            <a:pPr marL="0" marR="457200" algn="ctr">
              <a:buNone/>
            </a:pPr>
            <a:r>
              <a:rPr lang="en-US" b="1" dirty="0">
                <a:solidFill>
                  <a:srgbClr val="000000"/>
                </a:solidFill>
                <a:effectLst/>
                <a:latin typeface="Times New Roman" panose="02020603050405020304" pitchFamily="18" charset="0"/>
                <a:ea typeface="Arial Unicode MS" panose="020B0604020202020204"/>
                <a:cs typeface="Arial Unicode MS" panose="020B0604020202020204"/>
              </a:rPr>
              <a:t>LIFE APPLICATION – THE FORMULA OF CONCORD – </a:t>
            </a:r>
            <a:endParaRPr lang="en-US" dirty="0">
              <a:solidFill>
                <a:srgbClr val="000000"/>
              </a:solidFill>
              <a:effectLst/>
              <a:latin typeface="Arial Unicode MS" panose="020B0604020202020204"/>
              <a:ea typeface="Arial Unicode MS" panose="020B0604020202020204"/>
              <a:cs typeface="Arial Unicode MS" panose="020B0604020202020204"/>
            </a:endParaRPr>
          </a:p>
          <a:p>
            <a:pPr marL="0" marR="457200" algn="ctr">
              <a:buNone/>
            </a:pPr>
            <a:r>
              <a:rPr lang="en-US" b="1" dirty="0">
                <a:solidFill>
                  <a:srgbClr val="000000"/>
                </a:solidFill>
                <a:effectLst/>
                <a:latin typeface="Times New Roman" panose="02020603050405020304" pitchFamily="18" charset="0"/>
                <a:ea typeface="Arial Unicode MS" panose="020B0604020202020204"/>
                <a:cs typeface="Arial Unicode MS" panose="020B0604020202020204"/>
              </a:rPr>
              <a:t>XI. GOD’S ETERNAL FOREKNOWLEDGE AND ELECTION</a:t>
            </a:r>
            <a:endParaRPr lang="en-US" dirty="0">
              <a:solidFill>
                <a:srgbClr val="000000"/>
              </a:solidFill>
              <a:effectLst/>
              <a:latin typeface="Arial Unicode MS" panose="020B0604020202020204"/>
              <a:ea typeface="Arial Unicode MS" panose="020B0604020202020204"/>
              <a:cs typeface="Arial Unicode MS" panose="020B0604020202020204"/>
            </a:endParaRPr>
          </a:p>
          <a:p>
            <a:pPr marL="342900" marR="457200" indent="-342900" algn="just">
              <a:buAutoNum type="arabicPeriod"/>
            </a:pPr>
            <a:r>
              <a:rPr lang="en-US" dirty="0">
                <a:solidFill>
                  <a:srgbClr val="000000"/>
                </a:solidFill>
                <a:effectLst/>
                <a:latin typeface="Times New Roman" panose="02020603050405020304" pitchFamily="18" charset="0"/>
                <a:ea typeface="Arial Unicode MS" panose="020B0604020202020204"/>
                <a:cs typeface="Arial Unicode MS" panose="020B0604020202020204"/>
              </a:rPr>
              <a:t>The human race is truly redeemed and reconciled with </a:t>
            </a:r>
            <a:r>
              <a:rPr lang="en-US" b="1" dirty="0">
                <a:solidFill>
                  <a:srgbClr val="000000"/>
                </a:solidFill>
                <a:effectLst/>
                <a:latin typeface="Times New Roman" panose="02020603050405020304" pitchFamily="18" charset="0"/>
                <a:ea typeface="Arial Unicode MS" panose="020B0604020202020204"/>
                <a:cs typeface="Arial Unicode MS" panose="020B0604020202020204"/>
              </a:rPr>
              <a:t>God through Christ</a:t>
            </a:r>
            <a:r>
              <a:rPr lang="en-US" dirty="0">
                <a:solidFill>
                  <a:srgbClr val="000000"/>
                </a:solidFill>
                <a:effectLst/>
                <a:latin typeface="Times New Roman" panose="02020603050405020304" pitchFamily="18" charset="0"/>
                <a:ea typeface="Arial Unicode MS" panose="020B0604020202020204"/>
                <a:cs typeface="Arial Unicode MS" panose="020B0604020202020204"/>
              </a:rPr>
              <a:t>. By His faultless obedience, suffering, and death, </a:t>
            </a:r>
            <a:r>
              <a:rPr lang="en-US" b="1" dirty="0">
                <a:solidFill>
                  <a:srgbClr val="000000"/>
                </a:solidFill>
                <a:effectLst/>
                <a:latin typeface="Times New Roman" panose="02020603050405020304" pitchFamily="18" charset="0"/>
                <a:ea typeface="Arial Unicode MS" panose="020B0604020202020204"/>
                <a:cs typeface="Arial Unicode MS" panose="020B0604020202020204"/>
              </a:rPr>
              <a:t>Christ merited</a:t>
            </a:r>
            <a:r>
              <a:rPr lang="en-US" dirty="0">
                <a:solidFill>
                  <a:srgbClr val="000000"/>
                </a:solidFill>
                <a:effectLst/>
                <a:latin typeface="Times New Roman" panose="02020603050405020304" pitchFamily="18" charset="0"/>
                <a:ea typeface="Arial Unicode MS" panose="020B0604020202020204"/>
                <a:cs typeface="Arial Unicode MS" panose="020B0604020202020204"/>
              </a:rPr>
              <a:t> for us the righteousness that helps us before God and also merits eternal life. </a:t>
            </a:r>
          </a:p>
          <a:p>
            <a:pPr marL="342900" marR="457200" indent="-342900" algn="just">
              <a:buAutoNum type="arabicPeriod"/>
            </a:pPr>
            <a:endParaRPr lang="en-US"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buNone/>
            </a:pPr>
            <a:r>
              <a:rPr lang="en-US" dirty="0">
                <a:solidFill>
                  <a:srgbClr val="000000"/>
                </a:solidFill>
                <a:effectLst/>
                <a:latin typeface="Times New Roman" panose="02020603050405020304" pitchFamily="18" charset="0"/>
                <a:ea typeface="Arial Unicode MS" panose="020B0604020202020204"/>
                <a:cs typeface="Arial Unicode MS" panose="020B0604020202020204"/>
              </a:rPr>
              <a:t>[16] 2. Such </a:t>
            </a:r>
            <a:r>
              <a:rPr lang="en-US" b="1" dirty="0">
                <a:solidFill>
                  <a:srgbClr val="000000"/>
                </a:solidFill>
                <a:effectLst/>
                <a:latin typeface="Times New Roman" panose="02020603050405020304" pitchFamily="18" charset="0"/>
                <a:ea typeface="Arial Unicode MS" panose="020B0604020202020204"/>
                <a:cs typeface="Arial Unicode MS" panose="020B0604020202020204"/>
              </a:rPr>
              <a:t>merit and benefits of Christ</a:t>
            </a:r>
            <a:r>
              <a:rPr lang="en-US" dirty="0">
                <a:solidFill>
                  <a:srgbClr val="000000"/>
                </a:solidFill>
                <a:effectLst/>
                <a:latin typeface="Times New Roman" panose="02020603050405020304" pitchFamily="18" charset="0"/>
                <a:ea typeface="Arial Unicode MS" panose="020B0604020202020204"/>
                <a:cs typeface="Arial Unicode MS" panose="020B0604020202020204"/>
              </a:rPr>
              <a:t> are presented, offered, and distributed to us through His Word and Sacraments.</a:t>
            </a:r>
          </a:p>
          <a:p>
            <a:pPr marL="0" marR="457200" algn="just">
              <a:buNone/>
            </a:pPr>
            <a:endParaRPr lang="en-US"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buNone/>
            </a:pPr>
            <a:r>
              <a:rPr lang="en-US" dirty="0">
                <a:solidFill>
                  <a:srgbClr val="000000"/>
                </a:solidFill>
                <a:effectLst/>
                <a:latin typeface="Times New Roman" panose="02020603050405020304" pitchFamily="18" charset="0"/>
                <a:ea typeface="Arial Unicode MS" panose="020B0604020202020204"/>
                <a:cs typeface="Arial Unicode MS" panose="020B0604020202020204"/>
              </a:rPr>
              <a:t> [17] 3. By </a:t>
            </a:r>
            <a:r>
              <a:rPr lang="en-US" b="1" dirty="0">
                <a:solidFill>
                  <a:srgbClr val="000000"/>
                </a:solidFill>
                <a:effectLst/>
                <a:latin typeface="Times New Roman" panose="02020603050405020304" pitchFamily="18" charset="0"/>
                <a:ea typeface="Arial Unicode MS" panose="020B0604020202020204"/>
                <a:cs typeface="Arial Unicode MS" panose="020B0604020202020204"/>
              </a:rPr>
              <a:t>His Holy Spirit, through the Word</a:t>
            </a:r>
            <a:r>
              <a:rPr lang="en-US" dirty="0">
                <a:solidFill>
                  <a:srgbClr val="000000"/>
                </a:solidFill>
                <a:effectLst/>
                <a:latin typeface="Times New Roman" panose="02020603050405020304" pitchFamily="18" charset="0"/>
                <a:ea typeface="Arial Unicode MS" panose="020B0604020202020204"/>
                <a:cs typeface="Arial Unicode MS" panose="020B0604020202020204"/>
              </a:rPr>
              <a:t>, when it is preached, heard, and pondered</a:t>
            </a:r>
            <a:r>
              <a:rPr lang="en-US" b="1" dirty="0">
                <a:solidFill>
                  <a:srgbClr val="000000"/>
                </a:solidFill>
                <a:effectLst/>
                <a:latin typeface="Times New Roman" panose="02020603050405020304" pitchFamily="18" charset="0"/>
                <a:ea typeface="Arial Unicode MS" panose="020B0604020202020204"/>
                <a:cs typeface="Arial Unicode MS" panose="020B0604020202020204"/>
              </a:rPr>
              <a:t>, Christ </a:t>
            </a:r>
            <a:r>
              <a:rPr lang="en-US" dirty="0">
                <a:solidFill>
                  <a:srgbClr val="000000"/>
                </a:solidFill>
                <a:effectLst/>
                <a:latin typeface="Times New Roman" panose="02020603050405020304" pitchFamily="18" charset="0"/>
                <a:ea typeface="Arial Unicode MS" panose="020B0604020202020204"/>
                <a:cs typeface="Arial Unicode MS" panose="020B0604020202020204"/>
              </a:rPr>
              <a:t>will be effective and active in us, will convert hearts to true repentance and preserve them in the true faith. </a:t>
            </a:r>
          </a:p>
          <a:p>
            <a:pPr marL="0" marR="457200" algn="just">
              <a:buNone/>
            </a:pPr>
            <a:endParaRPr lang="en-US"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buNone/>
            </a:pPr>
            <a:r>
              <a:rPr lang="en-US" dirty="0">
                <a:solidFill>
                  <a:srgbClr val="000000"/>
                </a:solidFill>
                <a:effectLst/>
                <a:latin typeface="Times New Roman" panose="02020603050405020304" pitchFamily="18" charset="0"/>
                <a:ea typeface="Arial Unicode MS" panose="020B0604020202020204"/>
                <a:cs typeface="Arial Unicode MS" panose="020B0604020202020204"/>
              </a:rPr>
              <a:t>[18] 4. </a:t>
            </a:r>
            <a:r>
              <a:rPr lang="en-US" b="1" dirty="0">
                <a:solidFill>
                  <a:srgbClr val="000000"/>
                </a:solidFill>
                <a:effectLst/>
                <a:latin typeface="Times New Roman" panose="02020603050405020304" pitchFamily="18" charset="0"/>
                <a:ea typeface="Arial Unicode MS" panose="020B0604020202020204"/>
                <a:cs typeface="Arial Unicode MS" panose="020B0604020202020204"/>
              </a:rPr>
              <a:t>The Spirit</a:t>
            </a:r>
            <a:r>
              <a:rPr lang="en-US" dirty="0">
                <a:solidFill>
                  <a:srgbClr val="000000"/>
                </a:solidFill>
                <a:effectLst/>
                <a:latin typeface="Times New Roman" panose="02020603050405020304" pitchFamily="18" charset="0"/>
                <a:ea typeface="Arial Unicode MS" panose="020B0604020202020204"/>
                <a:cs typeface="Arial Unicode MS" panose="020B0604020202020204"/>
              </a:rPr>
              <a:t> will justify all those who in true repentance receive </a:t>
            </a:r>
            <a:r>
              <a:rPr lang="en-US" b="1" dirty="0">
                <a:solidFill>
                  <a:srgbClr val="000000"/>
                </a:solidFill>
                <a:effectLst/>
                <a:latin typeface="Times New Roman" panose="02020603050405020304" pitchFamily="18" charset="0"/>
                <a:ea typeface="Arial Unicode MS" panose="020B0604020202020204"/>
                <a:cs typeface="Arial Unicode MS" panose="020B0604020202020204"/>
              </a:rPr>
              <a:t>Christ by a true faith</a:t>
            </a:r>
            <a:r>
              <a:rPr lang="en-US" dirty="0">
                <a:solidFill>
                  <a:srgbClr val="000000"/>
                </a:solidFill>
                <a:effectLst/>
                <a:latin typeface="Times New Roman" panose="02020603050405020304" pitchFamily="18" charset="0"/>
                <a:ea typeface="Arial Unicode MS" panose="020B0604020202020204"/>
                <a:cs typeface="Arial Unicode MS" panose="020B0604020202020204"/>
              </a:rPr>
              <a:t>. He will receive them into grace, the adoption of sons, and the inheritance of eternal life [Galatians 3: 19].</a:t>
            </a:r>
          </a:p>
          <a:p>
            <a:pPr marL="0" marR="457200" algn="just">
              <a:buNone/>
            </a:pPr>
            <a:endParaRPr lang="en-US" dirty="0">
              <a:solidFill>
                <a:srgbClr val="000000"/>
              </a:solidFill>
              <a:latin typeface="Times New Roman" panose="02020603050405020304" pitchFamily="18" charset="0"/>
              <a:ea typeface="Arial Unicode MS" panose="020B0604020202020204"/>
              <a:cs typeface="Arial Unicode MS" panose="020B0604020202020204"/>
            </a:endParaRPr>
          </a:p>
          <a:p>
            <a:pPr marL="0" marR="457200" algn="just">
              <a:buNone/>
            </a:pPr>
            <a:r>
              <a:rPr lang="en-US" dirty="0">
                <a:solidFill>
                  <a:srgbClr val="000000"/>
                </a:solidFill>
                <a:effectLst/>
                <a:latin typeface="Times New Roman" panose="02020603050405020304" pitchFamily="18" charset="0"/>
                <a:ea typeface="Arial Unicode MS" panose="020B0604020202020204"/>
                <a:cs typeface="Arial Unicode MS" panose="020B0604020202020204"/>
              </a:rPr>
              <a:t> [19] 5. He will also sanctify in love those who are justified, as St. Paul says (Ephesians 1: 4).</a:t>
            </a:r>
            <a:endParaRPr lang="en-US"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r>
              <a:rPr lang="en-US" dirty="0">
                <a:solidFill>
                  <a:srgbClr val="000000"/>
                </a:solidFill>
                <a:effectLst/>
                <a:latin typeface="Times New Roman" panose="02020603050405020304" pitchFamily="18" charset="0"/>
                <a:ea typeface="Arial Unicode MS" panose="020B0604020202020204"/>
                <a:cs typeface="Arial Unicode MS" panose="020B0604020202020204"/>
              </a:rPr>
              <a:t> [20]6. He also will protect them in their great weakness against the devil, the world, and the flesh. He will rule and lead them in His ways [Deuteronomy 8: 6], raise them again when they stumble [Proverbs 4: 11– 12], comfort them under the cross and in temptation [2 Corinthians 1: 3– 5], and preserve them for life eternal [John 12: 25].</a:t>
            </a:r>
            <a:endParaRPr lang="en-US" dirty="0">
              <a:solidFill>
                <a:srgbClr val="000000"/>
              </a:solidFill>
              <a:effectLst/>
              <a:latin typeface="Arial Unicode MS" panose="020B0604020202020204"/>
              <a:ea typeface="Arial Unicode MS" panose="020B0604020202020204"/>
              <a:cs typeface="Arial Unicode MS" panose="020B0604020202020204"/>
            </a:endParaRPr>
          </a:p>
        </p:txBody>
      </p:sp>
    </p:spTree>
    <p:extLst>
      <p:ext uri="{BB962C8B-B14F-4D97-AF65-F5344CB8AC3E}">
        <p14:creationId xmlns:p14="http://schemas.microsoft.com/office/powerpoint/2010/main" val="1775655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427" y="455800"/>
            <a:ext cx="8819145" cy="5847755"/>
          </a:xfrm>
          <a:prstGeom prst="rect">
            <a:avLst/>
          </a:prstGeom>
          <a:noFill/>
        </p:spPr>
        <p:txBody>
          <a:bodyPr wrap="square" rtlCol="0">
            <a:spAutoFit/>
          </a:bodyPr>
          <a:lstStyle/>
          <a:p>
            <a:pPr marL="0" marR="457200" algn="just">
              <a:buNone/>
            </a:pP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 [21] 7. He will also strengthen, increase, and support to the end the good work that He has begun in them [Philippians 1: 6], if they cling to </a:t>
            </a:r>
            <a:r>
              <a:rPr lang="en-US" sz="1800" b="1" dirty="0">
                <a:solidFill>
                  <a:srgbClr val="000000"/>
                </a:solidFill>
                <a:effectLst/>
                <a:latin typeface="Times New Roman" panose="02020603050405020304" pitchFamily="18" charset="0"/>
                <a:ea typeface="Arial Unicode MS" panose="020B0604020202020204"/>
                <a:cs typeface="Arial Unicode MS" panose="020B0604020202020204"/>
              </a:rPr>
              <a:t>God’s Word, pray diligently, abide in God’s goodness,</a:t>
            </a: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 and faithfully use the gifts they received [Matthew 25: 14– 30].</a:t>
            </a:r>
          </a:p>
          <a:p>
            <a:pPr marL="0" marR="457200" algn="just">
              <a:buNone/>
            </a:pPr>
            <a:endParaRPr lang="en-US" sz="1800"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buNone/>
            </a:pP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 [22] 8. Finally, He will eternally save and glorify in life eternal those whom He has elected, called, and justified. </a:t>
            </a:r>
          </a:p>
          <a:p>
            <a:pPr marL="0" marR="457200" algn="just">
              <a:buNone/>
            </a:pPr>
            <a:endParaRPr lang="en-US" sz="1800"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buNone/>
            </a:pP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[23] </a:t>
            </a:r>
            <a:r>
              <a:rPr lang="en-US" sz="1800" b="1" dirty="0">
                <a:solidFill>
                  <a:srgbClr val="000000"/>
                </a:solidFill>
                <a:effectLst/>
                <a:latin typeface="Times New Roman" panose="02020603050405020304" pitchFamily="18" charset="0"/>
                <a:ea typeface="Arial Unicode MS" panose="020B0604020202020204"/>
                <a:cs typeface="Arial Unicode MS" panose="020B0604020202020204"/>
              </a:rPr>
              <a:t>God has prepared salvation</a:t>
            </a: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 not only in general in this counsel, purpose, and ordination. In grace He has considered and chosen to salvation each and every one of the elect who are to be saved through </a:t>
            </a:r>
            <a:r>
              <a:rPr lang="en-US" sz="1800" b="1" dirty="0">
                <a:solidFill>
                  <a:srgbClr val="000000"/>
                </a:solidFill>
                <a:effectLst/>
                <a:latin typeface="Times New Roman" panose="02020603050405020304" pitchFamily="18" charset="0"/>
                <a:ea typeface="Arial Unicode MS" panose="020B0604020202020204"/>
                <a:cs typeface="Arial Unicode MS" panose="020B0604020202020204"/>
              </a:rPr>
              <a:t>Christ</a:t>
            </a: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 He has also ordained that in the way just mentioned He will, by His grace, gifts, and efficacy, bring them to salvation. He will aid, promote, strengthen, and preserve them.</a:t>
            </a:r>
          </a:p>
          <a:p>
            <a:pPr marL="0" marR="457200" algn="just">
              <a:buNone/>
            </a:pPr>
            <a:endParaRPr lang="en-US" sz="1800"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 [24] All this, according to the Scriptures, is included in the teaching about </a:t>
            </a:r>
            <a:r>
              <a:rPr lang="en-US" sz="1800" b="1" dirty="0">
                <a:solidFill>
                  <a:srgbClr val="000000"/>
                </a:solidFill>
                <a:effectLst/>
                <a:latin typeface="Times New Roman" panose="02020603050405020304" pitchFamily="18" charset="0"/>
                <a:ea typeface="Arial Unicode MS" panose="020B0604020202020204"/>
                <a:cs typeface="Arial Unicode MS" panose="020B0604020202020204"/>
              </a:rPr>
              <a:t>God’s eternal election</a:t>
            </a: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 to adoption and eternal salvation, and is to be understood by it. It must never be excluded or omitted when we speak about </a:t>
            </a:r>
            <a:r>
              <a:rPr lang="en-US" sz="1800" b="1" dirty="0">
                <a:solidFill>
                  <a:srgbClr val="000000"/>
                </a:solidFill>
                <a:effectLst/>
                <a:latin typeface="Times New Roman" panose="02020603050405020304" pitchFamily="18" charset="0"/>
                <a:ea typeface="Arial Unicode MS" panose="020B0604020202020204"/>
                <a:cs typeface="Arial Unicode MS" panose="020B0604020202020204"/>
              </a:rPr>
              <a:t>God’s purpose,</a:t>
            </a: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 predestination, election, and ordination to salvation. When our thoughts about this article are formed according to the Scriptures in this way, we can simply adapt ourselves to it by God’s grace.</a:t>
            </a:r>
            <a:endParaRPr lang="en-US" sz="1800" dirty="0">
              <a:solidFill>
                <a:srgbClr val="000000"/>
              </a:solidFill>
              <a:effectLst/>
              <a:latin typeface="Arial Unicode MS" panose="020B0604020202020204"/>
              <a:ea typeface="Arial Unicode MS" panose="020B0604020202020204"/>
              <a:cs typeface="Arial Unicode MS" panose="020B0604020202020204"/>
            </a:endParaRPr>
          </a:p>
          <a:p>
            <a:pPr marR="457200" algn="just"/>
            <a:endParaRPr lang="en-US" sz="14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71052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98331"/>
            <a:ext cx="9023684" cy="5262979"/>
          </a:xfrm>
          <a:prstGeom prst="rect">
            <a:avLst/>
          </a:prstGeom>
          <a:noFill/>
        </p:spPr>
        <p:txBody>
          <a:bodyPr wrap="square" rtlCol="0">
            <a:spAutoFit/>
          </a:bodyPr>
          <a:lstStyle/>
          <a:p>
            <a:pPr marL="0" marR="457200" algn="just">
              <a:buNone/>
            </a:pPr>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 [25] The following issue also belongs to the further explanation and saving use of the teaching about </a:t>
            </a:r>
            <a:r>
              <a:rPr lang="en-US" sz="2400" b="1" dirty="0">
                <a:solidFill>
                  <a:srgbClr val="000000"/>
                </a:solidFill>
                <a:effectLst/>
                <a:latin typeface="Times New Roman" panose="02020603050405020304" pitchFamily="18" charset="0"/>
                <a:ea typeface="Arial Unicode MS" panose="020B0604020202020204"/>
                <a:cs typeface="Arial Unicode MS" panose="020B0604020202020204"/>
              </a:rPr>
              <a:t>God’s foreknowledge to salvation:</a:t>
            </a:r>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 Only the elect, whose names are written in the book of life [Revelation 21: 27], are saved. Therefore, how can we know, or why and how can we perceive who the elect are and who can and should receive this teaching for comfort? </a:t>
            </a:r>
          </a:p>
          <a:p>
            <a:pPr marL="0" marR="457200" algn="just">
              <a:buNone/>
            </a:pPr>
            <a:endParaRPr lang="en-US" sz="2400"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[26] In this matter we should not judge according to our reason, or according to the Law or from any outward appearance. Neither should we attempt to investigate the secret, concealed depth of divine predestination. Instead, we should listen to </a:t>
            </a:r>
            <a:r>
              <a:rPr lang="en-US" sz="2400" b="1" dirty="0">
                <a:solidFill>
                  <a:srgbClr val="000000"/>
                </a:solidFill>
                <a:effectLst/>
                <a:latin typeface="Times New Roman" panose="02020603050405020304" pitchFamily="18" charset="0"/>
                <a:ea typeface="Arial Unicode MS" panose="020B0604020202020204"/>
                <a:cs typeface="Arial Unicode MS" panose="020B0604020202020204"/>
              </a:rPr>
              <a:t>God’s revealed will</a:t>
            </a:r>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 For He has made “known to us the mystery of His will” (Ephesians 1: 9) and </a:t>
            </a:r>
            <a:r>
              <a:rPr lang="en-US" sz="2400" b="1" dirty="0">
                <a:solidFill>
                  <a:srgbClr val="000000"/>
                </a:solidFill>
                <a:effectLst/>
                <a:latin typeface="Times New Roman" panose="02020603050405020304" pitchFamily="18" charset="0"/>
                <a:ea typeface="Arial Unicode MS" panose="020B0604020202020204"/>
                <a:cs typeface="Arial Unicode MS" panose="020B0604020202020204"/>
              </a:rPr>
              <a:t>made it clear through Christ</a:t>
            </a:r>
            <a:r>
              <a:rPr lang="en-US" sz="2400" dirty="0">
                <a:solidFill>
                  <a:srgbClr val="000000"/>
                </a:solidFill>
                <a:effectLst/>
                <a:latin typeface="Times New Roman" panose="02020603050405020304" pitchFamily="18" charset="0"/>
                <a:ea typeface="Arial Unicode MS" panose="020B0604020202020204"/>
                <a:cs typeface="Arial Unicode MS" panose="020B0604020202020204"/>
              </a:rPr>
              <a:t> so that it might be preached                        (2 Timothy 1: </a:t>
            </a: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9).</a:t>
            </a:r>
            <a:endParaRPr lang="en-US" sz="1800" dirty="0">
              <a:solidFill>
                <a:srgbClr val="000000"/>
              </a:solidFill>
              <a:effectLst/>
              <a:latin typeface="Arial Unicode MS" panose="020B0604020202020204"/>
              <a:ea typeface="Arial Unicode MS" panose="020B0604020202020204"/>
              <a:cs typeface="Arial Unicode MS" panose="020B0604020202020204"/>
            </a:endParaRPr>
          </a:p>
        </p:txBody>
      </p:sp>
    </p:spTree>
    <p:extLst>
      <p:ext uri="{BB962C8B-B14F-4D97-AF65-F5344CB8AC3E}">
        <p14:creationId xmlns:p14="http://schemas.microsoft.com/office/powerpoint/2010/main" val="279248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332CE3-C598-9A05-A949-49E594500278}"/>
              </a:ext>
            </a:extLst>
          </p:cNvPr>
          <p:cNvSpPr txBox="1"/>
          <p:nvPr/>
        </p:nvSpPr>
        <p:spPr>
          <a:xfrm>
            <a:off x="558210" y="274290"/>
            <a:ext cx="8149855" cy="6309420"/>
          </a:xfrm>
          <a:prstGeom prst="rect">
            <a:avLst/>
          </a:prstGeom>
          <a:noFill/>
        </p:spPr>
        <p:txBody>
          <a:bodyPr wrap="square" rtlCol="0">
            <a:spAutoFit/>
          </a:bodyPr>
          <a:lstStyle/>
          <a:p>
            <a:pPr marL="0" marR="0" algn="ctr">
              <a:buNone/>
            </a:pPr>
            <a:r>
              <a:rPr lang="en-US" sz="1800" b="1" dirty="0">
                <a:solidFill>
                  <a:srgbClr val="000000"/>
                </a:solidFill>
                <a:effectLst/>
                <a:latin typeface="Arial Unicode MS"/>
                <a:ea typeface="Arial Unicode MS"/>
                <a:cs typeface="Arial Unicode MS"/>
              </a:rPr>
              <a:t>The Apostles’ Creed  </a:t>
            </a:r>
            <a:endParaRPr lang="en-US" sz="2800" dirty="0">
              <a:solidFill>
                <a:srgbClr val="000000"/>
              </a:solidFill>
              <a:effectLst/>
              <a:latin typeface="Arial Unicode MS"/>
              <a:ea typeface="Arial Unicode MS"/>
              <a:cs typeface="Arial Unicode MS"/>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God, the Father, Almighty,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Maker of heaven and earth.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Jesus Christ, his only Son, our Lord,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was conceived by the Holy Spirit,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born of the virgin Mary,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suffered under Pontius Pilate,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was crucified, died and was buried;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descended to hell.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third day he rose again from the dead</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ascended to heaven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sits at the right hand of God the Father Almighty.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thence He will come to judge the living and the dead.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the Holy Spirit,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holy Christian (catholic) Church,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communions of saints,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forgiveness of sins,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resurrection of the body,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the life + everlasting. Amen. </a:t>
            </a:r>
            <a:endPar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6529E86-1C41-CD04-B140-F6099230EB8C}"/>
              </a:ext>
            </a:extLst>
          </p:cNvPr>
          <p:cNvPicPr>
            <a:picLocks noChangeAspect="1"/>
          </p:cNvPicPr>
          <p:nvPr/>
        </p:nvPicPr>
        <p:blipFill>
          <a:blip r:embed="rId2"/>
          <a:stretch>
            <a:fillRect/>
          </a:stretch>
        </p:blipFill>
        <p:spPr>
          <a:xfrm>
            <a:off x="5963414" y="640385"/>
            <a:ext cx="2504727" cy="2607862"/>
          </a:xfrm>
          <a:prstGeom prst="rect">
            <a:avLst/>
          </a:prstGeom>
        </p:spPr>
      </p:pic>
    </p:spTree>
    <p:extLst>
      <p:ext uri="{BB962C8B-B14F-4D97-AF65-F5344CB8AC3E}">
        <p14:creationId xmlns:p14="http://schemas.microsoft.com/office/powerpoint/2010/main" val="125125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AFB3E0-10BB-29D7-3778-D0EA951427C7}"/>
              </a:ext>
            </a:extLst>
          </p:cNvPr>
          <p:cNvPicPr>
            <a:picLocks noGrp="1" noChangeAspect="1"/>
          </p:cNvPicPr>
          <p:nvPr>
            <p:ph idx="1"/>
          </p:nvPr>
        </p:nvPicPr>
        <p:blipFill>
          <a:blip r:embed="rId2"/>
          <a:stretch>
            <a:fillRect/>
          </a:stretch>
        </p:blipFill>
        <p:spPr>
          <a:xfrm>
            <a:off x="565921" y="905908"/>
            <a:ext cx="8133644" cy="4575175"/>
          </a:xfrm>
          <a:prstGeom prst="rect">
            <a:avLst/>
          </a:prstGeom>
        </p:spPr>
      </p:pic>
    </p:spTree>
    <p:extLst>
      <p:ext uri="{BB962C8B-B14F-4D97-AF65-F5344CB8AC3E}">
        <p14:creationId xmlns:p14="http://schemas.microsoft.com/office/powerpoint/2010/main" val="208346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38691" y="728067"/>
            <a:ext cx="7055552" cy="5131311"/>
          </a:xfrm>
          <a:prstGeom prst="rect">
            <a:avLst/>
          </a:prstGeom>
        </p:spPr>
      </p:pic>
    </p:spTree>
    <p:extLst>
      <p:ext uri="{BB962C8B-B14F-4D97-AF65-F5344CB8AC3E}">
        <p14:creationId xmlns:p14="http://schemas.microsoft.com/office/powerpoint/2010/main" val="34701037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TotalTime>
  <Words>1401</Words>
  <Application>Microsoft Office PowerPoint</Application>
  <PresentationFormat>On-screen Show (4:3)</PresentationFormat>
  <Paragraphs>72</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Arial Unicode MS</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70</cp:revision>
  <dcterms:created xsi:type="dcterms:W3CDTF">2016-02-18T03:34:46Z</dcterms:created>
  <dcterms:modified xsi:type="dcterms:W3CDTF">2025-06-06T14:16:31Z</dcterms:modified>
</cp:coreProperties>
</file>