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74" r:id="rId2"/>
    <p:sldId id="293" r:id="rId3"/>
    <p:sldId id="256" r:id="rId4"/>
    <p:sldId id="291" r:id="rId5"/>
    <p:sldId id="257" r:id="rId6"/>
    <p:sldId id="259" r:id="rId7"/>
    <p:sldId id="258" r:id="rId8"/>
    <p:sldId id="297" r:id="rId9"/>
    <p:sldId id="301" r:id="rId10"/>
    <p:sldId id="305" r:id="rId11"/>
    <p:sldId id="298" r:id="rId12"/>
    <p:sldId id="299" r:id="rId13"/>
    <p:sldId id="306" r:id="rId14"/>
    <p:sldId id="307" r:id="rId15"/>
    <p:sldId id="308" r:id="rId16"/>
    <p:sldId id="309" r:id="rId17"/>
    <p:sldId id="310" r:id="rId18"/>
    <p:sldId id="311" r:id="rId19"/>
    <p:sldId id="31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855F5C-9944-4BFD-9EC8-E1CAE21B721F}" v="2" dt="2025-07-31T15:23:35.3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2558" autoAdjust="0"/>
  </p:normalViewPr>
  <p:slideViewPr>
    <p:cSldViewPr snapToGrid="0">
      <p:cViewPr varScale="1">
        <p:scale>
          <a:sx n="60" d="100"/>
          <a:sy n="60" d="100"/>
        </p:scale>
        <p:origin x="1488" y="38"/>
      </p:cViewPr>
      <p:guideLst/>
    </p:cSldViewPr>
  </p:slideViewPr>
  <p:notesTextViewPr>
    <p:cViewPr>
      <p:scale>
        <a:sx n="1" d="1"/>
        <a:sy n="1" d="1"/>
      </p:scale>
      <p:origin x="0" y="0"/>
    </p:cViewPr>
  </p:notesTextViewPr>
  <p:sorterViewPr>
    <p:cViewPr>
      <p:scale>
        <a:sx n="100" d="100"/>
        <a:sy n="100" d="100"/>
      </p:scale>
      <p:origin x="0" y="-8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802889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463389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979752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47507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2C184F-C869-4B57-99AC-AEEA9A0E8232}"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97321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2C184F-C869-4B57-99AC-AEEA9A0E8232}" type="datetimeFigureOut">
              <a:rPr lang="en-US" smtClean="0"/>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81875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2C184F-C869-4B57-99AC-AEEA9A0E8232}" type="datetimeFigureOut">
              <a:rPr lang="en-US" smtClean="0"/>
              <a:t>7/31/2025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30687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2C184F-C869-4B57-99AC-AEEA9A0E8232}" type="datetimeFigureOut">
              <a:rPr lang="en-US" smtClean="0"/>
              <a:t>7/31/2025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9518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C184F-C869-4B57-99AC-AEEA9A0E8232}" type="datetimeFigureOut">
              <a:rPr lang="en-US" smtClean="0"/>
              <a:t>7/31/2025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347233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C184F-C869-4B57-99AC-AEEA9A0E8232}" type="datetimeFigureOut">
              <a:rPr lang="en-US" smtClean="0"/>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031552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C184F-C869-4B57-99AC-AEEA9A0E8232}" type="datetimeFigureOut">
              <a:rPr lang="en-US" smtClean="0"/>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41225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C184F-C869-4B57-99AC-AEEA9A0E8232}" type="datetimeFigureOut">
              <a:rPr lang="en-US" smtClean="0"/>
              <a:t>7/31/2025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BCB04-6855-493D-859B-3099503131F3}" type="slidenum">
              <a:rPr lang="en-US" smtClean="0"/>
              <a:t>‹#›</a:t>
            </a:fld>
            <a:endParaRPr lang="en-US"/>
          </a:p>
        </p:txBody>
      </p:sp>
    </p:spTree>
    <p:extLst>
      <p:ext uri="{BB962C8B-B14F-4D97-AF65-F5344CB8AC3E}">
        <p14:creationId xmlns:p14="http://schemas.microsoft.com/office/powerpoint/2010/main" val="1219965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9D80B1-376D-D77D-C9C5-8ADE829D4B12}"/>
              </a:ext>
            </a:extLst>
          </p:cNvPr>
          <p:cNvSpPr txBox="1"/>
          <p:nvPr/>
        </p:nvSpPr>
        <p:spPr>
          <a:xfrm>
            <a:off x="91776" y="155011"/>
            <a:ext cx="8729331" cy="4401205"/>
          </a:xfrm>
          <a:prstGeom prst="rect">
            <a:avLst/>
          </a:prstGeom>
          <a:noFill/>
        </p:spPr>
        <p:txBody>
          <a:bodyPr wrap="square" rtlCol="0">
            <a:spAutoFit/>
          </a:bodyPr>
          <a:lstStyle/>
          <a:p>
            <a:pPr marL="0" marR="0" algn="ctr" fontAlgn="auto" hangingPunct="1">
              <a:buNone/>
            </a:pPr>
            <a:r>
              <a:rPr lang="en-US" sz="2800" b="1" dirty="0">
                <a:solidFill>
                  <a:srgbClr val="000000"/>
                </a:solidFill>
                <a:effectLst/>
                <a:latin typeface="Aptos" panose="020B0004020202020204" pitchFamily="34" charset="0"/>
                <a:ea typeface="Aptos" panose="020B0004020202020204" pitchFamily="34" charset="0"/>
                <a:cs typeface="Arial" panose="020B0604020202020204" pitchFamily="34" charset="0"/>
              </a:rPr>
              <a:t>“The Apostles, Nicene and Athanasian Creeds                                                        </a:t>
            </a:r>
          </a:p>
          <a:p>
            <a:pPr marL="0" marR="0" algn="ctr" fontAlgn="auto" hangingPunct="1">
              <a:buNone/>
            </a:pPr>
            <a:r>
              <a:rPr lang="en-US" sz="2800" b="1" dirty="0">
                <a:solidFill>
                  <a:srgbClr val="000000"/>
                </a:solidFill>
                <a:effectLst/>
                <a:latin typeface="Aptos" panose="020B0004020202020204" pitchFamily="34" charset="0"/>
                <a:ea typeface="Aptos" panose="020B0004020202020204" pitchFamily="34" charset="0"/>
                <a:cs typeface="Arial" panose="020B0604020202020204" pitchFamily="34" charset="0"/>
              </a:rPr>
              <a:t>  The Truth about the Trinity”</a:t>
            </a:r>
            <a:endPar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-The Ecumenical Creeds as Summaries </a:t>
            </a: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About Who God Is,                                  </a:t>
            </a: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  Versus False Religions and Cults-</a:t>
            </a:r>
            <a:endParaRPr lang="en-US" sz="2800" dirty="0">
              <a:solidFill>
                <a:srgbClr val="000000"/>
              </a:solidFill>
              <a:effectLst/>
              <a:ea typeface="Times New Roman" panose="02020603050405020304" pitchFamily="18" charset="0"/>
              <a:cs typeface="Times New Roman" panose="02020603050405020304" pitchFamily="18" charset="0"/>
            </a:endParaRPr>
          </a:p>
          <a:p>
            <a:pPr marL="0" marR="0" algn="ctr"/>
            <a:r>
              <a:rPr lang="en-US" sz="2800" b="1" u="sng" dirty="0">
                <a:solidFill>
                  <a:srgbClr val="000000"/>
                </a:solidFill>
                <a:effectLst/>
                <a:latin typeface="Aptos" panose="020B0004020202020204" pitchFamily="34" charset="0"/>
                <a:ea typeface="Arial Unicode MS"/>
                <a:cs typeface="Arial Unicode MS"/>
              </a:rPr>
              <a:t>Part 2 - A  Bible  Study  of                                                                         the  Nicene Creed</a:t>
            </a:r>
            <a:r>
              <a:rPr lang="en-US" sz="2800" b="1" dirty="0">
                <a:solidFill>
                  <a:srgbClr val="000000"/>
                </a:solidFill>
                <a:effectLst/>
                <a:latin typeface="Aptos" panose="020B0004020202020204" pitchFamily="34" charset="0"/>
                <a:ea typeface="Arial Unicode MS"/>
                <a:cs typeface="Arial Unicode MS"/>
              </a:rPr>
              <a:t>                                              </a:t>
            </a:r>
          </a:p>
          <a:p>
            <a:pPr marL="0" marR="0" algn="ctr"/>
            <a:r>
              <a:rPr lang="en-US" sz="2800" b="1" dirty="0">
                <a:solidFill>
                  <a:srgbClr val="000000"/>
                </a:solidFill>
                <a:effectLst/>
                <a:latin typeface="Aptos" panose="020B0004020202020204" pitchFamily="34" charset="0"/>
                <a:ea typeface="Arial Unicode MS"/>
                <a:cs typeface="Arial Unicode MS"/>
              </a:rPr>
              <a:t>  </a:t>
            </a:r>
            <a:r>
              <a:rPr lang="en-US" sz="2800" b="0" dirty="0">
                <a:solidFill>
                  <a:srgbClr val="000000"/>
                </a:solidFill>
                <a:effectLst/>
                <a:latin typeface="Aptos" panose="020B0004020202020204" pitchFamily="34" charset="0"/>
                <a:ea typeface="Arial Unicode MS"/>
                <a:cs typeface="Arial Unicode MS"/>
              </a:rPr>
              <a:t>Trinity Lutheran Church LCMS  Norman, OK.   Pastor David Nehrenz                                  </a:t>
            </a:r>
          </a:p>
          <a:p>
            <a:pPr marL="0" marR="0" algn="ctr"/>
            <a:r>
              <a:rPr lang="en-US" sz="2800" b="0" dirty="0">
                <a:solidFill>
                  <a:srgbClr val="000000"/>
                </a:solidFill>
                <a:effectLst/>
                <a:latin typeface="Aptos" panose="020B0004020202020204" pitchFamily="34" charset="0"/>
                <a:ea typeface="Arial Unicode MS"/>
                <a:cs typeface="Arial Unicode MS"/>
              </a:rPr>
              <a:t>  </a:t>
            </a:r>
            <a:r>
              <a:rPr lang="en-US" sz="3000" b="1" u="sng" dirty="0">
                <a:solidFill>
                  <a:srgbClr val="000000"/>
                </a:solidFill>
                <a:effectLst/>
                <a:latin typeface="Aptos" panose="020B0004020202020204" pitchFamily="34" charset="0"/>
                <a:ea typeface="Arial Unicode MS"/>
                <a:cs typeface="Arial Unicode MS"/>
              </a:rPr>
              <a:t>Lesson 5 – </a:t>
            </a:r>
            <a:r>
              <a:rPr lang="en-US" sz="3000" b="1" u="sng" dirty="0">
                <a:solidFill>
                  <a:srgbClr val="000000"/>
                </a:solidFill>
                <a:latin typeface="Aptos" panose="020B0004020202020204" pitchFamily="34" charset="0"/>
                <a:ea typeface="Arial Unicode MS"/>
                <a:cs typeface="Arial Unicode MS"/>
              </a:rPr>
              <a:t>August 3</a:t>
            </a:r>
            <a:r>
              <a:rPr lang="en-US" sz="3000" b="1" u="sng" dirty="0">
                <a:solidFill>
                  <a:srgbClr val="000000"/>
                </a:solidFill>
                <a:effectLst/>
                <a:latin typeface="Aptos" panose="020B0004020202020204" pitchFamily="34" charset="0"/>
                <a:ea typeface="Arial Unicode MS"/>
                <a:cs typeface="Arial Unicode MS"/>
              </a:rPr>
              <a:t>, 2025</a:t>
            </a:r>
            <a:endParaRPr lang="en-US" sz="3000" b="1" u="sng" dirty="0">
              <a:solidFill>
                <a:srgbClr val="000000"/>
              </a:solidFill>
              <a:effectLst/>
              <a:latin typeface="Arial Unicode MS"/>
              <a:ea typeface="Arial Unicode MS"/>
              <a:cs typeface="Arial Unicode MS"/>
            </a:endParaRPr>
          </a:p>
        </p:txBody>
      </p:sp>
      <p:pic>
        <p:nvPicPr>
          <p:cNvPr id="5" name="Picture 4">
            <a:extLst>
              <a:ext uri="{FF2B5EF4-FFF2-40B4-BE49-F238E27FC236}">
                <a16:creationId xmlns:a16="http://schemas.microsoft.com/office/drawing/2014/main" id="{72EFCCB6-43B6-63C2-3A83-400C5654540B}"/>
              </a:ext>
            </a:extLst>
          </p:cNvPr>
          <p:cNvPicPr>
            <a:picLocks noChangeAspect="1"/>
          </p:cNvPicPr>
          <p:nvPr/>
        </p:nvPicPr>
        <p:blipFill>
          <a:blip r:embed="rId2"/>
          <a:stretch>
            <a:fillRect/>
          </a:stretch>
        </p:blipFill>
        <p:spPr>
          <a:xfrm>
            <a:off x="510363" y="4763547"/>
            <a:ext cx="2283908" cy="1724777"/>
          </a:xfrm>
          <a:prstGeom prst="rect">
            <a:avLst/>
          </a:prstGeom>
        </p:spPr>
      </p:pic>
      <p:pic>
        <p:nvPicPr>
          <p:cNvPr id="6" name="Picture 5">
            <a:extLst>
              <a:ext uri="{FF2B5EF4-FFF2-40B4-BE49-F238E27FC236}">
                <a16:creationId xmlns:a16="http://schemas.microsoft.com/office/drawing/2014/main" id="{0107638D-E24B-FA6F-6A07-281F3F7F0022}"/>
              </a:ext>
            </a:extLst>
          </p:cNvPr>
          <p:cNvPicPr>
            <a:picLocks noChangeAspect="1"/>
          </p:cNvPicPr>
          <p:nvPr/>
        </p:nvPicPr>
        <p:blipFill>
          <a:blip r:embed="rId3"/>
          <a:stretch>
            <a:fillRect/>
          </a:stretch>
        </p:blipFill>
        <p:spPr>
          <a:xfrm>
            <a:off x="3430046" y="4689828"/>
            <a:ext cx="2283908" cy="1872216"/>
          </a:xfrm>
          <a:prstGeom prst="rect">
            <a:avLst/>
          </a:prstGeom>
        </p:spPr>
      </p:pic>
      <p:pic>
        <p:nvPicPr>
          <p:cNvPr id="7" name="Picture 6">
            <a:extLst>
              <a:ext uri="{FF2B5EF4-FFF2-40B4-BE49-F238E27FC236}">
                <a16:creationId xmlns:a16="http://schemas.microsoft.com/office/drawing/2014/main" id="{EEA5454F-33A1-2C3D-BC7A-00E4173DCE7D}"/>
              </a:ext>
            </a:extLst>
          </p:cNvPr>
          <p:cNvPicPr>
            <a:picLocks noChangeAspect="1"/>
          </p:cNvPicPr>
          <p:nvPr/>
        </p:nvPicPr>
        <p:blipFill>
          <a:blip r:embed="rId4"/>
          <a:srcRect t="10611"/>
          <a:stretch/>
        </p:blipFill>
        <p:spPr>
          <a:xfrm>
            <a:off x="6731331" y="4689828"/>
            <a:ext cx="1862033" cy="1872216"/>
          </a:xfrm>
          <a:prstGeom prst="rect">
            <a:avLst/>
          </a:prstGeom>
        </p:spPr>
      </p:pic>
    </p:spTree>
    <p:extLst>
      <p:ext uri="{BB962C8B-B14F-4D97-AF65-F5344CB8AC3E}">
        <p14:creationId xmlns:p14="http://schemas.microsoft.com/office/powerpoint/2010/main" val="300244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10B709-F54D-2CE0-6D50-E9EE403B88AF}"/>
              </a:ext>
            </a:extLst>
          </p:cNvPr>
          <p:cNvSpPr txBox="1"/>
          <p:nvPr/>
        </p:nvSpPr>
        <p:spPr>
          <a:xfrm>
            <a:off x="175437" y="149466"/>
            <a:ext cx="8644270" cy="6640279"/>
          </a:xfrm>
          <a:prstGeom prst="rect">
            <a:avLst/>
          </a:prstGeom>
          <a:noFill/>
        </p:spPr>
        <p:txBody>
          <a:bodyPr wrap="square" rtlCol="0">
            <a:spAutoFit/>
          </a:bodyPr>
          <a:lstStyle/>
          <a:p>
            <a:pPr algn="ctr"/>
            <a:r>
              <a:rPr lang="en-US" sz="1050" b="1" u="sng" dirty="0">
                <a:latin typeface="Times New Roman" panose="02020603050405020304" pitchFamily="18" charset="0"/>
                <a:ea typeface="Times New Roman" panose="02020603050405020304" pitchFamily="18" charset="0"/>
              </a:rPr>
              <a:t>II. The Nicene Creed</a:t>
            </a:r>
            <a:endParaRPr lang="en-US" sz="1050" dirty="0">
              <a:latin typeface="Times New Roman" panose="02020603050405020304" pitchFamily="18" charset="0"/>
              <a:ea typeface="Times New Roman" panose="02020603050405020304" pitchFamily="18" charset="0"/>
            </a:endParaRPr>
          </a:p>
          <a:p>
            <a:pPr algn="ctr"/>
            <a:r>
              <a:rPr lang="en-US" sz="1050" dirty="0">
                <a:latin typeface="Times New Roman" panose="02020603050405020304" pitchFamily="18" charset="0"/>
                <a:ea typeface="Times New Roman" panose="02020603050405020304" pitchFamily="18" charset="0"/>
              </a:rPr>
              <a:t>I believe in one God</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the Father Almighty,</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maker of heaven and earth</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of all things visible and invisible.</a:t>
            </a:r>
            <a:br>
              <a:rPr lang="en-US" sz="1050" dirty="0">
                <a:latin typeface="Times New Roman" panose="02020603050405020304" pitchFamily="18" charset="0"/>
                <a:ea typeface="Times New Roman" panose="02020603050405020304" pitchFamily="18" charset="0"/>
              </a:rPr>
            </a:b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in one Lord Jesus Christ,</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the only-begotten Son of God,</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begotten of His Father before all worlds,</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God of God, Light of Light,</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very God of very God,</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begotten, not made,</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being of one substance with the Father;</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by whom all things were made;</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who for us men and for our salvation</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came down from heaven,</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was incarnate by the Holy Spirit of the virgin Mary</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was made man;</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was crucified also for us under Pontius Pilate.</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He suffered and was buried.</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the third day He rose again</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according to the Scriptures</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ascended into heaven</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sits at the right hand of the Father.</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He will come again with glory to judge</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both the living and the dead,</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whose kingdom will have no end. </a:t>
            </a:r>
          </a:p>
          <a:p>
            <a:pPr algn="ct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I believe in the Holy Spirit,</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the Lord and giver of life,</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who proceeds from the Father and the Son,</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who with the Father and the Son together</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is worshiped and glorified,</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who spoke by the prophets.</a:t>
            </a:r>
          </a:p>
          <a:p>
            <a:pPr algn="ctr"/>
            <a:endParaRPr lang="en-US" sz="1050" dirty="0">
              <a:latin typeface="Times New Roman" panose="02020603050405020304" pitchFamily="18" charset="0"/>
              <a:ea typeface="Times New Roman" panose="02020603050405020304" pitchFamily="18" charset="0"/>
            </a:endParaRPr>
          </a:p>
          <a:p>
            <a:pPr algn="ctr"/>
            <a:r>
              <a:rPr lang="en-US" sz="1050" dirty="0">
                <a:latin typeface="Times New Roman" panose="02020603050405020304" pitchFamily="18" charset="0"/>
                <a:cs typeface="Times New Roman" panose="02020603050405020304" pitchFamily="18" charset="0"/>
              </a:rPr>
              <a:t>And I believe in one holy Christian (catholic) and apostolic Church.</a:t>
            </a:r>
            <a:br>
              <a:rPr lang="en-US" sz="1050"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I acknowledge one Baptism for the remission of sins,</a:t>
            </a:r>
            <a:br>
              <a:rPr lang="en-US" sz="1050"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and I look for the resurrection of the dead</a:t>
            </a:r>
            <a:br>
              <a:rPr lang="en-US" sz="1050"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and the life of the world to come. Amen.</a:t>
            </a:r>
            <a:r>
              <a:rPr lang="en-US" sz="1050" b="1" dirty="0">
                <a:latin typeface="Times New Roman" panose="02020603050405020304" pitchFamily="18" charset="0"/>
                <a:cs typeface="Times New Roman" panose="02020603050405020304" pitchFamily="18" charset="0"/>
              </a:rPr>
              <a:t> </a:t>
            </a:r>
            <a:endParaRPr lang="en-US" sz="1050" dirty="0">
              <a:latin typeface="Times New Roman" panose="02020603050405020304" pitchFamily="18" charset="0"/>
              <a:cs typeface="Times New Roman" panose="02020603050405020304" pitchFamily="18" charset="0"/>
            </a:endParaRPr>
          </a:p>
          <a:p>
            <a:pPr algn="ctr"/>
            <a:endParaRPr lang="en-US" sz="800" dirty="0">
              <a:effectLst/>
              <a:latin typeface="Times New Roman" panose="02020603050405020304" pitchFamily="18" charset="0"/>
              <a:ea typeface="Times New Roman" panose="02020603050405020304" pitchFamily="18" charset="0"/>
            </a:endParaRPr>
          </a:p>
          <a:p>
            <a:pPr algn="ctr"/>
            <a:endParaRPr lang="en-US" sz="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43629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789" y="216568"/>
            <a:ext cx="8530390" cy="6370975"/>
          </a:xfrm>
          <a:prstGeom prst="rect">
            <a:avLst/>
          </a:prstGeom>
          <a:noFill/>
        </p:spPr>
        <p:txBody>
          <a:bodyPr wrap="square" rtlCol="0">
            <a:spAutoFit/>
          </a:bodyPr>
          <a:lstStyle/>
          <a:p>
            <a:pPr algn="ctr"/>
            <a:r>
              <a:rPr lang="en-US" sz="2400" b="1" u="sng" dirty="0">
                <a:latin typeface="Times New Roman" panose="02020603050405020304" pitchFamily="18" charset="0"/>
                <a:ea typeface="Times New Roman" panose="02020603050405020304" pitchFamily="18" charset="0"/>
              </a:rPr>
              <a:t>III. Early Christian Creedal Statements</a:t>
            </a:r>
            <a:r>
              <a:rPr lang="en-US" sz="2400" u="sng" dirty="0">
                <a:latin typeface="Times New Roman" panose="02020603050405020304" pitchFamily="18" charset="0"/>
                <a:ea typeface="Times New Roman" panose="02020603050405020304" pitchFamily="18" charset="0"/>
              </a:rPr>
              <a:t>                                                                           </a:t>
            </a:r>
          </a:p>
          <a:p>
            <a:pPr algn="ctr"/>
            <a:r>
              <a:rPr lang="en-US" sz="2400" dirty="0">
                <a:latin typeface="Times New Roman" panose="02020603050405020304" pitchFamily="18" charset="0"/>
                <a:ea typeface="Times New Roman" panose="02020603050405020304" pitchFamily="18" charset="0"/>
              </a:rPr>
              <a:t>A brief survey of fragments of creeds and confessions of faith found in the New Testament, suggesting that the early Christians found it necessary to summarize their distinctive beliefs.  The basic pattern of these early statements is concerned with two things:                              (1) the naming of Jesus, who lived and died and rose again in history, and (2) the ascription of a title or titles to him,                         marking his divinity.                  </a:t>
            </a:r>
          </a:p>
          <a:p>
            <a:pPr algn="ctr"/>
            <a:r>
              <a:rPr lang="en-US" sz="2400" dirty="0">
                <a:latin typeface="Times New Roman" panose="02020603050405020304" pitchFamily="18" charset="0"/>
                <a:ea typeface="Times New Roman" panose="02020603050405020304" pitchFamily="18" charset="0"/>
              </a:rPr>
              <a:t>   Here are some of the fragments that the early church used:</a:t>
            </a:r>
          </a:p>
          <a:p>
            <a:pPr algn="ctr"/>
            <a:endParaRPr lang="en-US" sz="2400" dirty="0">
              <a:latin typeface="Times New Roman" panose="02020603050405020304" pitchFamily="18" charset="0"/>
              <a:ea typeface="Times New Roman" panose="02020603050405020304" pitchFamily="18" charset="0"/>
            </a:endParaRPr>
          </a:p>
          <a:p>
            <a:pPr indent="457200" algn="ctr"/>
            <a:r>
              <a:rPr lang="en-US" sz="2400" dirty="0">
                <a:latin typeface="Times New Roman" panose="02020603050405020304" pitchFamily="18" charset="0"/>
                <a:ea typeface="Times New Roman" panose="02020603050405020304" pitchFamily="18" charset="0"/>
              </a:rPr>
              <a:t>“Jesus is the Christ, the Son of the living God” </a:t>
            </a:r>
            <a:r>
              <a:rPr lang="en-US" sz="2400" b="1" dirty="0">
                <a:latin typeface="Times New Roman" panose="02020603050405020304" pitchFamily="18" charset="0"/>
                <a:ea typeface="Times New Roman" panose="02020603050405020304" pitchFamily="18" charset="0"/>
              </a:rPr>
              <a:t>                                   (Mk. 8:29; 14:61; 15:2)</a:t>
            </a:r>
          </a:p>
          <a:p>
            <a:pPr indent="457200" algn="ctr"/>
            <a:endParaRPr lang="en-US" sz="2400" dirty="0">
              <a:latin typeface="Times New Roman" panose="02020603050405020304" pitchFamily="18" charset="0"/>
              <a:ea typeface="Times New Roman" panose="02020603050405020304" pitchFamily="18" charset="0"/>
            </a:endParaRPr>
          </a:p>
          <a:p>
            <a:pPr indent="457200" algn="ctr"/>
            <a:r>
              <a:rPr lang="en-US" sz="2400" dirty="0">
                <a:latin typeface="Times New Roman" panose="02020603050405020304" pitchFamily="18" charset="0"/>
                <a:ea typeface="Times New Roman" panose="02020603050405020304" pitchFamily="18" charset="0"/>
              </a:rPr>
              <a:t>“Jesus is the Son of God” </a:t>
            </a:r>
            <a:r>
              <a:rPr lang="en-US" sz="2400" b="1" dirty="0">
                <a:latin typeface="Times New Roman" panose="02020603050405020304" pitchFamily="18" charset="0"/>
                <a:ea typeface="Times New Roman" panose="02020603050405020304" pitchFamily="18" charset="0"/>
              </a:rPr>
              <a:t>                                                                   (John 1:34; 1 John 4:15; Acts 9:20; Heb. 4:14)</a:t>
            </a:r>
          </a:p>
          <a:p>
            <a:pPr indent="457200" algn="ctr"/>
            <a:endParaRPr lang="en-US" sz="2400" dirty="0">
              <a:latin typeface="Times New Roman" panose="02020603050405020304" pitchFamily="18" charset="0"/>
              <a:ea typeface="Times New Roman" panose="02020603050405020304" pitchFamily="18" charset="0"/>
            </a:endParaRPr>
          </a:p>
          <a:p>
            <a:pPr indent="457200" algn="ctr"/>
            <a:r>
              <a:rPr lang="en-US" sz="2400" dirty="0">
                <a:latin typeface="Times New Roman" panose="02020603050405020304" pitchFamily="18" charset="0"/>
                <a:ea typeface="Times New Roman" panose="02020603050405020304" pitchFamily="18" charset="0"/>
              </a:rPr>
              <a:t>“Jesus is Lord”</a:t>
            </a:r>
            <a:r>
              <a:rPr lang="en-US" sz="2400" b="1" dirty="0">
                <a:latin typeface="Times New Roman" panose="02020603050405020304" pitchFamily="18" charset="0"/>
                <a:ea typeface="Times New Roman" panose="02020603050405020304" pitchFamily="18" charset="0"/>
              </a:rPr>
              <a:t> (1 Cor. 12:3; Rom. 10:9; Phil. 2:11)</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75655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8364" y="335485"/>
            <a:ext cx="8819145" cy="6401753"/>
          </a:xfrm>
          <a:prstGeom prst="rect">
            <a:avLst/>
          </a:prstGeom>
          <a:noFill/>
        </p:spPr>
        <p:txBody>
          <a:bodyPr wrap="square" rtlCol="0">
            <a:spAutoFit/>
          </a:bodyPr>
          <a:lstStyle/>
          <a:p>
            <a:pPr algn="just"/>
            <a:r>
              <a:rPr lang="en-US" sz="2000" dirty="0">
                <a:latin typeface="Times New Roman" panose="02020603050405020304" pitchFamily="18" charset="0"/>
                <a:ea typeface="Times New Roman" panose="02020603050405020304" pitchFamily="18" charset="0"/>
              </a:rPr>
              <a:t>These confessions in time were enlarged to include the resurrection, as well as the divine nature of Jesus, the Christ, who was with the Father in the beginning and became the mediator between God and people.  </a:t>
            </a:r>
          </a:p>
          <a:p>
            <a:pPr algn="just"/>
            <a:endParaRPr lang="en-US" sz="2000" dirty="0">
              <a:latin typeface="Times New Roman" panose="02020603050405020304" pitchFamily="18" charset="0"/>
              <a:ea typeface="Times New Roman" panose="02020603050405020304" pitchFamily="18" charset="0"/>
            </a:endParaRPr>
          </a:p>
          <a:p>
            <a:pPr algn="just"/>
            <a:r>
              <a:rPr lang="en-US" sz="2000" dirty="0">
                <a:latin typeface="Times New Roman" panose="02020603050405020304" pitchFamily="18" charset="0"/>
                <a:ea typeface="Times New Roman" panose="02020603050405020304" pitchFamily="18" charset="0"/>
              </a:rPr>
              <a:t>The most extensive one is found in </a:t>
            </a:r>
            <a:r>
              <a:rPr lang="en-US" sz="2000" b="1" dirty="0">
                <a:latin typeface="Times New Roman" panose="02020603050405020304" pitchFamily="18" charset="0"/>
                <a:ea typeface="Times New Roman" panose="02020603050405020304" pitchFamily="18" charset="0"/>
              </a:rPr>
              <a:t>1 Corinthians 15:3b-7, </a:t>
            </a:r>
            <a:r>
              <a:rPr lang="en-US" sz="2000" dirty="0">
                <a:latin typeface="Times New Roman" panose="02020603050405020304" pitchFamily="18" charset="0"/>
                <a:ea typeface="Times New Roman" panose="02020603050405020304" pitchFamily="18" charset="0"/>
              </a:rPr>
              <a:t>the summary of the Gospel, the essence of the Christian faith:</a:t>
            </a:r>
          </a:p>
          <a:p>
            <a:pPr algn="just"/>
            <a:endParaRPr lang="en-US" sz="2000" dirty="0">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2000" dirty="0">
                <a:latin typeface="Times New Roman" panose="02020603050405020304" pitchFamily="18" charset="0"/>
                <a:ea typeface="Times New Roman" panose="02020603050405020304" pitchFamily="18" charset="0"/>
              </a:rPr>
              <a:t>“That Christ died for our sins according to the Scriptures, and that He was buried, and that He was raised on the third day according to the Scriptures, and that He appeared to Cephas, then to the twelve, then to more than five hundred brethren at one time . . . then He appeared to James, then to all the apostles” etc.</a:t>
            </a:r>
          </a:p>
          <a:p>
            <a:pPr marL="457200" marR="0">
              <a:spcBef>
                <a:spcPts val="0"/>
              </a:spcBef>
              <a:spcAft>
                <a:spcPts val="0"/>
              </a:spcAft>
            </a:pPr>
            <a:endParaRPr lang="en-US" sz="2000" dirty="0">
              <a:latin typeface="Times New Roman" panose="02020603050405020304" pitchFamily="18" charset="0"/>
              <a:ea typeface="Times New Roman" panose="02020603050405020304" pitchFamily="18" charset="0"/>
            </a:endParaRPr>
          </a:p>
          <a:p>
            <a:r>
              <a:rPr lang="en-US" sz="2000" dirty="0">
                <a:latin typeface="Times New Roman" panose="02020603050405020304" pitchFamily="18" charset="0"/>
                <a:ea typeface="Times New Roman" panose="02020603050405020304" pitchFamily="18" charset="0"/>
              </a:rPr>
              <a:t>Other condensed versions of creeds may be found in </a:t>
            </a:r>
            <a:r>
              <a:rPr lang="en-US" sz="2000" b="1" dirty="0">
                <a:latin typeface="Times New Roman" panose="02020603050405020304" pitchFamily="18" charset="0"/>
                <a:ea typeface="Times New Roman" panose="02020603050405020304" pitchFamily="18" charset="0"/>
              </a:rPr>
              <a:t>Romans 1:3-5a, 8:34, and                 1 Timothy 3:16.</a:t>
            </a:r>
            <a:r>
              <a:rPr lang="en-US" sz="2000" dirty="0">
                <a:latin typeface="Times New Roman" panose="02020603050405020304" pitchFamily="18" charset="0"/>
                <a:ea typeface="Times New Roman" panose="02020603050405020304" pitchFamily="18" charset="0"/>
              </a:rPr>
              <a:t>  In fact, some of the creeds were preserved in the early hymns of the Church, such as in </a:t>
            </a:r>
            <a:r>
              <a:rPr lang="en-US" sz="2000" b="1" dirty="0">
                <a:latin typeface="Times New Roman" panose="02020603050405020304" pitchFamily="18" charset="0"/>
                <a:ea typeface="Times New Roman" panose="02020603050405020304" pitchFamily="18" charset="0"/>
              </a:rPr>
              <a:t>John 1:1-18, Colossians 1:15-20, and Philippians 2:6-11.  </a:t>
            </a:r>
          </a:p>
          <a:p>
            <a:r>
              <a:rPr lang="en-US" sz="2000" b="1" dirty="0">
                <a:latin typeface="Times New Roman" panose="02020603050405020304" pitchFamily="18" charset="0"/>
                <a:ea typeface="Times New Roman" panose="02020603050405020304" pitchFamily="18" charset="0"/>
              </a:rPr>
              <a:t>1 Timothy 3:16 </a:t>
            </a:r>
            <a:r>
              <a:rPr lang="en-US" sz="2000" dirty="0">
                <a:latin typeface="Times New Roman" panose="02020603050405020304" pitchFamily="18" charset="0"/>
                <a:ea typeface="Times New Roman" panose="02020603050405020304" pitchFamily="18" charset="0"/>
              </a:rPr>
              <a:t>will serve as a good example:</a:t>
            </a:r>
          </a:p>
          <a:p>
            <a:r>
              <a:rPr lang="en-US" sz="2000" dirty="0">
                <a:latin typeface="Times New Roman" panose="02020603050405020304" pitchFamily="18" charset="0"/>
                <a:ea typeface="Times New Roman" panose="02020603050405020304" pitchFamily="18" charset="0"/>
              </a:rPr>
              <a:t> </a:t>
            </a:r>
          </a:p>
          <a:p>
            <a:pPr indent="457200"/>
            <a:r>
              <a:rPr lang="en-US" sz="2000" dirty="0">
                <a:latin typeface="Times New Roman" panose="02020603050405020304" pitchFamily="18" charset="0"/>
                <a:ea typeface="Times New Roman" panose="02020603050405020304" pitchFamily="18" charset="0"/>
              </a:rPr>
              <a:t>“And by a common confession, great is the mystery of godliness;</a:t>
            </a:r>
          </a:p>
          <a:p>
            <a:pPr indent="457200"/>
            <a:r>
              <a:rPr lang="en-US" sz="2000" dirty="0">
                <a:latin typeface="Times New Roman" panose="02020603050405020304" pitchFamily="18" charset="0"/>
                <a:ea typeface="Times New Roman" panose="02020603050405020304" pitchFamily="18" charset="0"/>
              </a:rPr>
              <a:t>God was revealed in the flesh, was vindicated in the Spirit,</a:t>
            </a:r>
          </a:p>
          <a:p>
            <a:pPr indent="457200"/>
            <a:r>
              <a:rPr lang="en-US" sz="2000" dirty="0">
                <a:latin typeface="Times New Roman" panose="02020603050405020304" pitchFamily="18" charset="0"/>
                <a:ea typeface="Times New Roman" panose="02020603050405020304" pitchFamily="18" charset="0"/>
              </a:rPr>
              <a:t>was seen of angels, proclaimed in the world, taken up to glory.”</a:t>
            </a:r>
          </a:p>
          <a:p>
            <a:pPr marR="457200" algn="just"/>
            <a:endParaRPr lang="en-US" sz="1000" dirty="0">
              <a:solidFill>
                <a:srgbClr val="000000"/>
              </a:solidFill>
              <a:effectLst/>
              <a:latin typeface="Arial Unicode MS" panose="020B0604020202020204" pitchFamily="34" charset="-128"/>
              <a:ea typeface="Arial Unicode MS" panose="020B0604020202020204" pitchFamily="34" charset="-128"/>
            </a:endParaRPr>
          </a:p>
        </p:txBody>
      </p:sp>
    </p:spTree>
    <p:extLst>
      <p:ext uri="{BB962C8B-B14F-4D97-AF65-F5344CB8AC3E}">
        <p14:creationId xmlns:p14="http://schemas.microsoft.com/office/powerpoint/2010/main" val="1571052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284" y="117693"/>
            <a:ext cx="9035715" cy="6309420"/>
          </a:xfrm>
          <a:prstGeom prst="rect">
            <a:avLst/>
          </a:prstGeom>
          <a:noFill/>
        </p:spPr>
        <p:txBody>
          <a:bodyPr wrap="square" rtlCol="0">
            <a:spAutoFit/>
          </a:bodyPr>
          <a:lstStyle/>
          <a:p>
            <a:pPr algn="just"/>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Begin here: </a:t>
            </a:r>
          </a:p>
          <a:p>
            <a:pPr algn="just"/>
            <a:r>
              <a:rPr lang="en-US" sz="2400" dirty="0">
                <a:latin typeface="Times New Roman" panose="02020603050405020304" pitchFamily="18" charset="0"/>
                <a:ea typeface="Times New Roman" panose="02020603050405020304" pitchFamily="18" charset="0"/>
              </a:rPr>
              <a:t>These confessions of faith by the early Church served several purposes:                    </a:t>
            </a:r>
          </a:p>
          <a:p>
            <a:pPr algn="ctr"/>
            <a:r>
              <a:rPr lang="en-US" sz="2400" dirty="0">
                <a:latin typeface="Times New Roman" panose="02020603050405020304" pitchFamily="18" charset="0"/>
                <a:ea typeface="Times New Roman" panose="02020603050405020304" pitchFamily="18" charset="0"/>
              </a:rPr>
              <a:t>  (1) they became the center of the teaching of the Church,                                                        </a:t>
            </a:r>
          </a:p>
          <a:p>
            <a:pPr algn="ctr"/>
            <a:r>
              <a:rPr lang="en-US" sz="2400" dirty="0">
                <a:latin typeface="Times New Roman" panose="02020603050405020304" pitchFamily="18" charset="0"/>
                <a:ea typeface="Times New Roman" panose="02020603050405020304" pitchFamily="18" charset="0"/>
              </a:rPr>
              <a:t>      the essential doctrine;               </a:t>
            </a:r>
          </a:p>
          <a:p>
            <a:pPr algn="ctr"/>
            <a:r>
              <a:rPr lang="en-US" sz="2400" dirty="0">
                <a:latin typeface="Times New Roman" panose="02020603050405020304" pitchFamily="18" charset="0"/>
                <a:ea typeface="Times New Roman" panose="02020603050405020304" pitchFamily="18" charset="0"/>
              </a:rPr>
              <a:t> (2) they formed the basis of the Gospel,                                                                    the proclamation to be made to the world; </a:t>
            </a:r>
          </a:p>
          <a:p>
            <a:pPr algn="ctr"/>
            <a:r>
              <a:rPr lang="en-US" sz="2400" dirty="0">
                <a:latin typeface="Times New Roman" panose="02020603050405020304" pitchFamily="18" charset="0"/>
                <a:ea typeface="Times New Roman" panose="02020603050405020304" pitchFamily="18" charset="0"/>
              </a:rPr>
              <a:t> (3) they provided new converts with the proper things                                              to say at the time of baptism; and </a:t>
            </a:r>
          </a:p>
          <a:p>
            <a:pPr algn="ctr"/>
            <a:r>
              <a:rPr lang="en-US" sz="2400" dirty="0">
                <a:latin typeface="Times New Roman" panose="02020603050405020304" pitchFamily="18" charset="0"/>
                <a:ea typeface="Times New Roman" panose="02020603050405020304" pitchFamily="18" charset="0"/>
              </a:rPr>
              <a:t>(4) they provided worshipers with a nucleus of                                             expressions for their </a:t>
            </a:r>
            <a:r>
              <a:rPr lang="en-US" sz="2400">
                <a:latin typeface="Times New Roman" panose="02020603050405020304" pitchFamily="18" charset="0"/>
                <a:ea typeface="Times New Roman" panose="02020603050405020304" pitchFamily="18" charset="0"/>
              </a:rPr>
              <a:t>liturgy.</a:t>
            </a:r>
            <a:endParaRPr lang="en-US" sz="2400" dirty="0">
              <a:latin typeface="Times New Roman" panose="02020603050405020304" pitchFamily="18" charset="0"/>
              <a:ea typeface="Times New Roman" panose="02020603050405020304" pitchFamily="18" charset="0"/>
            </a:endParaRPr>
          </a:p>
          <a:p>
            <a:pPr algn="just"/>
            <a:r>
              <a:rPr lang="en-US" sz="2400" dirty="0">
                <a:latin typeface="Times New Roman" panose="02020603050405020304" pitchFamily="18" charset="0"/>
                <a:ea typeface="Times New Roman" panose="02020603050405020304" pitchFamily="18" charset="0"/>
              </a:rPr>
              <a:t>But the important point that comes out of a study of the Old and New Testament about creeds is that they were formed out of necessity.  The new community of worshipers of Christ found it necessary to formulate what they believed in common when they were confronted by old religions, false teachings, and established heresies.  The early Church was confronted and attacked on every point, but held onto the belief in the person and work of Jesus the Christ by these fixed formulas</a:t>
            </a:r>
            <a:r>
              <a:rPr lang="en-US" sz="1000" dirty="0">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92483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2979" y="204537"/>
            <a:ext cx="8446168" cy="6001643"/>
          </a:xfrm>
          <a:prstGeom prst="rect">
            <a:avLst/>
          </a:prstGeom>
          <a:noFill/>
        </p:spPr>
        <p:txBody>
          <a:bodyPr wrap="square" rtlCol="0">
            <a:spAutoFit/>
          </a:bodyPr>
          <a:lstStyle/>
          <a:p>
            <a:pPr algn="ctr"/>
            <a:r>
              <a:rPr lang="en-US" sz="3200" b="1" u="sng" dirty="0">
                <a:latin typeface="Times New Roman" panose="02020603050405020304" pitchFamily="18" charset="0"/>
                <a:ea typeface="Times New Roman" panose="02020603050405020304" pitchFamily="18" charset="0"/>
              </a:rPr>
              <a:t>IV. SCRIPTURE STUDY                                                                                             </a:t>
            </a:r>
            <a:r>
              <a:rPr lang="en-US" sz="3200" dirty="0">
                <a:latin typeface="Times New Roman" panose="02020603050405020304" pitchFamily="18" charset="0"/>
                <a:ea typeface="Times New Roman" panose="02020603050405020304" pitchFamily="18" charset="0"/>
              </a:rPr>
              <a:t> There are 12 articles included in the Nicene Creed which define the most important doctrines (dogmas) of our faith in the following order:</a:t>
            </a:r>
          </a:p>
          <a:p>
            <a:pPr algn="ctr"/>
            <a:r>
              <a:rPr lang="en-US" sz="3200" dirty="0">
                <a:latin typeface="Times New Roman" panose="02020603050405020304" pitchFamily="18" charset="0"/>
                <a:ea typeface="Times New Roman" panose="02020603050405020304" pitchFamily="18" charset="0"/>
              </a:rPr>
              <a:t>Article 1 - God the Father.</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Articles 2, 3, 4, 5, 6, 7 - The Son of God, our Lord Jesus Christ</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Article 8 – The Church</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Article 10 – Holy Baptism</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Article 11 – The Resurrection of the dead.</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Article 12 – The Second Coming,                                        or Judgment Day. </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2267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292" y="2239553"/>
            <a:ext cx="8157410" cy="4185761"/>
          </a:xfrm>
          <a:prstGeom prst="rect">
            <a:avLst/>
          </a:prstGeom>
          <a:noFill/>
        </p:spPr>
        <p:txBody>
          <a:bodyPr wrap="square" rtlCol="0">
            <a:spAutoFit/>
          </a:bodyPr>
          <a:lstStyle/>
          <a:p>
            <a:pPr algn="ctr"/>
            <a:r>
              <a:rPr lang="en-US" sz="2400" b="1" dirty="0">
                <a:latin typeface="Times New Roman" panose="02020603050405020304" pitchFamily="18" charset="0"/>
                <a:ea typeface="Times New Roman" panose="02020603050405020304" pitchFamily="18" charset="0"/>
              </a:rPr>
              <a:t>References from Holy Scripture in the Nicene-Creed</a:t>
            </a:r>
            <a:r>
              <a:rPr lang="en-US" sz="2400" dirty="0">
                <a:latin typeface="Times New Roman" panose="02020603050405020304" pitchFamily="18" charset="0"/>
                <a:ea typeface="Times New Roman" panose="02020603050405020304" pitchFamily="18" charset="0"/>
              </a:rPr>
              <a:t>:</a:t>
            </a:r>
          </a:p>
          <a:p>
            <a:pPr algn="ctr"/>
            <a:r>
              <a:rPr lang="en-US" sz="1400" dirty="0">
                <a:latin typeface="Times New Roman" panose="02020603050405020304" pitchFamily="18" charset="0"/>
                <a:ea typeface="Times New Roman" panose="02020603050405020304" pitchFamily="18" charset="0"/>
              </a:rPr>
              <a:t>I believe in   </a:t>
            </a:r>
            <a:r>
              <a:rPr lang="en-US" sz="1400" b="1" dirty="0">
                <a:latin typeface="Times New Roman" panose="02020603050405020304" pitchFamily="18" charset="0"/>
                <a:ea typeface="Times New Roman" panose="02020603050405020304" pitchFamily="18" charset="0"/>
              </a:rPr>
              <a:t>(Romans 10: 8-10;  1 John 4: 15)</a:t>
            </a:r>
            <a:br>
              <a:rPr lang="en-US" sz="1400" dirty="0">
                <a:latin typeface="Times New Roman" panose="02020603050405020304" pitchFamily="18" charset="0"/>
                <a:ea typeface="Times New Roman" panose="02020603050405020304" pitchFamily="18" charset="0"/>
              </a:rPr>
            </a:br>
            <a:r>
              <a:rPr lang="en-US" sz="1400" dirty="0">
                <a:latin typeface="Times New Roman" panose="02020603050405020304" pitchFamily="18" charset="0"/>
                <a:ea typeface="Times New Roman" panose="02020603050405020304" pitchFamily="18" charset="0"/>
              </a:rPr>
              <a:t>One God  </a:t>
            </a:r>
            <a:r>
              <a:rPr lang="en-US" sz="1400" b="1" dirty="0">
                <a:latin typeface="Times New Roman" panose="02020603050405020304" pitchFamily="18" charset="0"/>
                <a:ea typeface="Times New Roman" panose="02020603050405020304" pitchFamily="18" charset="0"/>
              </a:rPr>
              <a:t>(Deuteronomy 6: 4,  Ephesians 4: 6)</a:t>
            </a:r>
            <a:br>
              <a:rPr lang="en-US" sz="1400" dirty="0">
                <a:latin typeface="Times New Roman" panose="02020603050405020304" pitchFamily="18" charset="0"/>
                <a:ea typeface="Times New Roman" panose="02020603050405020304" pitchFamily="18" charset="0"/>
              </a:rPr>
            </a:br>
            <a:r>
              <a:rPr lang="en-US" sz="1400" dirty="0">
                <a:latin typeface="Times New Roman" panose="02020603050405020304" pitchFamily="18" charset="0"/>
                <a:ea typeface="Times New Roman" panose="02020603050405020304" pitchFamily="18" charset="0"/>
              </a:rPr>
              <a:t>Father   </a:t>
            </a:r>
            <a:r>
              <a:rPr lang="en-US" sz="1400" b="1" dirty="0">
                <a:latin typeface="Times New Roman" panose="02020603050405020304" pitchFamily="18" charset="0"/>
                <a:ea typeface="Times New Roman" panose="02020603050405020304" pitchFamily="18" charset="0"/>
              </a:rPr>
              <a:t>(Matthew 6: 9)</a:t>
            </a:r>
            <a:br>
              <a:rPr lang="en-US" sz="1400" dirty="0">
                <a:latin typeface="Times New Roman" panose="02020603050405020304" pitchFamily="18" charset="0"/>
                <a:ea typeface="Times New Roman" panose="02020603050405020304" pitchFamily="18" charset="0"/>
              </a:rPr>
            </a:br>
            <a:r>
              <a:rPr lang="en-US" sz="1400" dirty="0">
                <a:latin typeface="Times New Roman" panose="02020603050405020304" pitchFamily="18" charset="0"/>
                <a:ea typeface="Times New Roman" panose="02020603050405020304" pitchFamily="18" charset="0"/>
              </a:rPr>
              <a:t>Almighty</a:t>
            </a:r>
            <a:r>
              <a:rPr lang="en-US" sz="1400" b="1" dirty="0">
                <a:latin typeface="Times New Roman" panose="02020603050405020304" pitchFamily="18" charset="0"/>
                <a:ea typeface="Times New Roman" panose="02020603050405020304" pitchFamily="18" charset="0"/>
              </a:rPr>
              <a:t>,   (Exodus 6: 3)</a:t>
            </a:r>
            <a:br>
              <a:rPr lang="en-US" sz="1400" dirty="0">
                <a:latin typeface="Times New Roman" panose="02020603050405020304" pitchFamily="18" charset="0"/>
                <a:ea typeface="Times New Roman" panose="02020603050405020304" pitchFamily="18" charset="0"/>
              </a:rPr>
            </a:br>
            <a:r>
              <a:rPr lang="en-US" sz="1400" dirty="0">
                <a:latin typeface="Times New Roman" panose="02020603050405020304" pitchFamily="18" charset="0"/>
                <a:ea typeface="Times New Roman" panose="02020603050405020304" pitchFamily="18" charset="0"/>
              </a:rPr>
              <a:t>Maker of heaven and earth,   </a:t>
            </a:r>
            <a:r>
              <a:rPr lang="en-US" sz="1400" b="1" dirty="0">
                <a:latin typeface="Times New Roman" panose="02020603050405020304" pitchFamily="18" charset="0"/>
                <a:ea typeface="Times New Roman" panose="02020603050405020304" pitchFamily="18" charset="0"/>
              </a:rPr>
              <a:t>(Genesis 1:1)</a:t>
            </a:r>
            <a:br>
              <a:rPr lang="en-US" sz="1400" dirty="0">
                <a:latin typeface="Times New Roman" panose="02020603050405020304" pitchFamily="18" charset="0"/>
                <a:ea typeface="Times New Roman" panose="02020603050405020304" pitchFamily="18" charset="0"/>
              </a:rPr>
            </a:br>
            <a:r>
              <a:rPr lang="en-US" sz="1400" dirty="0">
                <a:latin typeface="Times New Roman" panose="02020603050405020304" pitchFamily="18" charset="0"/>
                <a:ea typeface="Times New Roman" panose="02020603050405020304" pitchFamily="18" charset="0"/>
              </a:rPr>
              <a:t>and of all things visible and invisible; </a:t>
            </a:r>
            <a:r>
              <a:rPr lang="en-US" sz="1400" b="1" dirty="0">
                <a:latin typeface="Times New Roman" panose="02020603050405020304" pitchFamily="18" charset="0"/>
                <a:ea typeface="Times New Roman" panose="02020603050405020304" pitchFamily="18" charset="0"/>
              </a:rPr>
              <a:t> (Colossians 1:15-16)</a:t>
            </a:r>
            <a:endParaRPr lang="en-US" sz="1400" dirty="0">
              <a:latin typeface="Times New Roman" panose="02020603050405020304" pitchFamily="18" charset="0"/>
              <a:ea typeface="Times New Roman" panose="02020603050405020304" pitchFamily="18" charset="0"/>
            </a:endParaRPr>
          </a:p>
          <a:p>
            <a:pPr algn="ctr"/>
            <a:r>
              <a:rPr lang="en-US" sz="1400" dirty="0">
                <a:latin typeface="Times New Roman" panose="02020603050405020304" pitchFamily="18" charset="0"/>
                <a:ea typeface="Times New Roman" panose="02020603050405020304" pitchFamily="18" charset="0"/>
              </a:rPr>
              <a:t>and in one Lord, Jesus Christ, </a:t>
            </a:r>
            <a:r>
              <a:rPr lang="en-US" sz="1400" b="1" dirty="0">
                <a:latin typeface="Times New Roman" panose="02020603050405020304" pitchFamily="18" charset="0"/>
                <a:ea typeface="Times New Roman" panose="02020603050405020304" pitchFamily="18" charset="0"/>
              </a:rPr>
              <a:t> (Acts 11:17)</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Son of God  </a:t>
            </a:r>
            <a:r>
              <a:rPr lang="en-US" sz="2400" b="1" dirty="0">
                <a:latin typeface="Times New Roman" panose="02020603050405020304" pitchFamily="18" charset="0"/>
                <a:ea typeface="Times New Roman" panose="02020603050405020304" pitchFamily="18" charset="0"/>
              </a:rPr>
              <a:t>(Matthew 14:33;  16:16)</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begotten   </a:t>
            </a:r>
            <a:r>
              <a:rPr lang="en-US" sz="2400" b="1" dirty="0">
                <a:latin typeface="Times New Roman" panose="02020603050405020304" pitchFamily="18" charset="0"/>
                <a:ea typeface="Times New Roman" panose="02020603050405020304" pitchFamily="18" charset="0"/>
              </a:rPr>
              <a:t>(John 1: 18;  3:16)</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begotten of the Father before all ages;  </a:t>
            </a:r>
            <a:r>
              <a:rPr lang="en-US" sz="2400" b="1" dirty="0">
                <a:latin typeface="Times New Roman" panose="02020603050405020304" pitchFamily="18" charset="0"/>
                <a:ea typeface="Times New Roman" panose="02020603050405020304" pitchFamily="18" charset="0"/>
              </a:rPr>
              <a:t> (John 1: 2)</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Light of Light </a:t>
            </a:r>
            <a:r>
              <a:rPr lang="en-US" sz="2400" b="1" dirty="0">
                <a:latin typeface="Times New Roman" panose="02020603050405020304" pitchFamily="18" charset="0"/>
                <a:ea typeface="Times New Roman" panose="02020603050405020304" pitchFamily="18" charset="0"/>
              </a:rPr>
              <a:t>  (Psalm 27:1;   John 8:12;  Matthew 17:2,5)</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true God of true God,   </a:t>
            </a:r>
            <a:r>
              <a:rPr lang="en-US" sz="2400" b="1" dirty="0">
                <a:latin typeface="Times New Roman" panose="02020603050405020304" pitchFamily="18" charset="0"/>
                <a:ea typeface="Times New Roman" panose="02020603050405020304" pitchFamily="18" charset="0"/>
              </a:rPr>
              <a:t>(John 17:1-5)</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of one substance with the Father,  </a:t>
            </a:r>
            <a:r>
              <a:rPr lang="en-US" sz="2400" b="1" dirty="0">
                <a:latin typeface="Times New Roman" panose="02020603050405020304" pitchFamily="18" charset="0"/>
                <a:ea typeface="Times New Roman" panose="02020603050405020304" pitchFamily="18" charset="0"/>
              </a:rPr>
              <a:t> (John 10:30)</a:t>
            </a:r>
            <a:endParaRPr lang="en-US" sz="2400" dirty="0"/>
          </a:p>
        </p:txBody>
      </p:sp>
      <p:pic>
        <p:nvPicPr>
          <p:cNvPr id="2" name="Picture 1">
            <a:extLst>
              <a:ext uri="{FF2B5EF4-FFF2-40B4-BE49-F238E27FC236}">
                <a16:creationId xmlns:a16="http://schemas.microsoft.com/office/drawing/2014/main" id="{EDD8DCEC-03F7-DB47-6842-21C6C4EC1130}"/>
              </a:ext>
            </a:extLst>
          </p:cNvPr>
          <p:cNvPicPr>
            <a:picLocks noChangeAspect="1"/>
          </p:cNvPicPr>
          <p:nvPr/>
        </p:nvPicPr>
        <p:blipFill>
          <a:blip r:embed="rId2"/>
          <a:stretch>
            <a:fillRect/>
          </a:stretch>
        </p:blipFill>
        <p:spPr>
          <a:xfrm>
            <a:off x="2710365" y="147634"/>
            <a:ext cx="3323826" cy="2091919"/>
          </a:xfrm>
          <a:prstGeom prst="rect">
            <a:avLst/>
          </a:prstGeom>
        </p:spPr>
      </p:pic>
    </p:spTree>
    <p:extLst>
      <p:ext uri="{BB962C8B-B14F-4D97-AF65-F5344CB8AC3E}">
        <p14:creationId xmlns:p14="http://schemas.microsoft.com/office/powerpoint/2010/main" val="1886356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821" y="274290"/>
            <a:ext cx="8229600" cy="6309420"/>
          </a:xfrm>
          <a:prstGeom prst="rect">
            <a:avLst/>
          </a:prstGeom>
          <a:noFill/>
        </p:spPr>
        <p:txBody>
          <a:bodyPr wrap="square" rtlCol="0">
            <a:spAutoFit/>
          </a:bodyPr>
          <a:lstStyle/>
          <a:p>
            <a:r>
              <a:rPr lang="en-US" sz="1000" dirty="0">
                <a:latin typeface="Times New Roman" panose="02020603050405020304" pitchFamily="18" charset="0"/>
                <a:ea typeface="Times New Roman" panose="02020603050405020304" pitchFamily="18" charset="0"/>
              </a:rPr>
              <a:t>through Whom all things were made;  </a:t>
            </a:r>
            <a:r>
              <a:rPr lang="en-US" sz="1000" b="1" dirty="0">
                <a:latin typeface="Times New Roman" panose="02020603050405020304" pitchFamily="18" charset="0"/>
                <a:ea typeface="Times New Roman" panose="02020603050405020304" pitchFamily="18" charset="0"/>
              </a:rPr>
              <a:t> (Hebrews 1:1-2)</a:t>
            </a:r>
            <a:br>
              <a:rPr lang="en-US" sz="1000" dirty="0">
                <a:latin typeface="Times New Roman" panose="02020603050405020304" pitchFamily="18" charset="0"/>
                <a:ea typeface="Times New Roman" panose="02020603050405020304" pitchFamily="18" charset="0"/>
              </a:rPr>
            </a:br>
            <a:r>
              <a:rPr lang="en-US" sz="1000" dirty="0">
                <a:latin typeface="Times New Roman" panose="02020603050405020304" pitchFamily="18" charset="0"/>
                <a:ea typeface="Times New Roman" panose="02020603050405020304" pitchFamily="18" charset="0"/>
              </a:rPr>
              <a:t>Who for us and for our salvation   </a:t>
            </a:r>
            <a:r>
              <a:rPr lang="en-US" sz="1000" b="1" dirty="0">
                <a:latin typeface="Times New Roman" panose="02020603050405020304" pitchFamily="18" charset="0"/>
                <a:ea typeface="Times New Roman" panose="02020603050405020304" pitchFamily="18" charset="0"/>
              </a:rPr>
              <a:t>(1 Timothy 2:4-5)</a:t>
            </a:r>
            <a:br>
              <a:rPr lang="en-US" sz="1000" dirty="0">
                <a:latin typeface="Times New Roman" panose="02020603050405020304" pitchFamily="18" charset="0"/>
                <a:ea typeface="Times New Roman" panose="02020603050405020304" pitchFamily="18" charset="0"/>
              </a:rPr>
            </a:br>
            <a:r>
              <a:rPr lang="en-US" sz="1000" dirty="0">
                <a:latin typeface="Times New Roman" panose="02020603050405020304" pitchFamily="18" charset="0"/>
                <a:ea typeface="Times New Roman" panose="02020603050405020304" pitchFamily="18" charset="0"/>
              </a:rPr>
              <a:t>came down from  heaven  </a:t>
            </a:r>
            <a:r>
              <a:rPr lang="en-US" sz="1000" b="1" dirty="0">
                <a:latin typeface="Times New Roman" panose="02020603050405020304" pitchFamily="18" charset="0"/>
                <a:ea typeface="Times New Roman" panose="02020603050405020304" pitchFamily="18" charset="0"/>
              </a:rPr>
              <a:t>(John 6:33,35)</a:t>
            </a:r>
            <a:br>
              <a:rPr lang="en-US" sz="1000" dirty="0">
                <a:latin typeface="Times New Roman" panose="02020603050405020304" pitchFamily="18" charset="0"/>
                <a:ea typeface="Times New Roman" panose="02020603050405020304" pitchFamily="18" charset="0"/>
              </a:rPr>
            </a:br>
            <a:r>
              <a:rPr lang="en-US" sz="1000" dirty="0">
                <a:latin typeface="Times New Roman" panose="02020603050405020304" pitchFamily="18" charset="0"/>
                <a:ea typeface="Times New Roman" panose="02020603050405020304" pitchFamily="18" charset="0"/>
              </a:rPr>
              <a:t>and was incarnate by the Holy Spirit of the Virgin Mary, </a:t>
            </a:r>
            <a:r>
              <a:rPr lang="en-US" sz="1000" b="1" dirty="0">
                <a:latin typeface="Times New Roman" panose="02020603050405020304" pitchFamily="18" charset="0"/>
                <a:ea typeface="Times New Roman" panose="02020603050405020304" pitchFamily="18" charset="0"/>
              </a:rPr>
              <a:t>  (Luke 1:35)</a:t>
            </a:r>
            <a:br>
              <a:rPr lang="en-US" sz="1000" dirty="0">
                <a:latin typeface="Times New Roman" panose="02020603050405020304" pitchFamily="18" charset="0"/>
                <a:ea typeface="Times New Roman" panose="02020603050405020304" pitchFamily="18" charset="0"/>
              </a:rPr>
            </a:br>
            <a:r>
              <a:rPr lang="en-US" sz="1000" dirty="0">
                <a:latin typeface="Times New Roman" panose="02020603050405020304" pitchFamily="18" charset="0"/>
                <a:ea typeface="Times New Roman" panose="02020603050405020304" pitchFamily="18" charset="0"/>
              </a:rPr>
              <a:t>and was made man</a:t>
            </a:r>
            <a:r>
              <a:rPr lang="en-US" sz="1000" b="1" dirty="0">
                <a:latin typeface="Times New Roman" panose="02020603050405020304" pitchFamily="18" charset="0"/>
                <a:ea typeface="Times New Roman" panose="02020603050405020304" pitchFamily="18" charset="0"/>
              </a:rPr>
              <a:t>.  (John 1:14)</a:t>
            </a:r>
          </a:p>
          <a:p>
            <a:endParaRPr lang="en-US" sz="1000" b="1" dirty="0">
              <a:latin typeface="Times New Roman" panose="02020603050405020304" pitchFamily="18" charset="0"/>
              <a:ea typeface="Times New Roman" panose="02020603050405020304" pitchFamily="18" charset="0"/>
            </a:endParaRPr>
          </a:p>
          <a:p>
            <a:endParaRPr lang="en-US" sz="1000" b="1" dirty="0">
              <a:latin typeface="Times New Roman" panose="02020603050405020304" pitchFamily="18" charset="0"/>
              <a:ea typeface="Times New Roman" panose="02020603050405020304" pitchFamily="18" charset="0"/>
            </a:endParaRPr>
          </a:p>
          <a:p>
            <a:endParaRPr lang="en-US" sz="1000" b="1" dirty="0">
              <a:latin typeface="Times New Roman" panose="02020603050405020304" pitchFamily="18" charset="0"/>
              <a:ea typeface="Times New Roman" panose="02020603050405020304" pitchFamily="18" charset="0"/>
            </a:endParaRPr>
          </a:p>
          <a:p>
            <a:endParaRPr lang="en-US" sz="1000" b="1" dirty="0">
              <a:latin typeface="Times New Roman" panose="02020603050405020304" pitchFamily="18" charset="0"/>
              <a:ea typeface="Times New Roman" panose="02020603050405020304" pitchFamily="18" charset="0"/>
            </a:endParaRPr>
          </a:p>
          <a:p>
            <a:endParaRPr lang="en-US" sz="1000" b="1" dirty="0">
              <a:latin typeface="Times New Roman" panose="02020603050405020304" pitchFamily="18" charset="0"/>
              <a:ea typeface="Times New Roman" panose="02020603050405020304" pitchFamily="18" charset="0"/>
            </a:endParaRPr>
          </a:p>
          <a:p>
            <a:endParaRPr lang="en-US" sz="1000" b="1" dirty="0">
              <a:latin typeface="Times New Roman" panose="02020603050405020304" pitchFamily="18" charset="0"/>
              <a:ea typeface="Times New Roman" panose="02020603050405020304" pitchFamily="18" charset="0"/>
            </a:endParaRPr>
          </a:p>
          <a:p>
            <a:endParaRPr lang="en-US" sz="1000" b="1" dirty="0">
              <a:latin typeface="Times New Roman" panose="02020603050405020304" pitchFamily="18" charset="0"/>
              <a:ea typeface="Times New Roman" panose="02020603050405020304" pitchFamily="18" charset="0"/>
            </a:endParaRPr>
          </a:p>
          <a:p>
            <a:endParaRPr lang="en-US" sz="1000" b="1" dirty="0">
              <a:latin typeface="Times New Roman" panose="02020603050405020304" pitchFamily="18" charset="0"/>
              <a:ea typeface="Times New Roman" panose="02020603050405020304" pitchFamily="18" charset="0"/>
            </a:endParaRPr>
          </a:p>
          <a:p>
            <a:endParaRPr lang="en-US" sz="1000" b="1" dirty="0">
              <a:latin typeface="Times New Roman" panose="02020603050405020304" pitchFamily="18" charset="0"/>
              <a:ea typeface="Times New Roman" panose="02020603050405020304" pitchFamily="18" charset="0"/>
            </a:endParaRPr>
          </a:p>
          <a:p>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Crucified for us  </a:t>
            </a:r>
            <a:r>
              <a:rPr lang="en-US" sz="2200" b="1" dirty="0">
                <a:latin typeface="Times New Roman" panose="02020603050405020304" pitchFamily="18" charset="0"/>
                <a:ea typeface="Times New Roman" panose="02020603050405020304" pitchFamily="18" charset="0"/>
              </a:rPr>
              <a:t> (Mark 15:25;  1 Corinthians 15:3)</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under Pontius Pilate,  </a:t>
            </a:r>
            <a:r>
              <a:rPr lang="en-US" sz="2200" b="1" dirty="0">
                <a:latin typeface="Times New Roman" panose="02020603050405020304" pitchFamily="18" charset="0"/>
                <a:ea typeface="Times New Roman" panose="02020603050405020304" pitchFamily="18" charset="0"/>
              </a:rPr>
              <a:t>(John 1:14)</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He suffered,  </a:t>
            </a:r>
            <a:r>
              <a:rPr lang="en-US" sz="2200" b="1" dirty="0">
                <a:latin typeface="Times New Roman" panose="02020603050405020304" pitchFamily="18" charset="0"/>
                <a:ea typeface="Times New Roman" panose="02020603050405020304" pitchFamily="18" charset="0"/>
              </a:rPr>
              <a:t> (Mark 8:31)</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and was buried;  </a:t>
            </a:r>
            <a:r>
              <a:rPr lang="en-US" sz="2200" b="1" dirty="0">
                <a:latin typeface="Times New Roman" panose="02020603050405020304" pitchFamily="18" charset="0"/>
                <a:ea typeface="Times New Roman" panose="02020603050405020304" pitchFamily="18" charset="0"/>
              </a:rPr>
              <a:t> (Luke 23:53;   1 Corinthians 15:4)</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rose on the third day according to the Scriptures,                                            </a:t>
            </a:r>
            <a:r>
              <a:rPr lang="en-US" sz="2200" b="1" dirty="0">
                <a:latin typeface="Times New Roman" panose="02020603050405020304" pitchFamily="18" charset="0"/>
                <a:ea typeface="Times New Roman" panose="02020603050405020304" pitchFamily="18" charset="0"/>
              </a:rPr>
              <a:t>(Luke 24:1;   1 Cor. 15:4)</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And ascended into heaven,   </a:t>
            </a:r>
            <a:r>
              <a:rPr lang="en-US" sz="2200" b="1" dirty="0">
                <a:latin typeface="Times New Roman" panose="02020603050405020304" pitchFamily="18" charset="0"/>
                <a:ea typeface="Times New Roman" panose="02020603050405020304" pitchFamily="18" charset="0"/>
              </a:rPr>
              <a:t>(Luke 24:51;  Acts 1:10)</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He is seated at the right hand of the Father;   </a:t>
            </a:r>
            <a:r>
              <a:rPr lang="en-US" sz="2200" b="1" dirty="0">
                <a:latin typeface="Times New Roman" panose="02020603050405020304" pitchFamily="18" charset="0"/>
                <a:ea typeface="Times New Roman" panose="02020603050405020304" pitchFamily="18" charset="0"/>
              </a:rPr>
              <a:t>(Mark 16:19;  Acts 7:55)</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And will come again in glory  </a:t>
            </a:r>
            <a:r>
              <a:rPr lang="en-US" sz="2200" b="1" dirty="0">
                <a:latin typeface="Times New Roman" panose="02020603050405020304" pitchFamily="18" charset="0"/>
                <a:ea typeface="Times New Roman" panose="02020603050405020304" pitchFamily="18" charset="0"/>
              </a:rPr>
              <a:t> (Matthew 24 27)</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to judge the living and dead,  </a:t>
            </a:r>
            <a:r>
              <a:rPr lang="en-US" sz="2200" b="1" dirty="0">
                <a:latin typeface="Times New Roman" panose="02020603050405020304" pitchFamily="18" charset="0"/>
                <a:ea typeface="Times New Roman" panose="02020603050405020304" pitchFamily="18" charset="0"/>
              </a:rPr>
              <a:t> (Acts 10:42;   2 Timothy 4:1)</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His kingdom shall have no end;  </a:t>
            </a:r>
            <a:r>
              <a:rPr lang="en-US" sz="2200" b="1" dirty="0">
                <a:latin typeface="Times New Roman" panose="02020603050405020304" pitchFamily="18" charset="0"/>
                <a:ea typeface="Times New Roman" panose="02020603050405020304" pitchFamily="18" charset="0"/>
              </a:rPr>
              <a:t> (2 Peter 1:11)</a:t>
            </a:r>
            <a:endParaRPr lang="en-US" sz="2200" dirty="0"/>
          </a:p>
        </p:txBody>
      </p:sp>
      <p:pic>
        <p:nvPicPr>
          <p:cNvPr id="2" name="Picture 1">
            <a:extLst>
              <a:ext uri="{FF2B5EF4-FFF2-40B4-BE49-F238E27FC236}">
                <a16:creationId xmlns:a16="http://schemas.microsoft.com/office/drawing/2014/main" id="{232A8A67-011B-2445-907B-D1232AF7A0F0}"/>
              </a:ext>
            </a:extLst>
          </p:cNvPr>
          <p:cNvPicPr>
            <a:picLocks noChangeAspect="1"/>
          </p:cNvPicPr>
          <p:nvPr/>
        </p:nvPicPr>
        <p:blipFill>
          <a:blip r:embed="rId2"/>
          <a:stretch>
            <a:fillRect/>
          </a:stretch>
        </p:blipFill>
        <p:spPr>
          <a:xfrm>
            <a:off x="4221125" y="193906"/>
            <a:ext cx="4248297" cy="2389667"/>
          </a:xfrm>
          <a:prstGeom prst="rect">
            <a:avLst/>
          </a:prstGeom>
        </p:spPr>
      </p:pic>
    </p:spTree>
    <p:extLst>
      <p:ext uri="{BB962C8B-B14F-4D97-AF65-F5344CB8AC3E}">
        <p14:creationId xmlns:p14="http://schemas.microsoft.com/office/powerpoint/2010/main" val="2768009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74" y="336884"/>
            <a:ext cx="8037095" cy="5632311"/>
          </a:xfrm>
          <a:prstGeom prst="rect">
            <a:avLst/>
          </a:prstGeom>
          <a:noFill/>
        </p:spPr>
        <p:txBody>
          <a:bodyPr wrap="square" rtlCol="0">
            <a:spAutoFit/>
          </a:bodyPr>
          <a:lstStyle/>
          <a:p>
            <a:pPr algn="ctr"/>
            <a:r>
              <a:rPr lang="en-US" sz="3600" dirty="0">
                <a:latin typeface="Times New Roman" panose="02020603050405020304" pitchFamily="18" charset="0"/>
                <a:ea typeface="Times New Roman" panose="02020603050405020304" pitchFamily="18" charset="0"/>
              </a:rPr>
              <a:t>And in the Holy Spirit,  </a:t>
            </a:r>
            <a:r>
              <a:rPr lang="en-US" sz="3600" b="1" dirty="0">
                <a:latin typeface="Times New Roman" panose="02020603050405020304" pitchFamily="18" charset="0"/>
                <a:ea typeface="Times New Roman" panose="02020603050405020304" pitchFamily="18" charset="0"/>
              </a:rPr>
              <a:t> (John 14:26)</a:t>
            </a:r>
            <a:br>
              <a:rPr lang="en-US" sz="3600" dirty="0">
                <a:latin typeface="Times New Roman" panose="02020603050405020304" pitchFamily="18" charset="0"/>
                <a:ea typeface="Times New Roman" panose="02020603050405020304" pitchFamily="18" charset="0"/>
              </a:rPr>
            </a:br>
            <a:r>
              <a:rPr lang="en-US" sz="3600" dirty="0">
                <a:latin typeface="Times New Roman" panose="02020603050405020304" pitchFamily="18" charset="0"/>
                <a:ea typeface="Times New Roman" panose="02020603050405020304" pitchFamily="18" charset="0"/>
              </a:rPr>
              <a:t>Lord  </a:t>
            </a:r>
            <a:r>
              <a:rPr lang="en-US" sz="3600" b="1" dirty="0">
                <a:latin typeface="Times New Roman" panose="02020603050405020304" pitchFamily="18" charset="0"/>
                <a:ea typeface="Times New Roman" panose="02020603050405020304" pitchFamily="18" charset="0"/>
              </a:rPr>
              <a:t>(Acts 5:3-4)</a:t>
            </a:r>
            <a:br>
              <a:rPr lang="en-US" sz="3600" dirty="0">
                <a:latin typeface="Times New Roman" panose="02020603050405020304" pitchFamily="18" charset="0"/>
                <a:ea typeface="Times New Roman" panose="02020603050405020304" pitchFamily="18" charset="0"/>
              </a:rPr>
            </a:br>
            <a:r>
              <a:rPr lang="en-US" sz="3600" dirty="0">
                <a:latin typeface="Times New Roman" panose="02020603050405020304" pitchFamily="18" charset="0"/>
                <a:ea typeface="Times New Roman" panose="02020603050405020304" pitchFamily="18" charset="0"/>
              </a:rPr>
              <a:t>the Giver of life,  </a:t>
            </a:r>
            <a:r>
              <a:rPr lang="en-US" sz="3600" b="1" dirty="0">
                <a:latin typeface="Times New Roman" panose="02020603050405020304" pitchFamily="18" charset="0"/>
                <a:ea typeface="Times New Roman" panose="02020603050405020304" pitchFamily="18" charset="0"/>
              </a:rPr>
              <a:t>(Genesis 1:2)</a:t>
            </a:r>
            <a:br>
              <a:rPr lang="en-US" sz="3600" dirty="0">
                <a:latin typeface="Times New Roman" panose="02020603050405020304" pitchFamily="18" charset="0"/>
                <a:ea typeface="Times New Roman" panose="02020603050405020304" pitchFamily="18" charset="0"/>
              </a:rPr>
            </a:br>
            <a:r>
              <a:rPr lang="en-US" sz="3600" dirty="0">
                <a:latin typeface="Times New Roman" panose="02020603050405020304" pitchFamily="18" charset="0"/>
                <a:ea typeface="Times New Roman" panose="02020603050405020304" pitchFamily="18" charset="0"/>
              </a:rPr>
              <a:t>Who proceeds from the Father,                                </a:t>
            </a:r>
            <a:r>
              <a:rPr lang="en-US" sz="3600" b="1" dirty="0">
                <a:latin typeface="Times New Roman" panose="02020603050405020304" pitchFamily="18" charset="0"/>
                <a:ea typeface="Times New Roman" panose="02020603050405020304" pitchFamily="18" charset="0"/>
              </a:rPr>
              <a:t>(John 15:26)</a:t>
            </a:r>
            <a:br>
              <a:rPr lang="en-US" sz="3600" dirty="0">
                <a:latin typeface="Times New Roman" panose="02020603050405020304" pitchFamily="18" charset="0"/>
                <a:ea typeface="Times New Roman" panose="02020603050405020304" pitchFamily="18" charset="0"/>
              </a:rPr>
            </a:br>
            <a:r>
              <a:rPr lang="en-US" sz="3600" dirty="0">
                <a:latin typeface="Times New Roman" panose="02020603050405020304" pitchFamily="18" charset="0"/>
                <a:ea typeface="Times New Roman" panose="02020603050405020304" pitchFamily="18" charset="0"/>
              </a:rPr>
              <a:t>Who together with the Father and the Son is worshipped and glorified,                   </a:t>
            </a:r>
          </a:p>
          <a:p>
            <a:pPr algn="ctr"/>
            <a:r>
              <a:rPr lang="en-US" sz="3600" dirty="0">
                <a:latin typeface="Times New Roman" panose="02020603050405020304" pitchFamily="18" charset="0"/>
                <a:ea typeface="Times New Roman" panose="02020603050405020304" pitchFamily="18" charset="0"/>
              </a:rPr>
              <a:t>          </a:t>
            </a:r>
            <a:r>
              <a:rPr lang="en-US" sz="3600" b="1" dirty="0">
                <a:latin typeface="Times New Roman" panose="02020603050405020304" pitchFamily="18" charset="0"/>
                <a:ea typeface="Times New Roman" panose="02020603050405020304" pitchFamily="18" charset="0"/>
              </a:rPr>
              <a:t>(Matthew 3:16-17)</a:t>
            </a:r>
            <a:br>
              <a:rPr lang="en-US" sz="3600" dirty="0">
                <a:latin typeface="Times New Roman" panose="02020603050405020304" pitchFamily="18" charset="0"/>
                <a:ea typeface="Times New Roman" panose="02020603050405020304" pitchFamily="18" charset="0"/>
              </a:rPr>
            </a:br>
            <a:r>
              <a:rPr lang="en-US" sz="3600" dirty="0">
                <a:latin typeface="Times New Roman" panose="02020603050405020304" pitchFamily="18" charset="0"/>
                <a:ea typeface="Times New Roman" panose="02020603050405020304" pitchFamily="18" charset="0"/>
              </a:rPr>
              <a:t>Who spoke through the prophets;  </a:t>
            </a:r>
            <a:r>
              <a:rPr lang="en-US" sz="3600" b="1" dirty="0">
                <a:latin typeface="Times New Roman" panose="02020603050405020304" pitchFamily="18" charset="0"/>
                <a:ea typeface="Times New Roman" panose="02020603050405020304" pitchFamily="18" charset="0"/>
              </a:rPr>
              <a:t>                         (I Samuel 19: 20;  Ezekiel 11:5,13)</a:t>
            </a:r>
            <a:endParaRPr lang="en-US" sz="3600" dirty="0"/>
          </a:p>
        </p:txBody>
      </p:sp>
    </p:spTree>
    <p:extLst>
      <p:ext uri="{BB962C8B-B14F-4D97-AF65-F5344CB8AC3E}">
        <p14:creationId xmlns:p14="http://schemas.microsoft.com/office/powerpoint/2010/main" val="2005149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9390" y="276726"/>
            <a:ext cx="8097252" cy="6001643"/>
          </a:xfrm>
          <a:prstGeom prst="rect">
            <a:avLst/>
          </a:prstGeom>
          <a:noFill/>
        </p:spPr>
        <p:txBody>
          <a:bodyPr wrap="square" rtlCol="0">
            <a:spAutoFit/>
          </a:bodyPr>
          <a:lstStyle/>
          <a:p>
            <a:pPr algn="ctr"/>
            <a:r>
              <a:rPr lang="en-US" sz="3200" dirty="0">
                <a:latin typeface="Times New Roman" panose="02020603050405020304" pitchFamily="18" charset="0"/>
                <a:ea typeface="Times New Roman" panose="02020603050405020304" pitchFamily="18" charset="0"/>
              </a:rPr>
              <a:t>In one,   </a:t>
            </a:r>
            <a:r>
              <a:rPr lang="en-US" sz="3200" b="1" dirty="0">
                <a:latin typeface="Times New Roman" panose="02020603050405020304" pitchFamily="18" charset="0"/>
                <a:ea typeface="Times New Roman" panose="02020603050405020304" pitchFamily="18" charset="0"/>
              </a:rPr>
              <a:t>(Matthew 16:18)</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holy,   </a:t>
            </a:r>
            <a:r>
              <a:rPr lang="en-US" sz="3200" b="1" dirty="0">
                <a:latin typeface="Times New Roman" panose="02020603050405020304" pitchFamily="18" charset="0"/>
                <a:ea typeface="Times New Roman" panose="02020603050405020304" pitchFamily="18" charset="0"/>
              </a:rPr>
              <a:t>(I Peter 2:5, 9)</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catholic/Christian  </a:t>
            </a:r>
            <a:r>
              <a:rPr lang="en-US" sz="3200" b="1" dirty="0">
                <a:latin typeface="Times New Roman" panose="02020603050405020304" pitchFamily="18" charset="0"/>
                <a:ea typeface="Times New Roman" panose="02020603050405020304" pitchFamily="18" charset="0"/>
              </a:rPr>
              <a:t>(Mark 16:15)</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and apostolic Church;                                                   </a:t>
            </a:r>
            <a:r>
              <a:rPr lang="en-US" sz="3200" b="1" dirty="0">
                <a:latin typeface="Times New Roman" panose="02020603050405020304" pitchFamily="18" charset="0"/>
                <a:ea typeface="Times New Roman" panose="02020603050405020304" pitchFamily="18" charset="0"/>
              </a:rPr>
              <a:t> (Acts 2:42;  Ephesians 2:19-22)</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I acknowledge one baptism for the remission of sins</a:t>
            </a:r>
            <a:r>
              <a:rPr lang="en-US" sz="3200" b="1" dirty="0">
                <a:latin typeface="Times New Roman" panose="02020603050405020304" pitchFamily="18" charset="0"/>
                <a:ea typeface="Times New Roman" panose="02020603050405020304" pitchFamily="18" charset="0"/>
              </a:rPr>
              <a:t>; (Ephesians 4:5)</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I look for  the resurrection of the dead;                        </a:t>
            </a:r>
            <a:r>
              <a:rPr lang="en-US" sz="3200" b="1" dirty="0">
                <a:latin typeface="Times New Roman" panose="02020603050405020304" pitchFamily="18" charset="0"/>
                <a:ea typeface="Times New Roman" panose="02020603050405020304" pitchFamily="18" charset="0"/>
              </a:rPr>
              <a:t>(John 11:24;  I Cor. 15:12-49)</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And the life of the world  to come.                            </a:t>
            </a:r>
            <a:r>
              <a:rPr lang="en-US" sz="3200" b="1" dirty="0">
                <a:latin typeface="Times New Roman" panose="02020603050405020304" pitchFamily="18" charset="0"/>
                <a:ea typeface="Times New Roman" panose="02020603050405020304" pitchFamily="18" charset="0"/>
              </a:rPr>
              <a:t>(Mark 10:29-30)</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Amen</a:t>
            </a:r>
            <a:r>
              <a:rPr lang="en-US" sz="3200" b="1" dirty="0">
                <a:latin typeface="Times New Roman" panose="02020603050405020304" pitchFamily="18" charset="0"/>
                <a:ea typeface="Times New Roman" panose="02020603050405020304" pitchFamily="18" charset="0"/>
              </a:rPr>
              <a:t>.   (Psalm 106:48)</a:t>
            </a:r>
            <a:endParaRPr lang="en-US" sz="3200" dirty="0"/>
          </a:p>
        </p:txBody>
      </p:sp>
    </p:spTree>
    <p:extLst>
      <p:ext uri="{BB962C8B-B14F-4D97-AF65-F5344CB8AC3E}">
        <p14:creationId xmlns:p14="http://schemas.microsoft.com/office/powerpoint/2010/main" val="2806050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8278" y="827532"/>
            <a:ext cx="4745343" cy="4669621"/>
          </a:xfrm>
          <a:prstGeom prst="rect">
            <a:avLst/>
          </a:prstGeom>
        </p:spPr>
      </p:pic>
    </p:spTree>
    <p:extLst>
      <p:ext uri="{BB962C8B-B14F-4D97-AF65-F5344CB8AC3E}">
        <p14:creationId xmlns:p14="http://schemas.microsoft.com/office/powerpoint/2010/main" val="2105978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EF04539-077E-FBF5-8C59-47F5D1786A24}"/>
              </a:ext>
            </a:extLst>
          </p:cNvPr>
          <p:cNvSpPr txBox="1"/>
          <p:nvPr/>
        </p:nvSpPr>
        <p:spPr>
          <a:xfrm>
            <a:off x="159489" y="312762"/>
            <a:ext cx="8649585" cy="5909310"/>
          </a:xfrm>
          <a:prstGeom prst="rect">
            <a:avLst/>
          </a:prstGeom>
          <a:noFill/>
        </p:spPr>
        <p:txBody>
          <a:bodyPr wrap="square" rtlCol="0">
            <a:spAutoFit/>
          </a:bodyPr>
          <a:lstStyle/>
          <a:p>
            <a:pPr lvl="1" algn="ctr"/>
            <a:r>
              <a:rPr lang="en-US" sz="2100" b="1" dirty="0"/>
              <a:t>The Three Ecumenical Creeds               </a:t>
            </a:r>
          </a:p>
          <a:p>
            <a:pPr lvl="1" algn="ctr"/>
            <a:r>
              <a:rPr lang="en-US" sz="2100" dirty="0"/>
              <a:t>Lutheran Church - Missouri Synod adheres to the three Ecumenical Creeds. These creeds are succinct yet accurate statements                                            of the true Christian faith.</a:t>
            </a:r>
          </a:p>
          <a:p>
            <a:pPr lvl="1" algn="ctr"/>
            <a:r>
              <a:rPr lang="en-US" sz="2100" dirty="0"/>
              <a:t>Among the major doctrines confessed in the creeds are:</a:t>
            </a:r>
          </a:p>
          <a:p>
            <a:pPr lvl="1" algn="ctr"/>
            <a:endParaRPr lang="en-US" sz="2100" dirty="0"/>
          </a:p>
          <a:p>
            <a:pPr lvl="1" algn="ctr"/>
            <a:r>
              <a:rPr lang="en-US" sz="2100" dirty="0"/>
              <a:t>•	the eternal and triune natures of God,</a:t>
            </a:r>
          </a:p>
          <a:p>
            <a:pPr lvl="1" algn="ctr"/>
            <a:r>
              <a:rPr lang="en-US" sz="2100" dirty="0"/>
              <a:t>•	the dual nature of Christ Jesus (being both fully God and fully man),</a:t>
            </a:r>
          </a:p>
          <a:p>
            <a:pPr lvl="1" algn="ctr"/>
            <a:r>
              <a:rPr lang="en-US" sz="2100" dirty="0"/>
              <a:t>•	the working of faith in believers by the Holy Spirit,</a:t>
            </a:r>
          </a:p>
          <a:p>
            <a:pPr lvl="1" algn="ctr"/>
            <a:r>
              <a:rPr lang="en-US" sz="2100" dirty="0"/>
              <a:t>•	the resurrection of the dead on the last day,</a:t>
            </a:r>
          </a:p>
          <a:p>
            <a:pPr lvl="1" algn="ctr"/>
            <a:r>
              <a:rPr lang="en-US" sz="2100" dirty="0"/>
              <a:t>•	the return of Christ Jesus in judgement, and</a:t>
            </a:r>
          </a:p>
          <a:p>
            <a:pPr lvl="1" algn="ctr"/>
            <a:r>
              <a:rPr lang="en-US" sz="2100" dirty="0"/>
              <a:t>•	everlasting life in heaven for those redeemed by the Grace of God through the working of the Holy Spirit and the innocent suffering and death &amp; true resurrection of our Lord Jesus Christ on the third day.</a:t>
            </a:r>
          </a:p>
          <a:p>
            <a:pPr lvl="1" algn="ctr"/>
            <a:endParaRPr lang="en-US" sz="2100" dirty="0"/>
          </a:p>
          <a:p>
            <a:pPr lvl="1" algn="ctr"/>
            <a:r>
              <a:rPr lang="en-US" sz="2100" b="1" dirty="0"/>
              <a:t>1.	The Apostle's Creed</a:t>
            </a:r>
          </a:p>
          <a:p>
            <a:pPr marL="800100" lvl="1" indent="-342900" algn="ctr">
              <a:buAutoNum type="arabicPeriod" startAt="2"/>
            </a:pPr>
            <a:r>
              <a:rPr lang="en-US" sz="2100" b="1" dirty="0"/>
              <a:t>The Nicene Creed</a:t>
            </a:r>
          </a:p>
          <a:p>
            <a:pPr marL="800100" lvl="1" indent="-342900" algn="ctr">
              <a:buAutoNum type="arabicPeriod" startAt="2"/>
            </a:pPr>
            <a:r>
              <a:rPr lang="en-US" sz="2100" b="1" dirty="0"/>
              <a:t>The Athanasian Creed</a:t>
            </a:r>
          </a:p>
        </p:txBody>
      </p:sp>
    </p:spTree>
    <p:extLst>
      <p:ext uri="{BB962C8B-B14F-4D97-AF65-F5344CB8AC3E}">
        <p14:creationId xmlns:p14="http://schemas.microsoft.com/office/powerpoint/2010/main" val="3221066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913016-4882-3EC1-E42F-1998B139F808}"/>
              </a:ext>
            </a:extLst>
          </p:cNvPr>
          <p:cNvPicPr>
            <a:picLocks noChangeAspect="1"/>
          </p:cNvPicPr>
          <p:nvPr/>
        </p:nvPicPr>
        <p:blipFill>
          <a:blip r:embed="rId2"/>
          <a:stretch>
            <a:fillRect/>
          </a:stretch>
        </p:blipFill>
        <p:spPr>
          <a:xfrm>
            <a:off x="698124" y="1370604"/>
            <a:ext cx="7838840" cy="3504423"/>
          </a:xfrm>
          <a:prstGeom prst="rect">
            <a:avLst/>
          </a:prstGeom>
        </p:spPr>
      </p:pic>
    </p:spTree>
    <p:extLst>
      <p:ext uri="{BB962C8B-B14F-4D97-AF65-F5344CB8AC3E}">
        <p14:creationId xmlns:p14="http://schemas.microsoft.com/office/powerpoint/2010/main" val="29158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166A37-D3C4-75DA-A461-0DA52F03D2D6}"/>
              </a:ext>
            </a:extLst>
          </p:cNvPr>
          <p:cNvSpPr txBox="1"/>
          <p:nvPr/>
        </p:nvSpPr>
        <p:spPr>
          <a:xfrm>
            <a:off x="412011" y="430618"/>
            <a:ext cx="8319977" cy="5655972"/>
          </a:xfrm>
          <a:prstGeom prst="rect">
            <a:avLst/>
          </a:prstGeom>
          <a:noFill/>
        </p:spPr>
        <p:txBody>
          <a:bodyPr wrap="square" rtlCol="0">
            <a:spAutoFit/>
          </a:bodyPr>
          <a:lstStyle/>
          <a:p>
            <a:pPr marL="0" marR="0">
              <a:lnSpc>
                <a:spcPts val="3000"/>
              </a:lnSpc>
              <a:spcBef>
                <a:spcPts val="1200"/>
              </a:spcBef>
              <a:spcAft>
                <a:spcPts val="300"/>
              </a:spcAft>
              <a:buNone/>
            </a:pPr>
            <a:r>
              <a:rPr lang="en-US" sz="2000" b="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Apostles’ Creed                                                 (ca AD 150-750)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Bef>
                <a:spcPts val="1595"/>
              </a:spcBef>
              <a:spcAft>
                <a:spcPts val="750"/>
              </a:spcAft>
            </a:pPr>
            <a:r>
              <a:rPr lang="en-US" sz="20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Apostles' Creed is the oldest. Already by 150 A.D. this creed was in use at Christian centers all along the Mediterranean Sea, such as Jerusalem, Alexandria (North Africa), Rome, and even Spain. The Apostles' Creed developed in conjunction with Baptism. As the water was applied, the question would be asked: "Do you believe in God the Father? God the Son? etc." Very quickly the answer developed into what we now call the Apostles' Creed. It is often called the baptismal creed. In addition to its primary use at all baptisms, it is also very appropriate for use in daily devotions. Also known as the </a:t>
            </a:r>
            <a:r>
              <a:rPr lang="en-US" sz="2000" i="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Baptismal Creed or the Roman Symbol</a:t>
            </a:r>
            <a:r>
              <a:rPr lang="en-US" sz="20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Its central doctrines are those of the Trinity and God the Creator. It has been called the Creed of Creeds because already by AD 150 it was employed at Christian centers all along the Mediterranean Sea, such as Jerusalem, Alexandria (North Africa), Rome, and even Spain. It is also used in daily devotions.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17412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3D6869-B465-DF34-807A-01C80AD35E81}"/>
              </a:ext>
            </a:extLst>
          </p:cNvPr>
          <p:cNvPicPr>
            <a:picLocks noChangeAspect="1"/>
          </p:cNvPicPr>
          <p:nvPr/>
        </p:nvPicPr>
        <p:blipFill>
          <a:blip r:embed="rId2"/>
          <a:stretch>
            <a:fillRect/>
          </a:stretch>
        </p:blipFill>
        <p:spPr>
          <a:xfrm>
            <a:off x="467833" y="111642"/>
            <a:ext cx="8070111" cy="6347824"/>
          </a:xfrm>
          <a:prstGeom prst="rect">
            <a:avLst/>
          </a:prstGeom>
        </p:spPr>
      </p:pic>
    </p:spTree>
    <p:extLst>
      <p:ext uri="{BB962C8B-B14F-4D97-AF65-F5344CB8AC3E}">
        <p14:creationId xmlns:p14="http://schemas.microsoft.com/office/powerpoint/2010/main" val="39191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0043E4-C365-99B1-F430-3AC9B714F9E7}"/>
              </a:ext>
            </a:extLst>
          </p:cNvPr>
          <p:cNvPicPr>
            <a:picLocks noChangeAspect="1"/>
          </p:cNvPicPr>
          <p:nvPr/>
        </p:nvPicPr>
        <p:blipFill>
          <a:blip r:embed="rId2"/>
          <a:stretch>
            <a:fillRect/>
          </a:stretch>
        </p:blipFill>
        <p:spPr>
          <a:xfrm>
            <a:off x="253326" y="233721"/>
            <a:ext cx="8637348" cy="5832153"/>
          </a:xfrm>
          <a:prstGeom prst="rect">
            <a:avLst/>
          </a:prstGeom>
        </p:spPr>
      </p:pic>
    </p:spTree>
    <p:extLst>
      <p:ext uri="{BB962C8B-B14F-4D97-AF65-F5344CB8AC3E}">
        <p14:creationId xmlns:p14="http://schemas.microsoft.com/office/powerpoint/2010/main" val="1178493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t="23668" r="50000"/>
          <a:stretch>
            <a:fillRect/>
          </a:stretch>
        </p:blipFill>
        <p:spPr>
          <a:xfrm>
            <a:off x="438253" y="1440711"/>
            <a:ext cx="7938819" cy="3546239"/>
          </a:xfrm>
          <a:prstGeom prst="rect">
            <a:avLst/>
          </a:prstGeom>
        </p:spPr>
      </p:pic>
    </p:spTree>
    <p:extLst>
      <p:ext uri="{BB962C8B-B14F-4D97-AF65-F5344CB8AC3E}">
        <p14:creationId xmlns:p14="http://schemas.microsoft.com/office/powerpoint/2010/main" val="1251252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13135" y="446072"/>
            <a:ext cx="6063012" cy="6063012"/>
          </a:xfrm>
          <a:prstGeom prst="rect">
            <a:avLst/>
          </a:prstGeom>
        </p:spPr>
      </p:pic>
    </p:spTree>
    <p:extLst>
      <p:ext uri="{BB962C8B-B14F-4D97-AF65-F5344CB8AC3E}">
        <p14:creationId xmlns:p14="http://schemas.microsoft.com/office/powerpoint/2010/main" val="1793213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860" y="914399"/>
            <a:ext cx="8815645" cy="4631657"/>
          </a:xfrm>
          <a:prstGeom prst="rect">
            <a:avLst/>
          </a:prstGeom>
        </p:spPr>
      </p:pic>
    </p:spTree>
    <p:extLst>
      <p:ext uri="{BB962C8B-B14F-4D97-AF65-F5344CB8AC3E}">
        <p14:creationId xmlns:p14="http://schemas.microsoft.com/office/powerpoint/2010/main" val="12063630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309</TotalTime>
  <Words>1915</Words>
  <Application>Microsoft Office PowerPoint</Application>
  <PresentationFormat>On-screen Show (4:3)</PresentationFormat>
  <Paragraphs>77</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vt:lpstr>
      <vt:lpstr>Arial</vt:lpstr>
      <vt:lpstr>Arial Unicode MS</vt:lpstr>
      <vt:lpstr>Calibri</vt:lpstr>
      <vt:lpstr>Calibri Light</vt:lpstr>
      <vt:lpstr>Helvetica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Nehrenz</dc:creator>
  <cp:lastModifiedBy>David Nehrenz</cp:lastModifiedBy>
  <cp:revision>82</cp:revision>
  <dcterms:created xsi:type="dcterms:W3CDTF">2016-02-18T03:34:46Z</dcterms:created>
  <dcterms:modified xsi:type="dcterms:W3CDTF">2025-07-31T15:36:35Z</dcterms:modified>
</cp:coreProperties>
</file>