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297" r:id="rId9"/>
    <p:sldId id="301" r:id="rId10"/>
    <p:sldId id="305" r:id="rId11"/>
    <p:sldId id="298" r:id="rId12"/>
    <p:sldId id="299" r:id="rId13"/>
    <p:sldId id="306" r:id="rId14"/>
    <p:sldId id="307" r:id="rId15"/>
    <p:sldId id="308" r:id="rId16"/>
    <p:sldId id="309" r:id="rId17"/>
    <p:sldId id="310" r:id="rId18"/>
    <p:sldId id="311" r:id="rId19"/>
    <p:sldId id="31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1B80C-676A-45C7-9E53-28CAADE946F3}" v="2" dt="2025-06-06T14:08:58.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558" autoAdjust="0"/>
  </p:normalViewPr>
  <p:slideViewPr>
    <p:cSldViewPr snapToGrid="0">
      <p:cViewPr varScale="1">
        <p:scale>
          <a:sx n="64" d="100"/>
          <a:sy n="64" d="100"/>
        </p:scale>
        <p:origin x="1378" y="67"/>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7/11/2025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7/11/2025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7/11/2025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a:t>
            </a:r>
            <a:r>
              <a:rPr lang="en-US" sz="2800" b="1" u="sng" dirty="0" smtClean="0">
                <a:solidFill>
                  <a:srgbClr val="000000"/>
                </a:solidFill>
                <a:effectLst/>
                <a:latin typeface="Aptos" panose="020B0004020202020204" pitchFamily="34" charset="0"/>
                <a:ea typeface="Arial Unicode MS"/>
                <a:cs typeface="Arial Unicode MS"/>
              </a:rPr>
              <a:t>2 </a:t>
            </a:r>
            <a:r>
              <a:rPr lang="en-US" sz="2800" b="1" u="sng" dirty="0">
                <a:solidFill>
                  <a:srgbClr val="000000"/>
                </a:solidFill>
                <a:effectLst/>
                <a:latin typeface="Aptos" panose="020B0004020202020204" pitchFamily="34" charset="0"/>
                <a:ea typeface="Arial Unicode MS"/>
                <a:cs typeface="Arial Unicode MS"/>
              </a:rPr>
              <a:t>- A  Bible  Study  of                                                                         the  </a:t>
            </a:r>
            <a:r>
              <a:rPr lang="en-US" sz="2800" b="1" u="sng" dirty="0" smtClean="0">
                <a:solidFill>
                  <a:srgbClr val="000000"/>
                </a:solidFill>
                <a:effectLst/>
                <a:latin typeface="Aptos" panose="020B0004020202020204" pitchFamily="34" charset="0"/>
                <a:ea typeface="Arial Unicode MS"/>
                <a:cs typeface="Arial Unicode MS"/>
              </a:rPr>
              <a:t>Nicene Creed</a:t>
            </a:r>
            <a:r>
              <a:rPr lang="en-US" sz="2800" b="1" dirty="0" smtClean="0">
                <a:solidFill>
                  <a:srgbClr val="000000"/>
                </a:solidFill>
                <a:effectLst/>
                <a:latin typeface="Aptos" panose="020B0004020202020204" pitchFamily="34" charset="0"/>
                <a:ea typeface="Arial Unicode MS"/>
                <a:cs typeface="Arial Unicode MS"/>
              </a:rPr>
              <a:t>                                              </a:t>
            </a:r>
            <a:endParaRPr lang="en-US" sz="2800" b="1" dirty="0">
              <a:solidFill>
                <a:srgbClr val="000000"/>
              </a:solidFill>
              <a:effectLst/>
              <a:latin typeface="Aptos" panose="020B0004020202020204" pitchFamily="34" charset="0"/>
              <a:ea typeface="Arial Unicode MS"/>
              <a:cs typeface="Arial Unicode MS"/>
            </a:endParaRP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a:t>
            </a:r>
            <a:r>
              <a:rPr lang="en-US" sz="3000" b="1" u="sng" dirty="0">
                <a:solidFill>
                  <a:srgbClr val="000000"/>
                </a:solidFill>
                <a:latin typeface="Aptos" panose="020B0004020202020204" pitchFamily="34" charset="0"/>
                <a:ea typeface="Arial Unicode MS"/>
                <a:cs typeface="Arial Unicode MS"/>
              </a:rPr>
              <a:t>2</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 </a:t>
            </a:r>
            <a:r>
              <a:rPr lang="en-US" sz="3000" b="1" u="sng" dirty="0" smtClean="0">
                <a:solidFill>
                  <a:srgbClr val="000000"/>
                </a:solidFill>
                <a:latin typeface="Aptos" panose="020B0004020202020204" pitchFamily="34" charset="0"/>
                <a:ea typeface="Arial Unicode MS"/>
                <a:cs typeface="Arial Unicode MS"/>
              </a:rPr>
              <a:t>July 13</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 xmlns:a16="http://schemas.microsoft.com/office/drawing/2014/main"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 xmlns:a16="http://schemas.microsoft.com/office/drawing/2014/main"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 xmlns:a16="http://schemas.microsoft.com/office/drawing/2014/main"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C10B709-F54D-2CE0-6D50-E9EE403B88AF}"/>
              </a:ext>
            </a:extLst>
          </p:cNvPr>
          <p:cNvSpPr txBox="1"/>
          <p:nvPr/>
        </p:nvSpPr>
        <p:spPr>
          <a:xfrm>
            <a:off x="175437" y="149466"/>
            <a:ext cx="8644270" cy="6640279"/>
          </a:xfrm>
          <a:prstGeom prst="rect">
            <a:avLst/>
          </a:prstGeom>
          <a:noFill/>
        </p:spPr>
        <p:txBody>
          <a:bodyPr wrap="square" rtlCol="0">
            <a:spAutoFit/>
          </a:bodyPr>
          <a:lstStyle/>
          <a:p>
            <a:pPr algn="ctr"/>
            <a:r>
              <a:rPr lang="en-US" sz="1050" b="1" u="sng" dirty="0">
                <a:latin typeface="Times New Roman" panose="02020603050405020304" pitchFamily="18" charset="0"/>
                <a:ea typeface="Times New Roman" panose="02020603050405020304" pitchFamily="18" charset="0"/>
              </a:rPr>
              <a:t>II. The Nicene Creed</a:t>
            </a:r>
            <a:endParaRPr lang="en-US" sz="1050" dirty="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ea typeface="Times New Roman" panose="02020603050405020304" pitchFamily="18" charset="0"/>
              </a:rPr>
              <a:t>I believe in one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Father Almighty,</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maker of heaven and earth</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of all things visible and invisible.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in one Lord Jesus Christ,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only-begotten Son of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begotten of His Father before all worlds,</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God of God, Light of Light,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very God of very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begotten, not made,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being of one substance with the Father;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by whom all things were made;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for us men and for our salvation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came down from heaven,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incarnate by the Holy Spirit of the virgin Mary</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made man;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crucified also for us under Pontius Pilate.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He suffered and was buried.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the third day He rose again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according to the Scriptures</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ascended into heaven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sits at the right hand of the Father.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He will come again with glory to judge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both the living and the dead,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whose kingdom will have no end. </a:t>
            </a:r>
            <a:endParaRPr lang="en-US" sz="1050" dirty="0" smtClean="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ea typeface="Times New Roman" panose="02020603050405020304" pitchFamily="18" charset="0"/>
              </a:rPr>
              <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I believe in the Holy Spirit,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Lord and giver of life,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proceeds from the Father and the Son,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with the Father and the Son together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is worshiped and glorified,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spoke by the prophets</a:t>
            </a:r>
            <a:r>
              <a:rPr lang="en-US" sz="1050" dirty="0" smtClean="0">
                <a:latin typeface="Times New Roman" panose="02020603050405020304" pitchFamily="18" charset="0"/>
                <a:ea typeface="Times New Roman" panose="02020603050405020304" pitchFamily="18" charset="0"/>
              </a:rPr>
              <a:t>.</a:t>
            </a:r>
          </a:p>
          <a:p>
            <a:pPr algn="ctr"/>
            <a:endParaRPr lang="en-US" sz="1050" dirty="0" smtClean="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cs typeface="Times New Roman" panose="02020603050405020304" pitchFamily="18" charset="0"/>
              </a:rPr>
              <a:t>And I believe in one holy Christian (catholic) and apostolic Church.</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I acknowledge one Baptism for the remission of sins,</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and I look for the resurrection of the dead</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and the life of the world to come. Amen.</a:t>
            </a:r>
            <a:r>
              <a:rPr lang="en-US" sz="1050" b="1" dirty="0">
                <a:latin typeface="Times New Roman" panose="02020603050405020304" pitchFamily="18" charset="0"/>
                <a:cs typeface="Times New Roman" panose="02020603050405020304" pitchFamily="18" charset="0"/>
              </a:rPr>
              <a:t> </a:t>
            </a:r>
            <a:endParaRPr lang="en-US" sz="1050" dirty="0">
              <a:latin typeface="Times New Roman" panose="02020603050405020304" pitchFamily="18" charset="0"/>
              <a:cs typeface="Times New Roman" panose="02020603050405020304" pitchFamily="18" charset="0"/>
            </a:endParaRPr>
          </a:p>
          <a:p>
            <a:pPr algn="ctr"/>
            <a:endParaRPr lang="en-US" sz="800" dirty="0">
              <a:effectLst/>
              <a:latin typeface="Times New Roman" panose="02020603050405020304" pitchFamily="18" charset="0"/>
              <a:ea typeface="Times New Roman" panose="02020603050405020304" pitchFamily="18" charset="0"/>
            </a:endParaRPr>
          </a:p>
          <a:p>
            <a:pPr algn="ctr"/>
            <a:endParaRPr lang="en-US"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362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789" y="216568"/>
            <a:ext cx="8530390" cy="6370975"/>
          </a:xfrm>
          <a:prstGeom prst="rect">
            <a:avLst/>
          </a:prstGeom>
          <a:noFill/>
        </p:spPr>
        <p:txBody>
          <a:bodyPr wrap="square" rtlCol="0">
            <a:spAutoFit/>
          </a:bodyPr>
          <a:lstStyle/>
          <a:p>
            <a:pPr algn="ctr"/>
            <a:r>
              <a:rPr lang="en-US" sz="2400" b="1" u="sng" dirty="0">
                <a:latin typeface="Times New Roman" panose="02020603050405020304" pitchFamily="18" charset="0"/>
                <a:ea typeface="Times New Roman" panose="02020603050405020304" pitchFamily="18" charset="0"/>
              </a:rPr>
              <a:t>III. Early Christian Creedal Statements</a:t>
            </a:r>
            <a:r>
              <a:rPr lang="en-US" sz="2400" u="sng" dirty="0">
                <a:latin typeface="Times New Roman" panose="02020603050405020304" pitchFamily="18" charset="0"/>
                <a:ea typeface="Times New Roman" panose="02020603050405020304" pitchFamily="18" charset="0"/>
              </a:rPr>
              <a:t>                                                                           </a:t>
            </a:r>
            <a:endParaRPr lang="en-US" sz="2400" u="sng" dirty="0" smtClean="0">
              <a:latin typeface="Times New Roman" panose="02020603050405020304" pitchFamily="18" charset="0"/>
              <a:ea typeface="Times New Roman" panose="02020603050405020304" pitchFamily="18" charset="0"/>
            </a:endParaRPr>
          </a:p>
          <a:p>
            <a:pPr algn="ctr"/>
            <a:r>
              <a:rPr lang="en-US" sz="2400" dirty="0" smtClean="0">
                <a:latin typeface="Times New Roman" panose="02020603050405020304" pitchFamily="18" charset="0"/>
                <a:ea typeface="Times New Roman" panose="02020603050405020304" pitchFamily="18" charset="0"/>
              </a:rPr>
              <a:t>A </a:t>
            </a:r>
            <a:r>
              <a:rPr lang="en-US" sz="2400" dirty="0">
                <a:latin typeface="Times New Roman" panose="02020603050405020304" pitchFamily="18" charset="0"/>
                <a:ea typeface="Times New Roman" panose="02020603050405020304" pitchFamily="18" charset="0"/>
              </a:rPr>
              <a:t>brief survey of fragments of creeds and confessions of faith found in the New Testament, suggesting that the early Christians found it necessary to summarize their distinctive beliefs.  The basic pattern of these early statements is concerned with two things: </a:t>
            </a: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1) the naming of Jesus, who lived and died and rose again in history, and (2) the ascription of a title or titles to him, </a:t>
            </a:r>
            <a:r>
              <a:rPr lang="en-US" sz="2400" dirty="0" smtClean="0">
                <a:latin typeface="Times New Roman" panose="02020603050405020304" pitchFamily="18" charset="0"/>
                <a:ea typeface="Times New Roman" panose="02020603050405020304" pitchFamily="18" charset="0"/>
              </a:rPr>
              <a:t>                        marking </a:t>
            </a:r>
            <a:r>
              <a:rPr lang="en-US" sz="2400" dirty="0">
                <a:latin typeface="Times New Roman" panose="02020603050405020304" pitchFamily="18" charset="0"/>
                <a:ea typeface="Times New Roman" panose="02020603050405020304" pitchFamily="18" charset="0"/>
              </a:rPr>
              <a:t>his divinity.                  </a:t>
            </a:r>
          </a:p>
          <a:p>
            <a:pPr algn="ct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Here are some of the fragments that the early church used</a:t>
            </a:r>
            <a:r>
              <a:rPr lang="en-US" sz="2400" dirty="0" smtClean="0">
                <a:latin typeface="Times New Roman" panose="02020603050405020304" pitchFamily="18" charset="0"/>
                <a:ea typeface="Times New Roman" panose="02020603050405020304" pitchFamily="18" charset="0"/>
              </a:rPr>
              <a:t>:</a:t>
            </a:r>
          </a:p>
          <a:p>
            <a:pPr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the Christ, the Son of the living God” </a:t>
            </a:r>
            <a:r>
              <a:rPr lang="en-US" sz="2400" b="1" dirty="0" smtClean="0">
                <a:latin typeface="Times New Roman" panose="02020603050405020304" pitchFamily="18" charset="0"/>
                <a:ea typeface="Times New Roman" panose="02020603050405020304" pitchFamily="18" charset="0"/>
              </a:rPr>
              <a:t>                                   (Mk</a:t>
            </a:r>
            <a:r>
              <a:rPr lang="en-US" sz="2400" b="1" dirty="0">
                <a:latin typeface="Times New Roman" panose="02020603050405020304" pitchFamily="18" charset="0"/>
                <a:ea typeface="Times New Roman" panose="02020603050405020304" pitchFamily="18" charset="0"/>
              </a:rPr>
              <a:t>. 8:29; 14:61; 15:2</a:t>
            </a:r>
            <a:r>
              <a:rPr lang="en-US" sz="2400" b="1" dirty="0" smtClean="0">
                <a:latin typeface="Times New Roman" panose="02020603050405020304" pitchFamily="18" charset="0"/>
                <a:ea typeface="Times New Roman" panose="02020603050405020304" pitchFamily="18" charset="0"/>
              </a:rPr>
              <a:t>)</a:t>
            </a:r>
          </a:p>
          <a:p>
            <a:pPr indent="457200"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the Son of God” </a:t>
            </a:r>
            <a:r>
              <a:rPr lang="en-US" sz="2400" b="1" dirty="0" smtClean="0">
                <a:latin typeface="Times New Roman" panose="02020603050405020304" pitchFamily="18" charset="0"/>
                <a:ea typeface="Times New Roman" panose="02020603050405020304" pitchFamily="18" charset="0"/>
              </a:rPr>
              <a:t>                                                                   (John </a:t>
            </a:r>
            <a:r>
              <a:rPr lang="en-US" sz="2400" b="1" dirty="0">
                <a:latin typeface="Times New Roman" panose="02020603050405020304" pitchFamily="18" charset="0"/>
                <a:ea typeface="Times New Roman" panose="02020603050405020304" pitchFamily="18" charset="0"/>
              </a:rPr>
              <a:t>1:34; 1 John 4:15; Acts 9:20; Heb. 4:14</a:t>
            </a:r>
            <a:r>
              <a:rPr lang="en-US" sz="2400" b="1" dirty="0" smtClean="0">
                <a:latin typeface="Times New Roman" panose="02020603050405020304" pitchFamily="18" charset="0"/>
                <a:ea typeface="Times New Roman" panose="02020603050405020304" pitchFamily="18" charset="0"/>
              </a:rPr>
              <a:t>)</a:t>
            </a:r>
          </a:p>
          <a:p>
            <a:pPr indent="457200"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Lord”</a:t>
            </a:r>
            <a:r>
              <a:rPr lang="en-US" sz="2400" b="1" dirty="0">
                <a:latin typeface="Times New Roman" panose="02020603050405020304" pitchFamily="18" charset="0"/>
                <a:ea typeface="Times New Roman" panose="02020603050405020304" pitchFamily="18" charset="0"/>
              </a:rPr>
              <a:t> (1 Cor. 12:3; Rom. 10:9; Phil. 2:11)</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5655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364" y="335485"/>
            <a:ext cx="8819145" cy="6401753"/>
          </a:xfrm>
          <a:prstGeom prst="rect">
            <a:avLst/>
          </a:prstGeom>
          <a:noFill/>
        </p:spPr>
        <p:txBody>
          <a:bodyPr wrap="square" rtlCol="0">
            <a:spAutoFit/>
          </a:bodyPr>
          <a:lstStyle/>
          <a:p>
            <a:pPr algn="just"/>
            <a:r>
              <a:rPr lang="en-US" sz="2000" b="1" dirty="0" smtClean="0">
                <a:latin typeface="Times New Roman" panose="02020603050405020304" pitchFamily="18" charset="0"/>
                <a:ea typeface="Times New Roman" panose="02020603050405020304" pitchFamily="18" charset="0"/>
              </a:rPr>
              <a:t>Begin here: </a:t>
            </a:r>
            <a:r>
              <a:rPr lang="en-US" sz="2000" dirty="0" smtClean="0">
                <a:latin typeface="Times New Roman" panose="02020603050405020304" pitchFamily="18" charset="0"/>
                <a:ea typeface="Times New Roman" panose="02020603050405020304" pitchFamily="18" charset="0"/>
              </a:rPr>
              <a:t>These </a:t>
            </a:r>
            <a:r>
              <a:rPr lang="en-US" sz="2000" dirty="0">
                <a:latin typeface="Times New Roman" panose="02020603050405020304" pitchFamily="18" charset="0"/>
                <a:ea typeface="Times New Roman" panose="02020603050405020304" pitchFamily="18" charset="0"/>
              </a:rPr>
              <a:t>confessions in time were enlarged to include the resurrection, as well as the divine nature of Jesus, the Christ, who was with the Father in the beginning and became the mediator between God and people.  </a:t>
            </a:r>
            <a:endParaRPr lang="en-US" sz="2000" dirty="0" smtClean="0">
              <a:latin typeface="Times New Roman" panose="02020603050405020304" pitchFamily="18" charset="0"/>
              <a:ea typeface="Times New Roman" panose="02020603050405020304" pitchFamily="18" charset="0"/>
            </a:endParaRPr>
          </a:p>
          <a:p>
            <a:pPr algn="just"/>
            <a:endParaRPr lang="en-US" sz="2000" dirty="0">
              <a:latin typeface="Times New Roman" panose="02020603050405020304" pitchFamily="18" charset="0"/>
              <a:ea typeface="Times New Roman" panose="02020603050405020304" pitchFamily="18" charset="0"/>
            </a:endParaRPr>
          </a:p>
          <a:p>
            <a:pPr algn="just"/>
            <a:r>
              <a:rPr lang="en-US" sz="2000" dirty="0" smtClean="0">
                <a:latin typeface="Times New Roman" panose="02020603050405020304" pitchFamily="18" charset="0"/>
                <a:ea typeface="Times New Roman" panose="02020603050405020304" pitchFamily="18" charset="0"/>
              </a:rPr>
              <a:t>The </a:t>
            </a:r>
            <a:r>
              <a:rPr lang="en-US" sz="2000" dirty="0">
                <a:latin typeface="Times New Roman" panose="02020603050405020304" pitchFamily="18" charset="0"/>
                <a:ea typeface="Times New Roman" panose="02020603050405020304" pitchFamily="18" charset="0"/>
              </a:rPr>
              <a:t>most extensive one is found in </a:t>
            </a:r>
            <a:r>
              <a:rPr lang="en-US" sz="2000" b="1" dirty="0">
                <a:latin typeface="Times New Roman" panose="02020603050405020304" pitchFamily="18" charset="0"/>
                <a:ea typeface="Times New Roman" panose="02020603050405020304" pitchFamily="18" charset="0"/>
              </a:rPr>
              <a:t>1 Corinthians 15:3b-7, </a:t>
            </a:r>
            <a:r>
              <a:rPr lang="en-US" sz="2000" dirty="0">
                <a:latin typeface="Times New Roman" panose="02020603050405020304" pitchFamily="18" charset="0"/>
                <a:ea typeface="Times New Roman" panose="02020603050405020304" pitchFamily="18" charset="0"/>
              </a:rPr>
              <a:t>the summary of the Gospel, the essence of the Christian faith</a:t>
            </a:r>
            <a:r>
              <a:rPr lang="en-US" sz="2000" dirty="0" smtClean="0">
                <a:latin typeface="Times New Roman" panose="02020603050405020304" pitchFamily="18" charset="0"/>
                <a:ea typeface="Times New Roman" panose="02020603050405020304" pitchFamily="18" charset="0"/>
              </a:rPr>
              <a:t>:</a:t>
            </a:r>
          </a:p>
          <a:p>
            <a:pPr algn="just"/>
            <a:endParaRPr lang="en-US" sz="20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000" dirty="0">
                <a:latin typeface="Times New Roman" panose="02020603050405020304" pitchFamily="18" charset="0"/>
                <a:ea typeface="Times New Roman" panose="02020603050405020304" pitchFamily="18" charset="0"/>
              </a:rPr>
              <a:t>“That Christ died for our sins according to the Scriptures, and that He was buried, and that He was raised on the third day according to the Scriptures, and that He appeared to Cephas, then to the twelve, then to more than five hundred brethren at one time . . . then He appeared to James, then to all the apostles” etc</a:t>
            </a:r>
            <a:r>
              <a:rPr lang="en-US" sz="2000" dirty="0" smtClean="0">
                <a:latin typeface="Times New Roman" panose="02020603050405020304" pitchFamily="18" charset="0"/>
                <a:ea typeface="Times New Roman" panose="02020603050405020304" pitchFamily="18" charset="0"/>
              </a:rPr>
              <a:t>.</a:t>
            </a:r>
          </a:p>
          <a:p>
            <a:pPr marL="457200" marR="0">
              <a:spcBef>
                <a:spcPts val="0"/>
              </a:spcBef>
              <a:spcAft>
                <a:spcPts val="0"/>
              </a:spcAft>
            </a:pPr>
            <a:endParaRPr lang="en-US" sz="20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Other condensed versions of creeds may be found in </a:t>
            </a:r>
            <a:r>
              <a:rPr lang="en-US" sz="2000" b="1" dirty="0">
                <a:latin typeface="Times New Roman" panose="02020603050405020304" pitchFamily="18" charset="0"/>
                <a:ea typeface="Times New Roman" panose="02020603050405020304" pitchFamily="18" charset="0"/>
              </a:rPr>
              <a:t>Romans 1:3-5a, 8:34, and                 1 Timothy 3:16.</a:t>
            </a:r>
            <a:r>
              <a:rPr lang="en-US" sz="2000" dirty="0">
                <a:latin typeface="Times New Roman" panose="02020603050405020304" pitchFamily="18" charset="0"/>
                <a:ea typeface="Times New Roman" panose="02020603050405020304" pitchFamily="18" charset="0"/>
              </a:rPr>
              <a:t>  In fact, some of the creeds were preserved in the early hymns of the Church, such as in </a:t>
            </a:r>
            <a:r>
              <a:rPr lang="en-US" sz="2000" b="1" dirty="0">
                <a:latin typeface="Times New Roman" panose="02020603050405020304" pitchFamily="18" charset="0"/>
                <a:ea typeface="Times New Roman" panose="02020603050405020304" pitchFamily="18" charset="0"/>
              </a:rPr>
              <a:t>John 1:1-18, Colossians 1:15-20, and Philippians 2:6-11.  </a:t>
            </a:r>
          </a:p>
          <a:p>
            <a:r>
              <a:rPr lang="en-US" sz="2000" b="1" dirty="0" smtClean="0">
                <a:latin typeface="Times New Roman" panose="02020603050405020304" pitchFamily="18" charset="0"/>
                <a:ea typeface="Times New Roman" panose="02020603050405020304" pitchFamily="18" charset="0"/>
              </a:rPr>
              <a:t>1 </a:t>
            </a:r>
            <a:r>
              <a:rPr lang="en-US" sz="2000" b="1" dirty="0">
                <a:latin typeface="Times New Roman" panose="02020603050405020304" pitchFamily="18" charset="0"/>
                <a:ea typeface="Times New Roman" panose="02020603050405020304" pitchFamily="18" charset="0"/>
              </a:rPr>
              <a:t>Timothy 3:16 </a:t>
            </a:r>
            <a:r>
              <a:rPr lang="en-US" sz="2000" dirty="0">
                <a:latin typeface="Times New Roman" panose="02020603050405020304" pitchFamily="18" charset="0"/>
                <a:ea typeface="Times New Roman" panose="02020603050405020304" pitchFamily="18" charset="0"/>
              </a:rPr>
              <a:t>will serve as a good example:</a:t>
            </a:r>
          </a:p>
          <a:p>
            <a:r>
              <a:rPr lang="en-US" sz="2000" dirty="0">
                <a:latin typeface="Times New Roman" panose="02020603050405020304" pitchFamily="18" charset="0"/>
                <a:ea typeface="Times New Roman" panose="02020603050405020304" pitchFamily="18" charset="0"/>
              </a:rPr>
              <a:t> </a:t>
            </a:r>
          </a:p>
          <a:p>
            <a:pPr indent="457200"/>
            <a:r>
              <a:rPr lang="en-US" sz="2000" dirty="0">
                <a:latin typeface="Times New Roman" panose="02020603050405020304" pitchFamily="18" charset="0"/>
                <a:ea typeface="Times New Roman" panose="02020603050405020304" pitchFamily="18" charset="0"/>
              </a:rPr>
              <a:t>“And by a common confession, great is the mystery of godliness;</a:t>
            </a:r>
          </a:p>
          <a:p>
            <a:pPr indent="457200"/>
            <a:r>
              <a:rPr lang="en-US" sz="2000" dirty="0">
                <a:latin typeface="Times New Roman" panose="02020603050405020304" pitchFamily="18" charset="0"/>
                <a:ea typeface="Times New Roman" panose="02020603050405020304" pitchFamily="18" charset="0"/>
              </a:rPr>
              <a:t>God was revealed in the flesh, was vindicated in the Spirit,</a:t>
            </a:r>
          </a:p>
          <a:p>
            <a:pPr indent="457200"/>
            <a:r>
              <a:rPr lang="en-US" sz="2000" dirty="0">
                <a:latin typeface="Times New Roman" panose="02020603050405020304" pitchFamily="18" charset="0"/>
                <a:ea typeface="Times New Roman" panose="02020603050405020304" pitchFamily="18" charset="0"/>
              </a:rPr>
              <a:t>was seen of angels, proclaimed in the world, taken up to glory.”</a:t>
            </a:r>
          </a:p>
          <a:p>
            <a:pPr marR="457200" algn="just"/>
            <a:endParaRPr lang="en-US" sz="10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84" y="117693"/>
            <a:ext cx="9035715" cy="6370975"/>
          </a:xfrm>
          <a:prstGeom prst="rect">
            <a:avLst/>
          </a:prstGeom>
          <a:noFill/>
        </p:spPr>
        <p:txBody>
          <a:bodyPr wrap="square" rtlCol="0">
            <a:spAutoFit/>
          </a:bodyPr>
          <a:lstStyle/>
          <a:p>
            <a:pPr algn="just"/>
            <a:r>
              <a:rPr lang="en-US" sz="2400" dirty="0">
                <a:latin typeface="Times New Roman" panose="02020603050405020304" pitchFamily="18" charset="0"/>
                <a:ea typeface="Times New Roman" panose="02020603050405020304" pitchFamily="18" charset="0"/>
              </a:rPr>
              <a:t>These confessions of faith by the early Church served several purposes:                    </a:t>
            </a:r>
            <a:endParaRPr lang="en-US" sz="2400" dirty="0" smtClean="0">
              <a:latin typeface="Times New Roman" panose="02020603050405020304" pitchFamily="18" charset="0"/>
              <a:ea typeface="Times New Roman" panose="02020603050405020304" pitchFamily="18" charset="0"/>
            </a:endParaRPr>
          </a:p>
          <a:p>
            <a:pPr algn="ct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(1) they became the center of the teaching of the Church, </a:t>
            </a:r>
            <a:r>
              <a:rPr lang="en-US" sz="2400" dirty="0" smtClean="0">
                <a:latin typeface="Times New Roman" panose="02020603050405020304" pitchFamily="18" charset="0"/>
                <a:ea typeface="Times New Roman" panose="02020603050405020304" pitchFamily="18" charset="0"/>
              </a:rPr>
              <a:t>                                                       </a:t>
            </a:r>
          </a:p>
          <a:p>
            <a:pPr algn="ct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the </a:t>
            </a:r>
            <a:r>
              <a:rPr lang="en-US" sz="2400" dirty="0">
                <a:latin typeface="Times New Roman" panose="02020603050405020304" pitchFamily="18" charset="0"/>
                <a:ea typeface="Times New Roman" panose="02020603050405020304" pitchFamily="18" charset="0"/>
              </a:rPr>
              <a:t>essential doctrine;               </a:t>
            </a:r>
            <a:endParaRPr lang="en-US" sz="2400" dirty="0" smtClean="0">
              <a:latin typeface="Times New Roman" panose="02020603050405020304" pitchFamily="18" charset="0"/>
              <a:ea typeface="Times New Roman" panose="02020603050405020304" pitchFamily="18" charset="0"/>
            </a:endParaRPr>
          </a:p>
          <a:p>
            <a:pPr algn="ct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(2) they formed the basis of the Gospel</a:t>
            </a:r>
            <a:r>
              <a:rPr lang="en-US" sz="2400" dirty="0" smtClean="0">
                <a:latin typeface="Times New Roman" panose="02020603050405020304" pitchFamily="18" charset="0"/>
                <a:ea typeface="Times New Roman" panose="02020603050405020304" pitchFamily="18" charset="0"/>
              </a:rPr>
              <a:t>,                                                                    the </a:t>
            </a:r>
            <a:r>
              <a:rPr lang="en-US" sz="2400" dirty="0">
                <a:latin typeface="Times New Roman" panose="02020603050405020304" pitchFamily="18" charset="0"/>
                <a:ea typeface="Times New Roman" panose="02020603050405020304" pitchFamily="18" charset="0"/>
              </a:rPr>
              <a:t>proclamation to be made to </a:t>
            </a:r>
            <a:r>
              <a:rPr lang="en-US" sz="2400" dirty="0" smtClean="0">
                <a:latin typeface="Times New Roman" panose="02020603050405020304" pitchFamily="18" charset="0"/>
                <a:ea typeface="Times New Roman" panose="02020603050405020304" pitchFamily="18" charset="0"/>
              </a:rPr>
              <a:t>the </a:t>
            </a:r>
            <a:r>
              <a:rPr lang="en-US" sz="2400" dirty="0">
                <a:latin typeface="Times New Roman" panose="02020603050405020304" pitchFamily="18" charset="0"/>
                <a:ea typeface="Times New Roman" panose="02020603050405020304" pitchFamily="18" charset="0"/>
              </a:rPr>
              <a:t>world; </a:t>
            </a:r>
            <a:endParaRPr lang="en-US" sz="2400" dirty="0" smtClean="0">
              <a:latin typeface="Times New Roman" panose="02020603050405020304" pitchFamily="18" charset="0"/>
              <a:ea typeface="Times New Roman" panose="02020603050405020304" pitchFamily="18" charset="0"/>
            </a:endParaRPr>
          </a:p>
          <a:p>
            <a:pPr algn="ct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(3) they provided new converts with the proper things </a:t>
            </a:r>
            <a:r>
              <a:rPr lang="en-US" sz="2400" dirty="0" smtClean="0">
                <a:latin typeface="Times New Roman" panose="02020603050405020304" pitchFamily="18" charset="0"/>
                <a:ea typeface="Times New Roman" panose="02020603050405020304" pitchFamily="18" charset="0"/>
              </a:rPr>
              <a:t>                                             to </a:t>
            </a:r>
            <a:r>
              <a:rPr lang="en-US" sz="2400" dirty="0">
                <a:latin typeface="Times New Roman" panose="02020603050405020304" pitchFamily="18" charset="0"/>
                <a:ea typeface="Times New Roman" panose="02020603050405020304" pitchFamily="18" charset="0"/>
              </a:rPr>
              <a:t>say at the time </a:t>
            </a:r>
            <a:r>
              <a:rPr lang="en-US" sz="2400" dirty="0" smtClean="0">
                <a:latin typeface="Times New Roman" panose="02020603050405020304" pitchFamily="18" charset="0"/>
                <a:ea typeface="Times New Roman" panose="02020603050405020304" pitchFamily="18" charset="0"/>
              </a:rPr>
              <a:t>of </a:t>
            </a:r>
            <a:r>
              <a:rPr lang="en-US" sz="2400" dirty="0">
                <a:latin typeface="Times New Roman" panose="02020603050405020304" pitchFamily="18" charset="0"/>
                <a:ea typeface="Times New Roman" panose="02020603050405020304" pitchFamily="18" charset="0"/>
              </a:rPr>
              <a:t>baptism; and </a:t>
            </a:r>
            <a:endParaRPr lang="en-US" sz="2400" dirty="0" smtClean="0">
              <a:latin typeface="Times New Roman" panose="02020603050405020304" pitchFamily="18" charset="0"/>
              <a:ea typeface="Times New Roman" panose="02020603050405020304" pitchFamily="18" charset="0"/>
            </a:endParaRPr>
          </a:p>
          <a:p>
            <a:pPr algn="ctr"/>
            <a:r>
              <a:rPr lang="en-US" sz="2400" dirty="0" smtClean="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4) they provided worshipers with a nucleus of </a:t>
            </a:r>
            <a:r>
              <a:rPr lang="en-US" sz="2400" dirty="0" smtClean="0">
                <a:latin typeface="Times New Roman" panose="02020603050405020304" pitchFamily="18" charset="0"/>
                <a:ea typeface="Times New Roman" panose="02020603050405020304" pitchFamily="18" charset="0"/>
              </a:rPr>
              <a:t>                                            expressions </a:t>
            </a:r>
            <a:r>
              <a:rPr lang="en-US" sz="2400" dirty="0">
                <a:latin typeface="Times New Roman" panose="02020603050405020304" pitchFamily="18" charset="0"/>
                <a:ea typeface="Times New Roman" panose="02020603050405020304" pitchFamily="18" charset="0"/>
              </a:rPr>
              <a:t>for their </a:t>
            </a:r>
            <a:r>
              <a:rPr lang="en-US" sz="2400" dirty="0" smtClean="0">
                <a:latin typeface="Times New Roman" panose="02020603050405020304" pitchFamily="18" charset="0"/>
                <a:ea typeface="Times New Roman" panose="02020603050405020304" pitchFamily="18" charset="0"/>
              </a:rPr>
              <a:t>liturgy.</a:t>
            </a:r>
          </a:p>
          <a:p>
            <a:pPr algn="ct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But the important point that comes out of a study of the Old and New Testament about creeds is that they were formed out of necessity.  The new community of worshipers of Christ found it necessary to formulate what they believed in common when they were confronted by old religions, false teachings, and established heresies.  The early Church was confronted and attacked on every point, but held onto the belief in the person </a:t>
            </a:r>
            <a:r>
              <a:rPr lang="en-US" sz="2400" dirty="0" smtClean="0">
                <a:latin typeface="Times New Roman" panose="02020603050405020304" pitchFamily="18" charset="0"/>
                <a:ea typeface="Times New Roman" panose="02020603050405020304" pitchFamily="18" charset="0"/>
              </a:rPr>
              <a:t>and </a:t>
            </a:r>
            <a:r>
              <a:rPr lang="en-US" sz="2400" dirty="0">
                <a:latin typeface="Times New Roman" panose="02020603050405020304" pitchFamily="18" charset="0"/>
                <a:ea typeface="Times New Roman" panose="02020603050405020304" pitchFamily="18" charset="0"/>
              </a:rPr>
              <a:t>work of Jesus the Christ by these fixed formulas</a:t>
            </a:r>
            <a:r>
              <a:rPr lang="en-US" sz="1000" dirty="0">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2483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979" y="204537"/>
            <a:ext cx="8446168" cy="6001643"/>
          </a:xfrm>
          <a:prstGeom prst="rect">
            <a:avLst/>
          </a:prstGeom>
          <a:noFill/>
        </p:spPr>
        <p:txBody>
          <a:bodyPr wrap="square" rtlCol="0">
            <a:spAutoFit/>
          </a:bodyPr>
          <a:lstStyle/>
          <a:p>
            <a:pPr algn="ctr"/>
            <a:r>
              <a:rPr lang="en-US" sz="3200" b="1" u="sng" dirty="0">
                <a:latin typeface="Times New Roman" panose="02020603050405020304" pitchFamily="18" charset="0"/>
                <a:ea typeface="Times New Roman" panose="02020603050405020304" pitchFamily="18" charset="0"/>
              </a:rPr>
              <a:t>IV. SCRIPTURE STUDY                                                                                             </a:t>
            </a:r>
            <a:r>
              <a:rPr lang="en-US" sz="3200" dirty="0">
                <a:latin typeface="Times New Roman" panose="02020603050405020304" pitchFamily="18" charset="0"/>
                <a:ea typeface="Times New Roman" panose="02020603050405020304" pitchFamily="18" charset="0"/>
              </a:rPr>
              <a:t> There are 12 articles included in the Nicene Creed which define the most important doctrines (dogmas) of our faith in the following order:</a:t>
            </a:r>
          </a:p>
          <a:p>
            <a:pPr algn="ctr"/>
            <a:r>
              <a:rPr lang="en-US" sz="3200" dirty="0">
                <a:latin typeface="Times New Roman" panose="02020603050405020304" pitchFamily="18" charset="0"/>
                <a:ea typeface="Times New Roman" panose="02020603050405020304" pitchFamily="18" charset="0"/>
              </a:rPr>
              <a:t>Article 1 - God the Father.</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Articles 2, 3, 4, 5, 6, 7 - The Son of God, our Lord Jesus Christ</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8 – The Church</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10 – Holy Baptism</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11 – The Resurrection of the dead.</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12 – The Second Coming, </a:t>
            </a:r>
            <a:r>
              <a:rPr lang="en-US" sz="3200" dirty="0" smtClean="0">
                <a:latin typeface="Times New Roman" panose="02020603050405020304" pitchFamily="18" charset="0"/>
                <a:ea typeface="Times New Roman" panose="02020603050405020304" pitchFamily="18" charset="0"/>
              </a:rPr>
              <a:t>                                       or </a:t>
            </a:r>
            <a:r>
              <a:rPr lang="en-US" sz="3200" dirty="0">
                <a:latin typeface="Times New Roman" panose="02020603050405020304" pitchFamily="18" charset="0"/>
                <a:ea typeface="Times New Roman" panose="02020603050405020304" pitchFamily="18" charset="0"/>
              </a:rPr>
              <a:t>Judgment Day.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267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137" y="240632"/>
            <a:ext cx="8157410" cy="5632311"/>
          </a:xfrm>
          <a:prstGeom prst="rect">
            <a:avLst/>
          </a:prstGeom>
          <a:noFill/>
        </p:spPr>
        <p:txBody>
          <a:bodyPr wrap="square" rtlCol="0">
            <a:spAutoFit/>
          </a:bodyPr>
          <a:lstStyle/>
          <a:p>
            <a:pPr algn="ctr"/>
            <a:r>
              <a:rPr lang="en-US" sz="2400" b="1" dirty="0">
                <a:latin typeface="Times New Roman" panose="02020603050405020304" pitchFamily="18" charset="0"/>
                <a:ea typeface="Times New Roman" panose="02020603050405020304" pitchFamily="18" charset="0"/>
              </a:rPr>
              <a:t>References from Holy Scripture in the Nicene-Creed</a:t>
            </a:r>
            <a:r>
              <a:rPr lang="en-US" sz="2400" dirty="0" smtClean="0">
                <a:latin typeface="Times New Roman" panose="02020603050405020304" pitchFamily="18" charset="0"/>
                <a:ea typeface="Times New Roman" panose="02020603050405020304" pitchFamily="18" charset="0"/>
              </a:rPr>
              <a:t>:</a:t>
            </a:r>
          </a:p>
          <a:p>
            <a:pPr algn="ctr"/>
            <a:endParaRPr lang="en-US" sz="2400" dirty="0">
              <a:latin typeface="Times New Roman" panose="02020603050405020304" pitchFamily="18" charset="0"/>
              <a:ea typeface="Times New Roman" panose="02020603050405020304" pitchFamily="18" charset="0"/>
            </a:endParaRPr>
          </a:p>
          <a:p>
            <a:pPr algn="ctr"/>
            <a:r>
              <a:rPr lang="en-US" sz="2400" dirty="0">
                <a:latin typeface="Times New Roman" panose="02020603050405020304" pitchFamily="18" charset="0"/>
                <a:ea typeface="Times New Roman" panose="02020603050405020304" pitchFamily="18" charset="0"/>
              </a:rPr>
              <a:t>I believe in   </a:t>
            </a:r>
            <a:r>
              <a:rPr lang="en-US" sz="2400" b="1" dirty="0">
                <a:latin typeface="Times New Roman" panose="02020603050405020304" pitchFamily="18" charset="0"/>
                <a:ea typeface="Times New Roman" panose="02020603050405020304" pitchFamily="18" charset="0"/>
              </a:rPr>
              <a:t>(Romans 10: 8-10;  1 John 4: 15)</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One God  </a:t>
            </a:r>
            <a:r>
              <a:rPr lang="en-US" sz="2400" b="1" dirty="0">
                <a:latin typeface="Times New Roman" panose="02020603050405020304" pitchFamily="18" charset="0"/>
                <a:ea typeface="Times New Roman" panose="02020603050405020304" pitchFamily="18" charset="0"/>
              </a:rPr>
              <a:t>(Deuteronomy 6: 4,  Ephesians 4: 6)</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Father   </a:t>
            </a:r>
            <a:r>
              <a:rPr lang="en-US" sz="2400" b="1" dirty="0">
                <a:latin typeface="Times New Roman" panose="02020603050405020304" pitchFamily="18" charset="0"/>
                <a:ea typeface="Times New Roman" panose="02020603050405020304" pitchFamily="18" charset="0"/>
              </a:rPr>
              <a:t>(Matthew 6: 9)</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Almighty</a:t>
            </a:r>
            <a:r>
              <a:rPr lang="en-US" sz="2400" b="1" dirty="0">
                <a:latin typeface="Times New Roman" panose="02020603050405020304" pitchFamily="18" charset="0"/>
                <a:ea typeface="Times New Roman" panose="02020603050405020304" pitchFamily="18" charset="0"/>
              </a:rPr>
              <a:t>,   (Exodus 6: 3)</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Maker of heaven and earth,   </a:t>
            </a:r>
            <a:r>
              <a:rPr lang="en-US" sz="2400" b="1" dirty="0">
                <a:latin typeface="Times New Roman" panose="02020603050405020304" pitchFamily="18" charset="0"/>
                <a:ea typeface="Times New Roman" panose="02020603050405020304" pitchFamily="18" charset="0"/>
              </a:rPr>
              <a:t>(Genesis 1:1)</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and of all things visible and invisible; </a:t>
            </a:r>
            <a:r>
              <a:rPr lang="en-US" sz="2400" b="1" dirty="0">
                <a:latin typeface="Times New Roman" panose="02020603050405020304" pitchFamily="18" charset="0"/>
                <a:ea typeface="Times New Roman" panose="02020603050405020304" pitchFamily="18" charset="0"/>
              </a:rPr>
              <a:t> (Colossians 1:15-16)</a:t>
            </a:r>
            <a:endParaRPr lang="en-US" sz="2400" dirty="0">
              <a:latin typeface="Times New Roman" panose="02020603050405020304" pitchFamily="18" charset="0"/>
              <a:ea typeface="Times New Roman" panose="02020603050405020304" pitchFamily="18" charset="0"/>
            </a:endParaRPr>
          </a:p>
          <a:p>
            <a:pPr algn="ctr"/>
            <a:r>
              <a:rPr lang="en-US" sz="2400" dirty="0">
                <a:latin typeface="Times New Roman" panose="02020603050405020304" pitchFamily="18" charset="0"/>
                <a:ea typeface="Times New Roman" panose="02020603050405020304" pitchFamily="18" charset="0"/>
              </a:rPr>
              <a:t>and in one Lord, Jesus Christ, </a:t>
            </a:r>
            <a:r>
              <a:rPr lang="en-US" sz="2400" b="1" dirty="0">
                <a:latin typeface="Times New Roman" panose="02020603050405020304" pitchFamily="18" charset="0"/>
                <a:ea typeface="Times New Roman" panose="02020603050405020304" pitchFamily="18" charset="0"/>
              </a:rPr>
              <a:t> (Acts 11:17)</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Son of God  </a:t>
            </a:r>
            <a:r>
              <a:rPr lang="en-US" sz="2400" b="1" dirty="0">
                <a:latin typeface="Times New Roman" panose="02020603050405020304" pitchFamily="18" charset="0"/>
                <a:ea typeface="Times New Roman" panose="02020603050405020304" pitchFamily="18" charset="0"/>
              </a:rPr>
              <a:t>(Matthew 14:33;  16:16)</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begotten   </a:t>
            </a:r>
            <a:r>
              <a:rPr lang="en-US" sz="2400" b="1" dirty="0">
                <a:latin typeface="Times New Roman" panose="02020603050405020304" pitchFamily="18" charset="0"/>
                <a:ea typeface="Times New Roman" panose="02020603050405020304" pitchFamily="18" charset="0"/>
              </a:rPr>
              <a:t>(John 1: 18;  3:16)</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begotten of the Father before all ages;  </a:t>
            </a:r>
            <a:r>
              <a:rPr lang="en-US" sz="2400" b="1" dirty="0">
                <a:latin typeface="Times New Roman" panose="02020603050405020304" pitchFamily="18" charset="0"/>
                <a:ea typeface="Times New Roman" panose="02020603050405020304" pitchFamily="18" charset="0"/>
              </a:rPr>
              <a:t> (John 1: 2)</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Light of Light </a:t>
            </a:r>
            <a:r>
              <a:rPr lang="en-US" sz="2400" b="1" dirty="0">
                <a:latin typeface="Times New Roman" panose="02020603050405020304" pitchFamily="18" charset="0"/>
                <a:ea typeface="Times New Roman" panose="02020603050405020304" pitchFamily="18" charset="0"/>
              </a:rPr>
              <a:t>  (Psalm 27:1;   John 8:12;  Matthew 17:2,5)</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true God of true God,   </a:t>
            </a:r>
            <a:r>
              <a:rPr lang="en-US" sz="2400" b="1" dirty="0">
                <a:latin typeface="Times New Roman" panose="02020603050405020304" pitchFamily="18" charset="0"/>
                <a:ea typeface="Times New Roman" panose="02020603050405020304" pitchFamily="18" charset="0"/>
              </a:rPr>
              <a:t>(John 17:1-5)</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of one substance with the Father,  </a:t>
            </a:r>
            <a:r>
              <a:rPr lang="en-US" sz="2400" b="1" dirty="0">
                <a:latin typeface="Times New Roman" panose="02020603050405020304" pitchFamily="18" charset="0"/>
                <a:ea typeface="Times New Roman" panose="02020603050405020304" pitchFamily="18" charset="0"/>
              </a:rPr>
              <a:t> (John 10:30)</a:t>
            </a:r>
            <a:endParaRPr lang="en-US" sz="2400" dirty="0"/>
          </a:p>
        </p:txBody>
      </p:sp>
    </p:spTree>
    <p:extLst>
      <p:ext uri="{BB962C8B-B14F-4D97-AF65-F5344CB8AC3E}">
        <p14:creationId xmlns:p14="http://schemas.microsoft.com/office/powerpoint/2010/main" val="1886356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821" y="433137"/>
            <a:ext cx="8229600" cy="5509200"/>
          </a:xfrm>
          <a:prstGeom prst="rect">
            <a:avLst/>
          </a:prstGeom>
          <a:noFill/>
        </p:spPr>
        <p:txBody>
          <a:bodyPr wrap="square" rtlCol="0">
            <a:spAutoFit/>
          </a:bodyPr>
          <a:lstStyle/>
          <a:p>
            <a:pPr algn="ctr"/>
            <a:r>
              <a:rPr lang="en-US" sz="2200" dirty="0">
                <a:latin typeface="Times New Roman" panose="02020603050405020304" pitchFamily="18" charset="0"/>
                <a:ea typeface="Times New Roman" panose="02020603050405020304" pitchFamily="18" charset="0"/>
              </a:rPr>
              <a:t>through Whom all things were made;  </a:t>
            </a:r>
            <a:r>
              <a:rPr lang="en-US" sz="2200" b="1" dirty="0">
                <a:latin typeface="Times New Roman" panose="02020603050405020304" pitchFamily="18" charset="0"/>
                <a:ea typeface="Times New Roman" panose="02020603050405020304" pitchFamily="18" charset="0"/>
              </a:rPr>
              <a:t> (Hebrews 1:1-2)</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Who for us and for our salvation   </a:t>
            </a:r>
            <a:r>
              <a:rPr lang="en-US" sz="2200" b="1" dirty="0">
                <a:latin typeface="Times New Roman" panose="02020603050405020304" pitchFamily="18" charset="0"/>
                <a:ea typeface="Times New Roman" panose="02020603050405020304" pitchFamily="18" charset="0"/>
              </a:rPr>
              <a:t>(1 Timothy 2:4-5)</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came down from  heaven  </a:t>
            </a:r>
            <a:r>
              <a:rPr lang="en-US" sz="2200" b="1" dirty="0">
                <a:latin typeface="Times New Roman" panose="02020603050405020304" pitchFamily="18" charset="0"/>
                <a:ea typeface="Times New Roman" panose="02020603050405020304" pitchFamily="18" charset="0"/>
              </a:rPr>
              <a:t>(John 6:33,35)</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was incarnate by the Holy Spirit of the Virgin Mary, </a:t>
            </a:r>
            <a:r>
              <a:rPr lang="en-US" sz="2200" b="1" dirty="0">
                <a:latin typeface="Times New Roman" panose="02020603050405020304" pitchFamily="18" charset="0"/>
                <a:ea typeface="Times New Roman" panose="02020603050405020304" pitchFamily="18" charset="0"/>
              </a:rPr>
              <a:t>  (Luke 1:35)</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was made man</a:t>
            </a:r>
            <a:r>
              <a:rPr lang="en-US" sz="2200" b="1" dirty="0">
                <a:latin typeface="Times New Roman" panose="02020603050405020304" pitchFamily="18" charset="0"/>
                <a:ea typeface="Times New Roman" panose="02020603050405020304" pitchFamily="18" charset="0"/>
              </a:rPr>
              <a:t>.  (John 1:14)</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Crucified for us  </a:t>
            </a:r>
            <a:r>
              <a:rPr lang="en-US" sz="2200" b="1" dirty="0">
                <a:latin typeface="Times New Roman" panose="02020603050405020304" pitchFamily="18" charset="0"/>
                <a:ea typeface="Times New Roman" panose="02020603050405020304" pitchFamily="18" charset="0"/>
              </a:rPr>
              <a:t> (Mark 15:25;  1 Corinthians 15:3)</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under Pontius Pilate,  </a:t>
            </a:r>
            <a:r>
              <a:rPr lang="en-US" sz="2200" b="1" dirty="0">
                <a:latin typeface="Times New Roman" panose="02020603050405020304" pitchFamily="18" charset="0"/>
                <a:ea typeface="Times New Roman" panose="02020603050405020304" pitchFamily="18" charset="0"/>
              </a:rPr>
              <a:t>(John 1:14)</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He suffered,  </a:t>
            </a:r>
            <a:r>
              <a:rPr lang="en-US" sz="2200" b="1" dirty="0">
                <a:latin typeface="Times New Roman" panose="02020603050405020304" pitchFamily="18" charset="0"/>
                <a:ea typeface="Times New Roman" panose="02020603050405020304" pitchFamily="18" charset="0"/>
              </a:rPr>
              <a:t> (Mark 8:31)</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was buried;  </a:t>
            </a:r>
            <a:r>
              <a:rPr lang="en-US" sz="2200" b="1" dirty="0">
                <a:latin typeface="Times New Roman" panose="02020603050405020304" pitchFamily="18" charset="0"/>
                <a:ea typeface="Times New Roman" panose="02020603050405020304" pitchFamily="18" charset="0"/>
              </a:rPr>
              <a:t> (Luke 23:53;   1 Corinthians 15:4)</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rose on the third day according to the Scriptures, </a:t>
            </a:r>
            <a:r>
              <a:rPr lang="en-US" sz="2200" dirty="0" smtClean="0">
                <a:latin typeface="Times New Roman" panose="02020603050405020304" pitchFamily="18" charset="0"/>
                <a:ea typeface="Times New Roman" panose="02020603050405020304" pitchFamily="18" charset="0"/>
              </a:rPr>
              <a:t>                                           </a:t>
            </a:r>
            <a:r>
              <a:rPr lang="en-US" sz="2200" b="1" dirty="0" smtClean="0">
                <a:latin typeface="Times New Roman" panose="02020603050405020304" pitchFamily="18" charset="0"/>
                <a:ea typeface="Times New Roman" panose="02020603050405020304" pitchFamily="18" charset="0"/>
              </a:rPr>
              <a:t>(</a:t>
            </a:r>
            <a:r>
              <a:rPr lang="en-US" sz="2200" b="1" dirty="0">
                <a:latin typeface="Times New Roman" panose="02020603050405020304" pitchFamily="18" charset="0"/>
                <a:ea typeface="Times New Roman" panose="02020603050405020304" pitchFamily="18" charset="0"/>
              </a:rPr>
              <a:t>Luke 24:1;   1 Cor. 15:4)</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ascended into heaven,   </a:t>
            </a:r>
            <a:r>
              <a:rPr lang="en-US" sz="2200" b="1" dirty="0">
                <a:latin typeface="Times New Roman" panose="02020603050405020304" pitchFamily="18" charset="0"/>
                <a:ea typeface="Times New Roman" panose="02020603050405020304" pitchFamily="18" charset="0"/>
              </a:rPr>
              <a:t>(Luke 24:51;  Acts 1:10)</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He is seated at the right hand of the Father;   </a:t>
            </a:r>
            <a:r>
              <a:rPr lang="en-US" sz="2200" b="1" dirty="0">
                <a:latin typeface="Times New Roman" panose="02020603050405020304" pitchFamily="18" charset="0"/>
                <a:ea typeface="Times New Roman" panose="02020603050405020304" pitchFamily="18" charset="0"/>
              </a:rPr>
              <a:t>(Mark 16:19;  Acts 7:55)</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will come again in glory  </a:t>
            </a:r>
            <a:r>
              <a:rPr lang="en-US" sz="2200" b="1" dirty="0">
                <a:latin typeface="Times New Roman" panose="02020603050405020304" pitchFamily="18" charset="0"/>
                <a:ea typeface="Times New Roman" panose="02020603050405020304" pitchFamily="18" charset="0"/>
              </a:rPr>
              <a:t> (Matthew 24 27)</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to judge the living and dead,  </a:t>
            </a:r>
            <a:r>
              <a:rPr lang="en-US" sz="2200" b="1" dirty="0">
                <a:latin typeface="Times New Roman" panose="02020603050405020304" pitchFamily="18" charset="0"/>
                <a:ea typeface="Times New Roman" panose="02020603050405020304" pitchFamily="18" charset="0"/>
              </a:rPr>
              <a:t> (Acts 10:42;   2 Timothy 4:1)</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His kingdom shall have no end;  </a:t>
            </a:r>
            <a:r>
              <a:rPr lang="en-US" sz="2200" b="1" dirty="0">
                <a:latin typeface="Times New Roman" panose="02020603050405020304" pitchFamily="18" charset="0"/>
                <a:ea typeface="Times New Roman" panose="02020603050405020304" pitchFamily="18" charset="0"/>
              </a:rPr>
              <a:t> (2 Peter 1:11)</a:t>
            </a:r>
            <a:endParaRPr lang="en-US" sz="2200" dirty="0"/>
          </a:p>
        </p:txBody>
      </p:sp>
    </p:spTree>
    <p:extLst>
      <p:ext uri="{BB962C8B-B14F-4D97-AF65-F5344CB8AC3E}">
        <p14:creationId xmlns:p14="http://schemas.microsoft.com/office/powerpoint/2010/main" val="2768009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74" y="336884"/>
            <a:ext cx="8037095" cy="5632311"/>
          </a:xfrm>
          <a:prstGeom prst="rect">
            <a:avLst/>
          </a:prstGeom>
          <a:noFill/>
        </p:spPr>
        <p:txBody>
          <a:bodyPr wrap="square" rtlCol="0">
            <a:spAutoFit/>
          </a:bodyPr>
          <a:lstStyle/>
          <a:p>
            <a:pPr algn="ctr"/>
            <a:r>
              <a:rPr lang="en-US" sz="3600" dirty="0">
                <a:latin typeface="Times New Roman" panose="02020603050405020304" pitchFamily="18" charset="0"/>
                <a:ea typeface="Times New Roman" panose="02020603050405020304" pitchFamily="18" charset="0"/>
              </a:rPr>
              <a:t>And in the Holy Spirit,  </a:t>
            </a:r>
            <a:r>
              <a:rPr lang="en-US" sz="3600" b="1" dirty="0">
                <a:latin typeface="Times New Roman" panose="02020603050405020304" pitchFamily="18" charset="0"/>
                <a:ea typeface="Times New Roman" panose="02020603050405020304" pitchFamily="18" charset="0"/>
              </a:rPr>
              <a:t> (John 14:26)</a:t>
            </a:r>
            <a:r>
              <a:rPr lang="en-US" sz="3600" dirty="0">
                <a:latin typeface="Times New Roman" panose="02020603050405020304" pitchFamily="18" charset="0"/>
                <a:ea typeface="Times New Roman" panose="02020603050405020304" pitchFamily="18" charset="0"/>
              </a:rPr>
              <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Lord  </a:t>
            </a:r>
            <a:r>
              <a:rPr lang="en-US" sz="3600" b="1" dirty="0">
                <a:latin typeface="Times New Roman" panose="02020603050405020304" pitchFamily="18" charset="0"/>
                <a:ea typeface="Times New Roman" panose="02020603050405020304" pitchFamily="18" charset="0"/>
              </a:rPr>
              <a:t>(Acts 5:3-4)</a:t>
            </a:r>
            <a:r>
              <a:rPr lang="en-US" sz="3600" dirty="0">
                <a:latin typeface="Times New Roman" panose="02020603050405020304" pitchFamily="18" charset="0"/>
                <a:ea typeface="Times New Roman" panose="02020603050405020304" pitchFamily="18" charset="0"/>
              </a:rPr>
              <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the Giver of life,  </a:t>
            </a:r>
            <a:r>
              <a:rPr lang="en-US" sz="3600" b="1" dirty="0">
                <a:latin typeface="Times New Roman" panose="02020603050405020304" pitchFamily="18" charset="0"/>
                <a:ea typeface="Times New Roman" panose="02020603050405020304" pitchFamily="18" charset="0"/>
              </a:rPr>
              <a:t>(Genesis 1:2)</a:t>
            </a:r>
            <a:r>
              <a:rPr lang="en-US" sz="3600" dirty="0">
                <a:latin typeface="Times New Roman" panose="02020603050405020304" pitchFamily="18" charset="0"/>
                <a:ea typeface="Times New Roman" panose="02020603050405020304" pitchFamily="18" charset="0"/>
              </a:rPr>
              <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proceeds from the Father,  </a:t>
            </a:r>
            <a:r>
              <a:rPr lang="en-US" sz="3600" dirty="0" smtClean="0">
                <a:latin typeface="Times New Roman" panose="02020603050405020304" pitchFamily="18" charset="0"/>
                <a:ea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rPr>
              <a:t>(John 15:26)</a:t>
            </a:r>
            <a:r>
              <a:rPr lang="en-US" sz="3600" dirty="0">
                <a:latin typeface="Times New Roman" panose="02020603050405020304" pitchFamily="18" charset="0"/>
                <a:ea typeface="Times New Roman" panose="02020603050405020304" pitchFamily="18" charset="0"/>
              </a:rPr>
              <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together with the Father and the Son is worshipped and glorified,                   </a:t>
            </a:r>
          </a:p>
          <a:p>
            <a:pPr algn="ctr"/>
            <a:r>
              <a:rPr lang="en-US" sz="3600" dirty="0">
                <a:latin typeface="Times New Roman" panose="02020603050405020304" pitchFamily="18" charset="0"/>
                <a:ea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rPr>
              <a:t>(Matthew 3:16-17)</a:t>
            </a:r>
            <a:r>
              <a:rPr lang="en-US" sz="3600" dirty="0">
                <a:latin typeface="Times New Roman" panose="02020603050405020304" pitchFamily="18" charset="0"/>
                <a:ea typeface="Times New Roman" panose="02020603050405020304" pitchFamily="18" charset="0"/>
              </a:rPr>
              <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spoke through the prophets;  </a:t>
            </a:r>
            <a:r>
              <a:rPr lang="en-US" sz="3600" b="1" dirty="0">
                <a:latin typeface="Times New Roman" panose="02020603050405020304" pitchFamily="18" charset="0"/>
                <a:ea typeface="Times New Roman" panose="02020603050405020304" pitchFamily="18" charset="0"/>
              </a:rPr>
              <a:t> </a:t>
            </a:r>
            <a:r>
              <a:rPr lang="en-US" sz="3600" b="1" dirty="0" smtClean="0">
                <a:latin typeface="Times New Roman" panose="02020603050405020304" pitchFamily="18" charset="0"/>
                <a:ea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rPr>
              <a:t>I Samuel 19: 20;  Ezekiel 11:5,13)</a:t>
            </a:r>
            <a:endParaRPr lang="en-US" sz="3600" dirty="0"/>
          </a:p>
        </p:txBody>
      </p:sp>
    </p:spTree>
    <p:extLst>
      <p:ext uri="{BB962C8B-B14F-4D97-AF65-F5344CB8AC3E}">
        <p14:creationId xmlns:p14="http://schemas.microsoft.com/office/powerpoint/2010/main" val="2005149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390" y="276726"/>
            <a:ext cx="8097252" cy="6001643"/>
          </a:xfrm>
          <a:prstGeom prst="rect">
            <a:avLst/>
          </a:prstGeom>
          <a:noFill/>
        </p:spPr>
        <p:txBody>
          <a:bodyPr wrap="square" rtlCol="0">
            <a:spAutoFit/>
          </a:bodyPr>
          <a:lstStyle/>
          <a:p>
            <a:pPr algn="ctr"/>
            <a:r>
              <a:rPr lang="en-US" sz="3200" dirty="0">
                <a:latin typeface="Times New Roman" panose="02020603050405020304" pitchFamily="18" charset="0"/>
                <a:ea typeface="Times New Roman" panose="02020603050405020304" pitchFamily="18" charset="0"/>
              </a:rPr>
              <a:t>In one,   </a:t>
            </a:r>
            <a:r>
              <a:rPr lang="en-US" sz="3200" b="1" dirty="0">
                <a:latin typeface="Times New Roman" panose="02020603050405020304" pitchFamily="18" charset="0"/>
                <a:ea typeface="Times New Roman" panose="02020603050405020304" pitchFamily="18" charset="0"/>
              </a:rPr>
              <a:t>(Matthew 16:18)</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holy,   </a:t>
            </a:r>
            <a:r>
              <a:rPr lang="en-US" sz="3200" b="1" dirty="0">
                <a:latin typeface="Times New Roman" panose="02020603050405020304" pitchFamily="18" charset="0"/>
                <a:ea typeface="Times New Roman" panose="02020603050405020304" pitchFamily="18" charset="0"/>
              </a:rPr>
              <a:t>(I Peter 2:5, 9)</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catholic/Christian  </a:t>
            </a:r>
            <a:r>
              <a:rPr lang="en-US" sz="3200" b="1" dirty="0">
                <a:latin typeface="Times New Roman" panose="02020603050405020304" pitchFamily="18" charset="0"/>
                <a:ea typeface="Times New Roman" panose="02020603050405020304" pitchFamily="18" charset="0"/>
              </a:rPr>
              <a:t>(Mark 16:15)</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and apostolic Church;  </a:t>
            </a:r>
            <a:r>
              <a:rPr lang="en-US" sz="3200" dirty="0" smtClean="0">
                <a:latin typeface="Times New Roman" panose="02020603050405020304" pitchFamily="18" charset="0"/>
                <a:ea typeface="Times New Roman" panose="02020603050405020304" pitchFamily="18" charset="0"/>
              </a:rPr>
              <a:t>                                                 </a:t>
            </a:r>
            <a:r>
              <a:rPr lang="en-US" sz="3200" b="1" dirty="0" smtClean="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(Acts 2:42;  Ephesians 2:19-22)</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I acknowledge one baptism for the remission of sins</a:t>
            </a:r>
            <a:r>
              <a:rPr lang="en-US" sz="3200" b="1" dirty="0">
                <a:latin typeface="Times New Roman" panose="02020603050405020304" pitchFamily="18" charset="0"/>
                <a:ea typeface="Times New Roman" panose="02020603050405020304" pitchFamily="18" charset="0"/>
              </a:rPr>
              <a:t>; (Ephesians 4:5)</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I look for  the resurrection of the dead;   </a:t>
            </a:r>
            <a:r>
              <a:rPr lang="en-US" sz="3200" dirty="0" smtClean="0">
                <a:latin typeface="Times New Roman" panose="02020603050405020304" pitchFamily="18" charset="0"/>
                <a:ea typeface="Times New Roman" panose="02020603050405020304" pitchFamily="18" charset="0"/>
              </a:rPr>
              <a:t>                     </a:t>
            </a:r>
            <a:r>
              <a:rPr lang="en-US" sz="3200" b="1" dirty="0" smtClean="0">
                <a:latin typeface="Times New Roman" panose="02020603050405020304" pitchFamily="18" charset="0"/>
                <a:ea typeface="Times New Roman" panose="02020603050405020304" pitchFamily="18" charset="0"/>
              </a:rPr>
              <a:t>(</a:t>
            </a:r>
            <a:r>
              <a:rPr lang="en-US" sz="3200" b="1" dirty="0">
                <a:latin typeface="Times New Roman" panose="02020603050405020304" pitchFamily="18" charset="0"/>
                <a:ea typeface="Times New Roman" panose="02020603050405020304" pitchFamily="18" charset="0"/>
              </a:rPr>
              <a:t>John 11:24;  I Cor. 15:12-49)</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And the life of the world  to come</a:t>
            </a:r>
            <a:r>
              <a:rPr lang="en-US" sz="3200" dirty="0" smtClean="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(Mark 10:29-30)</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Amen</a:t>
            </a:r>
            <a:r>
              <a:rPr lang="en-US" sz="3200" b="1" dirty="0">
                <a:latin typeface="Times New Roman" panose="02020603050405020304" pitchFamily="18" charset="0"/>
                <a:ea typeface="Times New Roman" panose="02020603050405020304" pitchFamily="18" charset="0"/>
              </a:rPr>
              <a:t>.   (Psalm 106:48)</a:t>
            </a:r>
            <a:endParaRPr lang="en-US" sz="3200" dirty="0"/>
          </a:p>
        </p:txBody>
      </p:sp>
    </p:spTree>
    <p:extLst>
      <p:ext uri="{BB962C8B-B14F-4D97-AF65-F5344CB8AC3E}">
        <p14:creationId xmlns:p14="http://schemas.microsoft.com/office/powerpoint/2010/main" val="2806050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8278" y="827532"/>
            <a:ext cx="4745343" cy="4669621"/>
          </a:xfrm>
          <a:prstGeom prst="rect">
            <a:avLst/>
          </a:prstGeom>
        </p:spPr>
      </p:pic>
    </p:spTree>
    <p:extLst>
      <p:ext uri="{BB962C8B-B14F-4D97-AF65-F5344CB8AC3E}">
        <p14:creationId xmlns:p14="http://schemas.microsoft.com/office/powerpoint/2010/main" val="2105978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r="50000"/>
          <a:stretch/>
        </p:blipFill>
        <p:spPr>
          <a:xfrm>
            <a:off x="406356" y="660158"/>
            <a:ext cx="7938819" cy="4645769"/>
          </a:xfrm>
          <a:prstGeom prst="rect">
            <a:avLst/>
          </a:prstGeom>
        </p:spPr>
      </p:pic>
    </p:spTree>
    <p:extLst>
      <p:ext uri="{BB962C8B-B14F-4D97-AF65-F5344CB8AC3E}">
        <p14:creationId xmlns:p14="http://schemas.microsoft.com/office/powerpoint/2010/main" val="1251252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TotalTime>
  <Words>321</Words>
  <Application>Microsoft Office PowerPoint</Application>
  <PresentationFormat>On-screen Show (4:3)</PresentationFormat>
  <Paragraphs>68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 Unicode MS</vt:lpstr>
      <vt:lpstr>Aptos</vt: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80</cp:revision>
  <dcterms:created xsi:type="dcterms:W3CDTF">2016-02-18T03:34:46Z</dcterms:created>
  <dcterms:modified xsi:type="dcterms:W3CDTF">2025-07-11T20:54:32Z</dcterms:modified>
</cp:coreProperties>
</file>