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sldIdLst>
    <p:sldId id="274" r:id="rId2"/>
    <p:sldId id="293" r:id="rId3"/>
    <p:sldId id="256" r:id="rId4"/>
    <p:sldId id="291" r:id="rId5"/>
    <p:sldId id="257" r:id="rId6"/>
    <p:sldId id="259" r:id="rId7"/>
    <p:sldId id="319" r:id="rId8"/>
    <p:sldId id="309" r:id="rId9"/>
    <p:sldId id="310" r:id="rId10"/>
    <p:sldId id="311" r:id="rId11"/>
    <p:sldId id="297" r:id="rId12"/>
    <p:sldId id="301" r:id="rId13"/>
    <p:sldId id="302" r:id="rId14"/>
    <p:sldId id="308" r:id="rId15"/>
    <p:sldId id="320" r:id="rId16"/>
    <p:sldId id="322" r:id="rId17"/>
    <p:sldId id="327" r:id="rId18"/>
    <p:sldId id="313" r:id="rId19"/>
    <p:sldId id="315" r:id="rId20"/>
    <p:sldId id="328" r:id="rId21"/>
    <p:sldId id="330" r:id="rId22"/>
    <p:sldId id="334" r:id="rId23"/>
    <p:sldId id="336" r:id="rId24"/>
    <p:sldId id="340" r:id="rId25"/>
    <p:sldId id="342" r:id="rId26"/>
    <p:sldId id="344" r:id="rId27"/>
    <p:sldId id="345" r:id="rId28"/>
    <p:sldId id="326" r:id="rId29"/>
    <p:sldId id="329" r:id="rId30"/>
    <p:sldId id="335" r:id="rId31"/>
    <p:sldId id="343"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3E41FB-0918-40D5-AB16-2C0230D01B98}" v="1" dt="2025-12-23T15:09:01.6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2558" autoAdjust="0"/>
  </p:normalViewPr>
  <p:slideViewPr>
    <p:cSldViewPr snapToGrid="0">
      <p:cViewPr varScale="1">
        <p:scale>
          <a:sx n="60" d="100"/>
          <a:sy n="60" d="100"/>
        </p:scale>
        <p:origin x="724" y="38"/>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24DE5318-2282-4025-9B3C-92729FF8A7BA}"/>
    <pc:docChg chg="addSld delSld modSld">
      <pc:chgData name="David Nehrenz" userId="491cf678-319b-4c35-abbe-fee1955a26b5" providerId="ADAL" clId="{24DE5318-2282-4025-9B3C-92729FF8A7BA}" dt="2025-12-23T15:11:49.750" v="306" actId="20577"/>
      <pc:docMkLst>
        <pc:docMk/>
      </pc:docMkLst>
      <pc:sldChg chg="modSp mod">
        <pc:chgData name="David Nehrenz" userId="491cf678-319b-4c35-abbe-fee1955a26b5" providerId="ADAL" clId="{24DE5318-2282-4025-9B3C-92729FF8A7BA}" dt="2025-12-23T15:08:40.830" v="3" actId="20577"/>
        <pc:sldMkLst>
          <pc:docMk/>
          <pc:sldMk cId="3002449140" sldId="274"/>
        </pc:sldMkLst>
        <pc:spChg chg="mod">
          <ac:chgData name="David Nehrenz" userId="491cf678-319b-4c35-abbe-fee1955a26b5" providerId="ADAL" clId="{24DE5318-2282-4025-9B3C-92729FF8A7BA}" dt="2025-12-23T15:08:40.830" v="3" actId="20577"/>
          <ac:spMkLst>
            <pc:docMk/>
            <pc:sldMk cId="3002449140" sldId="274"/>
            <ac:spMk id="4" creationId="{419D80B1-376D-D77D-C9C5-8ADE829D4B12}"/>
          </ac:spMkLst>
        </pc:spChg>
      </pc:sldChg>
      <pc:sldChg chg="modSp mod">
        <pc:chgData name="David Nehrenz" userId="491cf678-319b-4c35-abbe-fee1955a26b5" providerId="ADAL" clId="{24DE5318-2282-4025-9B3C-92729FF8A7BA}" dt="2025-12-23T15:11:49.750" v="306" actId="20577"/>
        <pc:sldMkLst>
          <pc:docMk/>
          <pc:sldMk cId="2321981434" sldId="326"/>
        </pc:sldMkLst>
        <pc:spChg chg="mod">
          <ac:chgData name="David Nehrenz" userId="491cf678-319b-4c35-abbe-fee1955a26b5" providerId="ADAL" clId="{24DE5318-2282-4025-9B3C-92729FF8A7BA}" dt="2025-12-23T15:11:49.750" v="306" actId="20577"/>
          <ac:spMkLst>
            <pc:docMk/>
            <pc:sldMk cId="2321981434" sldId="326"/>
            <ac:spMk id="3" creationId="{E3D2B44A-809C-4A5D-40EF-9AA36CD89CFA}"/>
          </ac:spMkLst>
        </pc:spChg>
      </pc:sldChg>
      <pc:sldChg chg="modSp mod">
        <pc:chgData name="David Nehrenz" userId="491cf678-319b-4c35-abbe-fee1955a26b5" providerId="ADAL" clId="{24DE5318-2282-4025-9B3C-92729FF8A7BA}" dt="2025-12-23T15:11:08.891" v="195" actId="20577"/>
        <pc:sldMkLst>
          <pc:docMk/>
          <pc:sldMk cId="767433306" sldId="329"/>
        </pc:sldMkLst>
        <pc:spChg chg="mod">
          <ac:chgData name="David Nehrenz" userId="491cf678-319b-4c35-abbe-fee1955a26b5" providerId="ADAL" clId="{24DE5318-2282-4025-9B3C-92729FF8A7BA}" dt="2025-12-23T15:11:08.891" v="195" actId="20577"/>
          <ac:spMkLst>
            <pc:docMk/>
            <pc:sldMk cId="767433306" sldId="329"/>
            <ac:spMk id="2" creationId="{345FD825-4C65-7258-3C2D-923784BE43EB}"/>
          </ac:spMkLst>
        </pc:spChg>
      </pc:sldChg>
      <pc:sldChg chg="modSp mod">
        <pc:chgData name="David Nehrenz" userId="491cf678-319b-4c35-abbe-fee1955a26b5" providerId="ADAL" clId="{24DE5318-2282-4025-9B3C-92729FF8A7BA}" dt="2025-12-23T15:11:22.688" v="243" actId="1076"/>
        <pc:sldMkLst>
          <pc:docMk/>
          <pc:sldMk cId="648790187" sldId="335"/>
        </pc:sldMkLst>
        <pc:spChg chg="mod">
          <ac:chgData name="David Nehrenz" userId="491cf678-319b-4c35-abbe-fee1955a26b5" providerId="ADAL" clId="{24DE5318-2282-4025-9B3C-92729FF8A7BA}" dt="2025-12-23T15:11:22.688" v="243" actId="1076"/>
          <ac:spMkLst>
            <pc:docMk/>
            <pc:sldMk cId="648790187" sldId="335"/>
            <ac:spMk id="4" creationId="{CE57C65F-AACA-EB3B-7754-4A895D23D215}"/>
          </ac:spMkLst>
        </pc:spChg>
      </pc:sldChg>
      <pc:sldChg chg="del">
        <pc:chgData name="David Nehrenz" userId="491cf678-319b-4c35-abbe-fee1955a26b5" providerId="ADAL" clId="{24DE5318-2282-4025-9B3C-92729FF8A7BA}" dt="2025-12-23T15:10:18.159" v="14" actId="47"/>
        <pc:sldMkLst>
          <pc:docMk/>
          <pc:sldMk cId="1696366916" sldId="337"/>
        </pc:sldMkLst>
      </pc:sldChg>
      <pc:sldChg chg="del">
        <pc:chgData name="David Nehrenz" userId="491cf678-319b-4c35-abbe-fee1955a26b5" providerId="ADAL" clId="{24DE5318-2282-4025-9B3C-92729FF8A7BA}" dt="2025-12-23T15:10:20.341" v="15" actId="47"/>
        <pc:sldMkLst>
          <pc:docMk/>
          <pc:sldMk cId="2608978481" sldId="338"/>
        </pc:sldMkLst>
      </pc:sldChg>
      <pc:sldChg chg="del">
        <pc:chgData name="David Nehrenz" userId="491cf678-319b-4c35-abbe-fee1955a26b5" providerId="ADAL" clId="{24DE5318-2282-4025-9B3C-92729FF8A7BA}" dt="2025-12-23T15:10:22.023" v="16" actId="47"/>
        <pc:sldMkLst>
          <pc:docMk/>
          <pc:sldMk cId="2775748180" sldId="339"/>
        </pc:sldMkLst>
      </pc:sldChg>
      <pc:sldChg chg="addSp modSp new mod">
        <pc:chgData name="David Nehrenz" userId="491cf678-319b-4c35-abbe-fee1955a26b5" providerId="ADAL" clId="{24DE5318-2282-4025-9B3C-92729FF8A7BA}" dt="2025-12-23T15:09:07.800" v="8" actId="1076"/>
        <pc:sldMkLst>
          <pc:docMk/>
          <pc:sldMk cId="2606264036" sldId="345"/>
        </pc:sldMkLst>
        <pc:picChg chg="add mod">
          <ac:chgData name="David Nehrenz" userId="491cf678-319b-4c35-abbe-fee1955a26b5" providerId="ADAL" clId="{24DE5318-2282-4025-9B3C-92729FF8A7BA}" dt="2025-12-23T15:09:07.800" v="8" actId="1076"/>
          <ac:picMkLst>
            <pc:docMk/>
            <pc:sldMk cId="2606264036" sldId="345"/>
            <ac:picMk id="2" creationId="{20DDF160-BF74-FF51-9DB0-9C5B5DA28A4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12/23/2025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12/23/2025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12/23/2025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12/23/2025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9D80B1-376D-D77D-C9C5-8ADE829D4B12}"/>
              </a:ext>
            </a:extLst>
          </p:cNvPr>
          <p:cNvSpPr txBox="1"/>
          <p:nvPr/>
        </p:nvSpPr>
        <p:spPr>
          <a:xfrm>
            <a:off x="160887" y="128430"/>
            <a:ext cx="8729331" cy="4401205"/>
          </a:xfrm>
          <a:prstGeom prst="rect">
            <a:avLst/>
          </a:prstGeom>
          <a:noFill/>
        </p:spPr>
        <p:txBody>
          <a:bodyPr wrap="square" rtlCol="0">
            <a:spAutoFit/>
          </a:bodyPr>
          <a:lstStyle/>
          <a:p>
            <a:pPr marL="0" marR="0" algn="ctr" fontAlgn="auto" hangingPunct="1">
              <a:buNone/>
            </a:pPr>
            <a:r>
              <a:rPr lang="en-US" sz="2800" b="1" dirty="0">
                <a:solidFill>
                  <a:srgbClr val="000000"/>
                </a:solidFill>
                <a:effectLst/>
                <a:latin typeface="Aptos" panose="020B0004020202020204" pitchFamily="34" charset="0"/>
                <a:ea typeface="Aptos" panose="020B0004020202020204" pitchFamily="34" charset="0"/>
                <a:cs typeface="Arial" panose="020B0604020202020204" pitchFamily="34" charset="0"/>
              </a:rPr>
              <a:t>“The Apostles, Nicene and Athanasian Creeds                                                        </a:t>
            </a:r>
          </a:p>
          <a:p>
            <a:pPr marL="0" marR="0" algn="ctr" fontAlgn="auto" hangingPunct="1">
              <a:buNone/>
            </a:pPr>
            <a:r>
              <a:rPr lang="en-US" sz="2800" b="1" dirty="0">
                <a:solidFill>
                  <a:srgbClr val="000000"/>
                </a:solidFill>
                <a:effectLst/>
                <a:latin typeface="Aptos" panose="020B0004020202020204" pitchFamily="34" charset="0"/>
                <a:ea typeface="Aptos" panose="020B0004020202020204" pitchFamily="34" charset="0"/>
                <a:cs typeface="Arial" panose="020B0604020202020204" pitchFamily="34" charset="0"/>
              </a:rPr>
              <a:t>  The Truth about the Trinity”</a:t>
            </a:r>
            <a:endPar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-The Ecumenical Creeds as Summaries </a:t>
            </a: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About Who God Is,                                  </a:t>
            </a: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  Versus False Religions and Cults-</a:t>
            </a:r>
            <a:endParaRPr lang="en-US" sz="2800" dirty="0">
              <a:solidFill>
                <a:srgbClr val="000000"/>
              </a:solidFill>
              <a:effectLst/>
              <a:ea typeface="Times New Roman" panose="02020603050405020304" pitchFamily="18" charset="0"/>
              <a:cs typeface="Times New Roman" panose="02020603050405020304" pitchFamily="18" charset="0"/>
            </a:endParaRPr>
          </a:p>
          <a:p>
            <a:pPr marL="0" marR="0" algn="ctr"/>
            <a:r>
              <a:rPr lang="en-US" sz="2800" b="1" u="sng" dirty="0">
                <a:solidFill>
                  <a:srgbClr val="000000"/>
                </a:solidFill>
                <a:effectLst/>
                <a:latin typeface="Aptos" panose="020B0004020202020204" pitchFamily="34" charset="0"/>
                <a:ea typeface="Arial Unicode MS"/>
                <a:cs typeface="Arial Unicode MS"/>
              </a:rPr>
              <a:t>Part </a:t>
            </a:r>
            <a:r>
              <a:rPr lang="en-US" sz="2800" b="1" u="sng" dirty="0">
                <a:solidFill>
                  <a:srgbClr val="000000"/>
                </a:solidFill>
                <a:latin typeface="Aptos" panose="020B0004020202020204" pitchFamily="34" charset="0"/>
                <a:ea typeface="Arial Unicode MS"/>
                <a:cs typeface="Arial Unicode MS"/>
              </a:rPr>
              <a:t>3</a:t>
            </a:r>
            <a:r>
              <a:rPr lang="en-US" sz="2800" b="1" u="sng" dirty="0">
                <a:solidFill>
                  <a:srgbClr val="000000"/>
                </a:solidFill>
                <a:effectLst/>
                <a:latin typeface="Aptos" panose="020B0004020202020204" pitchFamily="34" charset="0"/>
                <a:ea typeface="Arial Unicode MS"/>
                <a:cs typeface="Arial Unicode MS"/>
              </a:rPr>
              <a:t> - A  Bible  Study  of                                                                         the  </a:t>
            </a:r>
            <a:r>
              <a:rPr lang="en-US" sz="2800" b="1" u="sng" dirty="0" err="1">
                <a:solidFill>
                  <a:srgbClr val="000000"/>
                </a:solidFill>
                <a:effectLst/>
                <a:latin typeface="Aptos" panose="020B0004020202020204" pitchFamily="34" charset="0"/>
                <a:ea typeface="Arial Unicode MS"/>
                <a:cs typeface="Arial Unicode MS"/>
              </a:rPr>
              <a:t>Athanasian</a:t>
            </a:r>
            <a:r>
              <a:rPr lang="en-US" sz="2800" b="1" u="sng" dirty="0">
                <a:solidFill>
                  <a:srgbClr val="000000"/>
                </a:solidFill>
                <a:effectLst/>
                <a:latin typeface="Aptos" panose="020B0004020202020204" pitchFamily="34" charset="0"/>
                <a:ea typeface="Arial Unicode MS"/>
                <a:cs typeface="Arial Unicode MS"/>
              </a:rPr>
              <a:t> Creed</a:t>
            </a:r>
            <a:r>
              <a:rPr lang="en-US" sz="2800" b="1" dirty="0">
                <a:solidFill>
                  <a:srgbClr val="000000"/>
                </a:solidFill>
                <a:effectLst/>
                <a:latin typeface="Aptos" panose="020B0004020202020204" pitchFamily="34" charset="0"/>
                <a:ea typeface="Arial Unicode MS"/>
                <a:cs typeface="Arial Unicode MS"/>
              </a:rPr>
              <a:t>                                              </a:t>
            </a:r>
          </a:p>
          <a:p>
            <a:pPr marL="0" marR="0" algn="ctr"/>
            <a:r>
              <a:rPr lang="en-US" sz="2800" b="1" dirty="0">
                <a:solidFill>
                  <a:srgbClr val="000000"/>
                </a:solidFill>
                <a:effectLst/>
                <a:latin typeface="Aptos" panose="020B0004020202020204" pitchFamily="34" charset="0"/>
                <a:ea typeface="Arial Unicode MS"/>
                <a:cs typeface="Arial Unicode MS"/>
              </a:rPr>
              <a:t>  </a:t>
            </a:r>
            <a:r>
              <a:rPr lang="en-US" sz="2800" b="0" dirty="0">
                <a:solidFill>
                  <a:srgbClr val="000000"/>
                </a:solidFill>
                <a:effectLst/>
                <a:latin typeface="Aptos" panose="020B0004020202020204" pitchFamily="34" charset="0"/>
                <a:ea typeface="Arial Unicode MS"/>
                <a:cs typeface="Arial Unicode MS"/>
              </a:rPr>
              <a:t>Trinity Lutheran Church LCMS  Norman, OK.                            Pastor David Nehrenz                                  </a:t>
            </a:r>
          </a:p>
          <a:p>
            <a:pPr marL="0" marR="0" algn="ctr"/>
            <a:r>
              <a:rPr lang="en-US" sz="2800" b="0" dirty="0">
                <a:solidFill>
                  <a:srgbClr val="000000"/>
                </a:solidFill>
                <a:effectLst/>
                <a:latin typeface="Aptos" panose="020B0004020202020204" pitchFamily="34" charset="0"/>
                <a:ea typeface="Arial Unicode MS"/>
                <a:cs typeface="Arial Unicode MS"/>
              </a:rPr>
              <a:t>  </a:t>
            </a:r>
            <a:r>
              <a:rPr lang="en-US" sz="3000" b="1" u="sng" dirty="0">
                <a:solidFill>
                  <a:srgbClr val="000000"/>
                </a:solidFill>
                <a:effectLst/>
                <a:latin typeface="Aptos" panose="020B0004020202020204" pitchFamily="34" charset="0"/>
                <a:ea typeface="Arial Unicode MS"/>
                <a:cs typeface="Arial Unicode MS"/>
              </a:rPr>
              <a:t>Lesson </a:t>
            </a:r>
            <a:r>
              <a:rPr lang="en-US" sz="3000" b="1" u="sng" dirty="0">
                <a:solidFill>
                  <a:srgbClr val="000000"/>
                </a:solidFill>
                <a:latin typeface="Aptos" panose="020B0004020202020204" pitchFamily="34" charset="0"/>
                <a:ea typeface="Arial Unicode MS"/>
                <a:cs typeface="Arial Unicode MS"/>
              </a:rPr>
              <a:t>15</a:t>
            </a:r>
            <a:r>
              <a:rPr lang="en-US" sz="3000" b="1" u="sng" dirty="0">
                <a:solidFill>
                  <a:srgbClr val="000000"/>
                </a:solidFill>
                <a:effectLst/>
                <a:latin typeface="Aptos" panose="020B0004020202020204" pitchFamily="34" charset="0"/>
                <a:ea typeface="Arial Unicode MS"/>
                <a:cs typeface="Arial Unicode MS"/>
              </a:rPr>
              <a:t> – </a:t>
            </a:r>
            <a:r>
              <a:rPr lang="en-US" sz="3000" b="1" u="sng" dirty="0">
                <a:solidFill>
                  <a:srgbClr val="000000"/>
                </a:solidFill>
                <a:latin typeface="Aptos" panose="020B0004020202020204" pitchFamily="34" charset="0"/>
                <a:ea typeface="Arial Unicode MS"/>
                <a:cs typeface="Arial Unicode MS"/>
              </a:rPr>
              <a:t>December 28</a:t>
            </a:r>
            <a:r>
              <a:rPr lang="en-US" sz="3000" b="1" u="sng" dirty="0">
                <a:solidFill>
                  <a:srgbClr val="000000"/>
                </a:solidFill>
                <a:effectLst/>
                <a:latin typeface="Aptos" panose="020B0004020202020204" pitchFamily="34" charset="0"/>
                <a:ea typeface="Arial Unicode MS"/>
                <a:cs typeface="Arial Unicode MS"/>
              </a:rPr>
              <a:t>, 2025</a:t>
            </a:r>
            <a:endParaRPr lang="en-US" sz="3000" b="1" u="sng" dirty="0">
              <a:solidFill>
                <a:srgbClr val="000000"/>
              </a:solidFill>
              <a:effectLst/>
              <a:latin typeface="Arial Unicode MS"/>
              <a:ea typeface="Arial Unicode MS"/>
              <a:cs typeface="Arial Unicode MS"/>
            </a:endParaRPr>
          </a:p>
        </p:txBody>
      </p:sp>
      <p:pic>
        <p:nvPicPr>
          <p:cNvPr id="5" name="Picture 4">
            <a:extLst>
              <a:ext uri="{FF2B5EF4-FFF2-40B4-BE49-F238E27FC236}">
                <a16:creationId xmlns:a16="http://schemas.microsoft.com/office/drawing/2014/main" id="{72EFCCB6-43B6-63C2-3A83-400C5654540B}"/>
              </a:ext>
            </a:extLst>
          </p:cNvPr>
          <p:cNvPicPr>
            <a:picLocks noChangeAspect="1"/>
          </p:cNvPicPr>
          <p:nvPr/>
        </p:nvPicPr>
        <p:blipFill>
          <a:blip r:embed="rId2"/>
          <a:stretch>
            <a:fillRect/>
          </a:stretch>
        </p:blipFill>
        <p:spPr>
          <a:xfrm>
            <a:off x="510363" y="4763547"/>
            <a:ext cx="2283908" cy="1724777"/>
          </a:xfrm>
          <a:prstGeom prst="rect">
            <a:avLst/>
          </a:prstGeom>
        </p:spPr>
      </p:pic>
      <p:pic>
        <p:nvPicPr>
          <p:cNvPr id="6" name="Picture 5">
            <a:extLst>
              <a:ext uri="{FF2B5EF4-FFF2-40B4-BE49-F238E27FC236}">
                <a16:creationId xmlns:a16="http://schemas.microsoft.com/office/drawing/2014/main" id="{0107638D-E24B-FA6F-6A07-281F3F7F0022}"/>
              </a:ext>
            </a:extLst>
          </p:cNvPr>
          <p:cNvPicPr>
            <a:picLocks noChangeAspect="1"/>
          </p:cNvPicPr>
          <p:nvPr/>
        </p:nvPicPr>
        <p:blipFill>
          <a:blip r:embed="rId3"/>
          <a:stretch>
            <a:fillRect/>
          </a:stretch>
        </p:blipFill>
        <p:spPr>
          <a:xfrm>
            <a:off x="3430046" y="4689828"/>
            <a:ext cx="2283908" cy="1872216"/>
          </a:xfrm>
          <a:prstGeom prst="rect">
            <a:avLst/>
          </a:prstGeom>
        </p:spPr>
      </p:pic>
      <p:pic>
        <p:nvPicPr>
          <p:cNvPr id="7" name="Picture 6">
            <a:extLst>
              <a:ext uri="{FF2B5EF4-FFF2-40B4-BE49-F238E27FC236}">
                <a16:creationId xmlns:a16="http://schemas.microsoft.com/office/drawing/2014/main" id="{EEA5454F-33A1-2C3D-BC7A-00E4173DCE7D}"/>
              </a:ext>
            </a:extLst>
          </p:cNvPr>
          <p:cNvPicPr>
            <a:picLocks noChangeAspect="1"/>
          </p:cNvPicPr>
          <p:nvPr/>
        </p:nvPicPr>
        <p:blipFill>
          <a:blip r:embed="rId4"/>
          <a:srcRect t="10611"/>
          <a:stretch/>
        </p:blipFill>
        <p:spPr>
          <a:xfrm>
            <a:off x="6731331" y="4689828"/>
            <a:ext cx="1862033" cy="1872216"/>
          </a:xfrm>
          <a:prstGeom prst="rect">
            <a:avLst/>
          </a:prstGeom>
        </p:spPr>
      </p:pic>
    </p:spTree>
    <p:extLst>
      <p:ext uri="{BB962C8B-B14F-4D97-AF65-F5344CB8AC3E}">
        <p14:creationId xmlns:p14="http://schemas.microsoft.com/office/powerpoint/2010/main" val="3002449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4200" y="246062"/>
            <a:ext cx="7997452" cy="6103938"/>
          </a:xfrm>
          <a:prstGeom prst="rect">
            <a:avLst/>
          </a:prstGeom>
        </p:spPr>
      </p:pic>
    </p:spTree>
    <p:extLst>
      <p:ext uri="{BB962C8B-B14F-4D97-AF65-F5344CB8AC3E}">
        <p14:creationId xmlns:p14="http://schemas.microsoft.com/office/powerpoint/2010/main" val="1954651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13135" y="446072"/>
            <a:ext cx="6063012" cy="6063012"/>
          </a:xfrm>
          <a:prstGeom prst="rect">
            <a:avLst/>
          </a:prstGeom>
        </p:spPr>
      </p:pic>
    </p:spTree>
    <p:extLst>
      <p:ext uri="{BB962C8B-B14F-4D97-AF65-F5344CB8AC3E}">
        <p14:creationId xmlns:p14="http://schemas.microsoft.com/office/powerpoint/2010/main" val="1793213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860" y="914399"/>
            <a:ext cx="8815645" cy="4631657"/>
          </a:xfrm>
          <a:prstGeom prst="rect">
            <a:avLst/>
          </a:prstGeom>
        </p:spPr>
      </p:pic>
    </p:spTree>
    <p:extLst>
      <p:ext uri="{BB962C8B-B14F-4D97-AF65-F5344CB8AC3E}">
        <p14:creationId xmlns:p14="http://schemas.microsoft.com/office/powerpoint/2010/main" val="1206363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583" t="12370" r="18750" b="8222"/>
          <a:stretch/>
        </p:blipFill>
        <p:spPr>
          <a:xfrm>
            <a:off x="29700" y="368300"/>
            <a:ext cx="9114300" cy="6016336"/>
          </a:xfrm>
          <a:prstGeom prst="rect">
            <a:avLst/>
          </a:prstGeom>
        </p:spPr>
      </p:pic>
    </p:spTree>
    <p:extLst>
      <p:ext uri="{BB962C8B-B14F-4D97-AF65-F5344CB8AC3E}">
        <p14:creationId xmlns:p14="http://schemas.microsoft.com/office/powerpoint/2010/main" val="15812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6162" y="158750"/>
            <a:ext cx="6586538" cy="6377616"/>
          </a:xfrm>
          <a:prstGeom prst="rect">
            <a:avLst/>
          </a:prstGeom>
        </p:spPr>
      </p:pic>
    </p:spTree>
    <p:extLst>
      <p:ext uri="{BB962C8B-B14F-4D97-AF65-F5344CB8AC3E}">
        <p14:creationId xmlns:p14="http://schemas.microsoft.com/office/powerpoint/2010/main" val="826894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22F168-8D23-203E-BCF1-2DC73B594B9C}"/>
              </a:ext>
            </a:extLst>
          </p:cNvPr>
          <p:cNvPicPr>
            <a:picLocks noChangeAspect="1"/>
          </p:cNvPicPr>
          <p:nvPr/>
        </p:nvPicPr>
        <p:blipFill>
          <a:blip r:embed="rId2"/>
          <a:srcRect l="11783" t="18372" r="12171" b="17675"/>
          <a:stretch>
            <a:fillRect/>
          </a:stretch>
        </p:blipFill>
        <p:spPr>
          <a:xfrm>
            <a:off x="851774" y="143539"/>
            <a:ext cx="7440451" cy="6257261"/>
          </a:xfrm>
          <a:prstGeom prst="rect">
            <a:avLst/>
          </a:prstGeom>
        </p:spPr>
      </p:pic>
    </p:spTree>
    <p:extLst>
      <p:ext uri="{BB962C8B-B14F-4D97-AF65-F5344CB8AC3E}">
        <p14:creationId xmlns:p14="http://schemas.microsoft.com/office/powerpoint/2010/main" val="685589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06618E-5564-DF51-D029-CF2FBD71C78F}"/>
              </a:ext>
            </a:extLst>
          </p:cNvPr>
          <p:cNvPicPr>
            <a:picLocks noChangeAspect="1"/>
          </p:cNvPicPr>
          <p:nvPr/>
        </p:nvPicPr>
        <p:blipFill>
          <a:blip r:embed="rId2"/>
          <a:stretch>
            <a:fillRect/>
          </a:stretch>
        </p:blipFill>
        <p:spPr>
          <a:xfrm>
            <a:off x="1233376" y="138223"/>
            <a:ext cx="6427381" cy="6427381"/>
          </a:xfrm>
          <a:prstGeom prst="rect">
            <a:avLst/>
          </a:prstGeom>
        </p:spPr>
      </p:pic>
    </p:spTree>
    <p:extLst>
      <p:ext uri="{BB962C8B-B14F-4D97-AF65-F5344CB8AC3E}">
        <p14:creationId xmlns:p14="http://schemas.microsoft.com/office/powerpoint/2010/main" val="743326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3294" y="795587"/>
            <a:ext cx="8386009" cy="4717131"/>
          </a:xfrm>
          <a:prstGeom prst="rect">
            <a:avLst/>
          </a:prstGeom>
        </p:spPr>
      </p:pic>
    </p:spTree>
    <p:extLst>
      <p:ext uri="{BB962C8B-B14F-4D97-AF65-F5344CB8AC3E}">
        <p14:creationId xmlns:p14="http://schemas.microsoft.com/office/powerpoint/2010/main" val="553407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5316" y="704569"/>
            <a:ext cx="8733086" cy="4829957"/>
          </a:xfrm>
          <a:prstGeom prst="rect">
            <a:avLst/>
          </a:prstGeom>
        </p:spPr>
      </p:pic>
    </p:spTree>
    <p:extLst>
      <p:ext uri="{BB962C8B-B14F-4D97-AF65-F5344CB8AC3E}">
        <p14:creationId xmlns:p14="http://schemas.microsoft.com/office/powerpoint/2010/main" val="1638126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2347" y="712870"/>
            <a:ext cx="8807116" cy="4954003"/>
          </a:xfrm>
          <a:prstGeom prst="rect">
            <a:avLst/>
          </a:prstGeom>
        </p:spPr>
      </p:pic>
    </p:spTree>
    <p:extLst>
      <p:ext uri="{BB962C8B-B14F-4D97-AF65-F5344CB8AC3E}">
        <p14:creationId xmlns:p14="http://schemas.microsoft.com/office/powerpoint/2010/main" val="3040564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F04539-077E-FBF5-8C59-47F5D1786A24}"/>
              </a:ext>
            </a:extLst>
          </p:cNvPr>
          <p:cNvSpPr txBox="1"/>
          <p:nvPr/>
        </p:nvSpPr>
        <p:spPr>
          <a:xfrm>
            <a:off x="159489" y="312762"/>
            <a:ext cx="8649585" cy="5909310"/>
          </a:xfrm>
          <a:prstGeom prst="rect">
            <a:avLst/>
          </a:prstGeom>
          <a:noFill/>
        </p:spPr>
        <p:txBody>
          <a:bodyPr wrap="square" rtlCol="0">
            <a:spAutoFit/>
          </a:bodyPr>
          <a:lstStyle/>
          <a:p>
            <a:pPr lvl="1" algn="ctr"/>
            <a:r>
              <a:rPr lang="en-US" sz="2100" b="1" dirty="0"/>
              <a:t>The Three Ecumenical Creeds               </a:t>
            </a:r>
          </a:p>
          <a:p>
            <a:pPr lvl="1" algn="ctr"/>
            <a:r>
              <a:rPr lang="en-US" sz="2100" dirty="0"/>
              <a:t>Lutheran Church - Missouri Synod adheres to the three Ecumenical Creeds. These creeds are succinct yet accurate statements                                            of the true Christian faith.</a:t>
            </a:r>
          </a:p>
          <a:p>
            <a:pPr lvl="1" algn="ctr"/>
            <a:r>
              <a:rPr lang="en-US" sz="2100" dirty="0"/>
              <a:t>Among the major doctrines confessed in the creeds are:</a:t>
            </a:r>
          </a:p>
          <a:p>
            <a:pPr lvl="1" algn="ctr"/>
            <a:endParaRPr lang="en-US" sz="2100" dirty="0"/>
          </a:p>
          <a:p>
            <a:pPr lvl="1" algn="ctr"/>
            <a:r>
              <a:rPr lang="en-US" sz="2100" dirty="0"/>
              <a:t>•	the eternal and triune natures of God,</a:t>
            </a:r>
          </a:p>
          <a:p>
            <a:pPr lvl="1" algn="ctr"/>
            <a:r>
              <a:rPr lang="en-US" sz="2100" dirty="0"/>
              <a:t>•	the dual nature of Christ Jesus (being both fully God and fully man),</a:t>
            </a:r>
          </a:p>
          <a:p>
            <a:pPr lvl="1" algn="ctr"/>
            <a:r>
              <a:rPr lang="en-US" sz="2100" dirty="0"/>
              <a:t>•	the working of faith in believers by the Holy Spirit,</a:t>
            </a:r>
          </a:p>
          <a:p>
            <a:pPr lvl="1" algn="ctr"/>
            <a:r>
              <a:rPr lang="en-US" sz="2100" dirty="0"/>
              <a:t>•	the resurrection of the dead on the last day,</a:t>
            </a:r>
          </a:p>
          <a:p>
            <a:pPr lvl="1" algn="ctr"/>
            <a:r>
              <a:rPr lang="en-US" sz="2100" dirty="0"/>
              <a:t>•	the return of Christ Jesus in judgement, and</a:t>
            </a:r>
          </a:p>
          <a:p>
            <a:pPr lvl="1" algn="ctr"/>
            <a:r>
              <a:rPr lang="en-US" sz="2100" dirty="0"/>
              <a:t>•	everlasting life in heaven for those redeemed by the Grace of God through the working of the Holy Spirit and the innocent suffering and death &amp; true resurrection of our Lord Jesus Christ on the third day.</a:t>
            </a:r>
          </a:p>
          <a:p>
            <a:pPr lvl="1" algn="ctr"/>
            <a:endParaRPr lang="en-US" sz="2100" dirty="0"/>
          </a:p>
          <a:p>
            <a:pPr lvl="1" algn="ctr"/>
            <a:r>
              <a:rPr lang="en-US" sz="2100" b="1" dirty="0"/>
              <a:t>1.	The Apostle's Creed</a:t>
            </a:r>
          </a:p>
          <a:p>
            <a:pPr marL="800100" lvl="1" indent="-342900" algn="ctr">
              <a:buAutoNum type="arabicPeriod" startAt="2"/>
            </a:pPr>
            <a:r>
              <a:rPr lang="en-US" sz="2100" b="1" dirty="0"/>
              <a:t>The Nicene Creed</a:t>
            </a:r>
          </a:p>
          <a:p>
            <a:pPr marL="800100" lvl="1" indent="-342900" algn="ctr">
              <a:buAutoNum type="arabicPeriod" startAt="2"/>
            </a:pPr>
            <a:r>
              <a:rPr lang="en-US" sz="2100" b="1" dirty="0"/>
              <a:t>The Athanasian Creed</a:t>
            </a:r>
          </a:p>
        </p:txBody>
      </p:sp>
    </p:spTree>
    <p:extLst>
      <p:ext uri="{BB962C8B-B14F-4D97-AF65-F5344CB8AC3E}">
        <p14:creationId xmlns:p14="http://schemas.microsoft.com/office/powerpoint/2010/main" val="3221066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2829E4-906D-DF37-F23E-E6396B7683AE}"/>
              </a:ext>
            </a:extLst>
          </p:cNvPr>
          <p:cNvPicPr>
            <a:picLocks noChangeAspect="1"/>
          </p:cNvPicPr>
          <p:nvPr/>
        </p:nvPicPr>
        <p:blipFill>
          <a:blip r:embed="rId2"/>
          <a:stretch>
            <a:fillRect/>
          </a:stretch>
        </p:blipFill>
        <p:spPr>
          <a:xfrm>
            <a:off x="1309312" y="840996"/>
            <a:ext cx="6302591" cy="4874004"/>
          </a:xfrm>
          <a:prstGeom prst="rect">
            <a:avLst/>
          </a:prstGeom>
        </p:spPr>
      </p:pic>
    </p:spTree>
    <p:extLst>
      <p:ext uri="{BB962C8B-B14F-4D97-AF65-F5344CB8AC3E}">
        <p14:creationId xmlns:p14="http://schemas.microsoft.com/office/powerpoint/2010/main" val="2047945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089" y="713480"/>
            <a:ext cx="8399635" cy="4724794"/>
          </a:xfrm>
          <a:prstGeom prst="rect">
            <a:avLst/>
          </a:prstGeom>
        </p:spPr>
      </p:pic>
    </p:spTree>
    <p:extLst>
      <p:ext uri="{BB962C8B-B14F-4D97-AF65-F5344CB8AC3E}">
        <p14:creationId xmlns:p14="http://schemas.microsoft.com/office/powerpoint/2010/main" val="480560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2505" y="284936"/>
            <a:ext cx="8695260" cy="5923359"/>
          </a:xfrm>
          <a:prstGeom prst="rect">
            <a:avLst/>
          </a:prstGeom>
        </p:spPr>
      </p:pic>
    </p:spTree>
    <p:extLst>
      <p:ext uri="{BB962C8B-B14F-4D97-AF65-F5344CB8AC3E}">
        <p14:creationId xmlns:p14="http://schemas.microsoft.com/office/powerpoint/2010/main" val="709471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30F587-CE2C-AADF-87FD-4CD6693FB898}"/>
              </a:ext>
            </a:extLst>
          </p:cNvPr>
          <p:cNvPicPr>
            <a:picLocks noChangeAspect="1"/>
          </p:cNvPicPr>
          <p:nvPr/>
        </p:nvPicPr>
        <p:blipFill>
          <a:blip r:embed="rId2"/>
          <a:stretch>
            <a:fillRect/>
          </a:stretch>
        </p:blipFill>
        <p:spPr>
          <a:xfrm>
            <a:off x="1516247" y="347219"/>
            <a:ext cx="6314632" cy="6327733"/>
          </a:xfrm>
          <a:prstGeom prst="rect">
            <a:avLst/>
          </a:prstGeom>
        </p:spPr>
      </p:pic>
    </p:spTree>
    <p:extLst>
      <p:ext uri="{BB962C8B-B14F-4D97-AF65-F5344CB8AC3E}">
        <p14:creationId xmlns:p14="http://schemas.microsoft.com/office/powerpoint/2010/main" val="2640639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8D21A7-861D-7694-3F01-DDAC2023DE23}"/>
              </a:ext>
            </a:extLst>
          </p:cNvPr>
          <p:cNvPicPr>
            <a:picLocks noChangeAspect="1"/>
          </p:cNvPicPr>
          <p:nvPr/>
        </p:nvPicPr>
        <p:blipFill>
          <a:blip r:embed="rId2"/>
          <a:stretch>
            <a:fillRect/>
          </a:stretch>
        </p:blipFill>
        <p:spPr>
          <a:xfrm>
            <a:off x="364609" y="747267"/>
            <a:ext cx="2979680" cy="4186240"/>
          </a:xfrm>
          <a:prstGeom prst="rect">
            <a:avLst/>
          </a:prstGeom>
        </p:spPr>
      </p:pic>
      <p:pic>
        <p:nvPicPr>
          <p:cNvPr id="3" name="Picture 2">
            <a:extLst>
              <a:ext uri="{FF2B5EF4-FFF2-40B4-BE49-F238E27FC236}">
                <a16:creationId xmlns:a16="http://schemas.microsoft.com/office/drawing/2014/main" id="{EB0FE3A0-216C-1B54-501C-0BDF4E6B64F3}"/>
              </a:ext>
            </a:extLst>
          </p:cNvPr>
          <p:cNvPicPr>
            <a:picLocks noChangeAspect="1"/>
          </p:cNvPicPr>
          <p:nvPr/>
        </p:nvPicPr>
        <p:blipFill>
          <a:blip r:embed="rId3"/>
          <a:srcRect l="10865" r="9075"/>
          <a:stretch>
            <a:fillRect/>
          </a:stretch>
        </p:blipFill>
        <p:spPr>
          <a:xfrm>
            <a:off x="3455581" y="880174"/>
            <a:ext cx="5578069" cy="3920426"/>
          </a:xfrm>
          <a:prstGeom prst="rect">
            <a:avLst/>
          </a:prstGeom>
        </p:spPr>
      </p:pic>
    </p:spTree>
    <p:extLst>
      <p:ext uri="{BB962C8B-B14F-4D97-AF65-F5344CB8AC3E}">
        <p14:creationId xmlns:p14="http://schemas.microsoft.com/office/powerpoint/2010/main" val="751603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5941AC-A633-8E0F-7872-741DE4914865}"/>
              </a:ext>
            </a:extLst>
          </p:cNvPr>
          <p:cNvPicPr>
            <a:picLocks noChangeAspect="1"/>
          </p:cNvPicPr>
          <p:nvPr/>
        </p:nvPicPr>
        <p:blipFill>
          <a:blip r:embed="rId2"/>
          <a:stretch>
            <a:fillRect/>
          </a:stretch>
        </p:blipFill>
        <p:spPr>
          <a:xfrm>
            <a:off x="378025" y="660324"/>
            <a:ext cx="8387949" cy="4719750"/>
          </a:xfrm>
          <a:prstGeom prst="rect">
            <a:avLst/>
          </a:prstGeom>
        </p:spPr>
      </p:pic>
    </p:spTree>
    <p:extLst>
      <p:ext uri="{BB962C8B-B14F-4D97-AF65-F5344CB8AC3E}">
        <p14:creationId xmlns:p14="http://schemas.microsoft.com/office/powerpoint/2010/main" val="2054591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8386" y="379245"/>
            <a:ext cx="7884005" cy="5732798"/>
          </a:xfrm>
          <a:prstGeom prst="rect">
            <a:avLst/>
          </a:prstGeom>
        </p:spPr>
      </p:pic>
    </p:spTree>
    <p:extLst>
      <p:ext uri="{BB962C8B-B14F-4D97-AF65-F5344CB8AC3E}">
        <p14:creationId xmlns:p14="http://schemas.microsoft.com/office/powerpoint/2010/main" val="3791435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DDF160-BF74-FF51-9DB0-9C5B5DA28A40}"/>
              </a:ext>
            </a:extLst>
          </p:cNvPr>
          <p:cNvPicPr>
            <a:picLocks noChangeAspect="1"/>
          </p:cNvPicPr>
          <p:nvPr/>
        </p:nvPicPr>
        <p:blipFill>
          <a:blip r:embed="rId2"/>
          <a:stretch>
            <a:fillRect/>
          </a:stretch>
        </p:blipFill>
        <p:spPr>
          <a:xfrm>
            <a:off x="728329" y="1436765"/>
            <a:ext cx="8128591" cy="2730699"/>
          </a:xfrm>
          <a:prstGeom prst="rect">
            <a:avLst/>
          </a:prstGeom>
        </p:spPr>
      </p:pic>
    </p:spTree>
    <p:extLst>
      <p:ext uri="{BB962C8B-B14F-4D97-AF65-F5344CB8AC3E}">
        <p14:creationId xmlns:p14="http://schemas.microsoft.com/office/powerpoint/2010/main" val="2606264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D2B44A-809C-4A5D-40EF-9AA36CD89CFA}"/>
              </a:ext>
            </a:extLst>
          </p:cNvPr>
          <p:cNvSpPr txBox="1"/>
          <p:nvPr/>
        </p:nvSpPr>
        <p:spPr>
          <a:xfrm>
            <a:off x="251963" y="664534"/>
            <a:ext cx="8640074" cy="5120633"/>
          </a:xfrm>
          <a:prstGeom prst="rect">
            <a:avLst/>
          </a:prstGeom>
          <a:noFill/>
        </p:spPr>
        <p:txBody>
          <a:bodyPr wrap="square" rtlCol="0">
            <a:spAutoFit/>
          </a:bodyPr>
          <a:lstStyle/>
          <a:p>
            <a:pPr marL="0" marR="0" algn="ctr">
              <a:lnSpc>
                <a:spcPct val="107000"/>
              </a:lnSpc>
              <a:spcAft>
                <a:spcPts val="800"/>
              </a:spcAft>
              <a:buNone/>
            </a:pPr>
            <a:r>
              <a:rPr lang="en-US" sz="3200" b="1" i="1" kern="100" dirty="0">
                <a:effectLst/>
                <a:latin typeface="Aptos" panose="020B0004020202020204" pitchFamily="34" charset="0"/>
                <a:ea typeface="Aptos" panose="020B0004020202020204" pitchFamily="34" charset="0"/>
              </a:rPr>
              <a:t>28) At his coming all people shall rise bodily to give an account of their own deeds.</a:t>
            </a:r>
            <a:r>
              <a:rPr lang="en-US" sz="3200" kern="100" dirty="0">
                <a:effectLst/>
                <a:latin typeface="Aptos" panose="020B0004020202020204" pitchFamily="34" charset="0"/>
                <a:ea typeface="Aptos" panose="020B0004020202020204" pitchFamily="34" charset="0"/>
              </a:rPr>
              <a:t> </a:t>
            </a:r>
            <a:endParaRPr lang="en-US" sz="32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3200" kern="100" dirty="0">
                <a:effectLst/>
                <a:latin typeface="Aptos" panose="020B0004020202020204" pitchFamily="34" charset="0"/>
                <a:ea typeface="Aptos" panose="020B0004020202020204" pitchFamily="34" charset="0"/>
              </a:rPr>
              <a:t> </a:t>
            </a:r>
            <a:endParaRPr lang="en-US" sz="32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3200" kern="100" dirty="0">
                <a:effectLst/>
                <a:latin typeface="Aptos" panose="020B0004020202020204" pitchFamily="34" charset="0"/>
                <a:ea typeface="Aptos" panose="020B0004020202020204" pitchFamily="34" charset="0"/>
              </a:rPr>
              <a:t>This speaks of the physical resurrection that will take place as each person will                                                                      give an account to God for                                                              all that they have done.</a:t>
            </a:r>
            <a:endParaRPr lang="en-US" sz="32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3200" b="1" kern="100" dirty="0">
                <a:effectLst/>
                <a:latin typeface="Aptos" panose="020B0004020202020204" pitchFamily="34" charset="0"/>
                <a:ea typeface="Aptos" panose="020B0004020202020204" pitchFamily="34" charset="0"/>
              </a:rPr>
              <a:t>(Job 19:26;   John 5:28–29;   Romans 14:12;  Revelation 20:12)</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21981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5FD825-4C65-7258-3C2D-923784BE43EB}"/>
              </a:ext>
            </a:extLst>
          </p:cNvPr>
          <p:cNvSpPr txBox="1"/>
          <p:nvPr/>
        </p:nvSpPr>
        <p:spPr>
          <a:xfrm>
            <a:off x="267682" y="489528"/>
            <a:ext cx="8559210" cy="5544979"/>
          </a:xfrm>
          <a:prstGeom prst="rect">
            <a:avLst/>
          </a:prstGeom>
          <a:noFill/>
        </p:spPr>
        <p:txBody>
          <a:bodyPr wrap="square" rtlCol="0">
            <a:spAutoFit/>
          </a:bodyPr>
          <a:lstStyle/>
          <a:p>
            <a:pPr marL="0" marR="0" algn="ctr">
              <a:lnSpc>
                <a:spcPct val="107000"/>
              </a:lnSpc>
              <a:spcAft>
                <a:spcPts val="800"/>
              </a:spcAft>
              <a:buNone/>
            </a:pPr>
            <a:r>
              <a:rPr lang="en-US" sz="3200" b="1" i="1" kern="100" dirty="0">
                <a:effectLst/>
                <a:latin typeface="Aptos" panose="020B0004020202020204" pitchFamily="34" charset="0"/>
                <a:ea typeface="Aptos" panose="020B0004020202020204" pitchFamily="34" charset="0"/>
              </a:rPr>
              <a:t>29) Those who have done good                                                will enter eternal life;                                                                                                                 those who have done evil                                                        will enter eternal fire.</a:t>
            </a:r>
            <a:r>
              <a:rPr lang="en-US" sz="3200" kern="100" dirty="0">
                <a:effectLst/>
                <a:latin typeface="Aptos" panose="020B0004020202020204" pitchFamily="34" charset="0"/>
                <a:ea typeface="Aptos" panose="020B0004020202020204" pitchFamily="34" charset="0"/>
              </a:rPr>
              <a:t>  </a:t>
            </a:r>
            <a:endParaRPr lang="en-US" sz="28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3200" kern="100" dirty="0">
                <a:effectLst/>
                <a:latin typeface="Aptos" panose="020B0004020202020204" pitchFamily="34" charset="0"/>
                <a:ea typeface="Aptos" panose="020B0004020202020204" pitchFamily="34" charset="0"/>
              </a:rPr>
              <a:t>This is indeed the final judgment. For those who are in Christ it will be glorious and                                                                   for those who are left wanting                                                    it will be utter torment. </a:t>
            </a:r>
            <a:endParaRPr lang="en-US" sz="28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3200" b="1" kern="100" dirty="0">
                <a:effectLst/>
                <a:latin typeface="Aptos" panose="020B0004020202020204" pitchFamily="34" charset="0"/>
                <a:ea typeface="Aptos" panose="020B0004020202020204" pitchFamily="34" charset="0"/>
              </a:rPr>
              <a:t>(Matthew 16:27;  25:31–46;   John 5:28-29;                         2 Corinthians 5:10;   Revelation 20:12)</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67433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913016-4882-3EC1-E42F-1998B139F808}"/>
              </a:ext>
            </a:extLst>
          </p:cNvPr>
          <p:cNvPicPr>
            <a:picLocks noChangeAspect="1"/>
          </p:cNvPicPr>
          <p:nvPr/>
        </p:nvPicPr>
        <p:blipFill>
          <a:blip r:embed="rId2"/>
          <a:stretch>
            <a:fillRect/>
          </a:stretch>
        </p:blipFill>
        <p:spPr>
          <a:xfrm>
            <a:off x="698124" y="1370604"/>
            <a:ext cx="7838840" cy="3504423"/>
          </a:xfrm>
          <a:prstGeom prst="rect">
            <a:avLst/>
          </a:prstGeom>
        </p:spPr>
      </p:pic>
    </p:spTree>
    <p:extLst>
      <p:ext uri="{BB962C8B-B14F-4D97-AF65-F5344CB8AC3E}">
        <p14:creationId xmlns:p14="http://schemas.microsoft.com/office/powerpoint/2010/main" val="29158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57C65F-AACA-EB3B-7754-4A895D23D215}"/>
              </a:ext>
            </a:extLst>
          </p:cNvPr>
          <p:cNvSpPr txBox="1"/>
          <p:nvPr/>
        </p:nvSpPr>
        <p:spPr>
          <a:xfrm>
            <a:off x="236574" y="637810"/>
            <a:ext cx="8670851" cy="4749377"/>
          </a:xfrm>
          <a:prstGeom prst="rect">
            <a:avLst/>
          </a:prstGeom>
          <a:noFill/>
        </p:spPr>
        <p:txBody>
          <a:bodyPr wrap="square" rtlCol="0">
            <a:spAutoFit/>
          </a:bodyPr>
          <a:lstStyle/>
          <a:p>
            <a:pPr marL="0" marR="0" algn="ctr">
              <a:lnSpc>
                <a:spcPct val="107000"/>
              </a:lnSpc>
              <a:spcAft>
                <a:spcPts val="800"/>
              </a:spcAft>
              <a:buNone/>
            </a:pPr>
            <a:r>
              <a:rPr lang="en-US" sz="3600" b="1" i="1" kern="100" dirty="0">
                <a:effectLst/>
                <a:latin typeface="Aptos" panose="020B0004020202020204" pitchFamily="34" charset="0"/>
                <a:ea typeface="Aptos" panose="020B0004020202020204" pitchFamily="34" charset="0"/>
              </a:rPr>
              <a:t>30) This is the catholic faith: </a:t>
            </a:r>
            <a:endParaRPr lang="en-US" sz="32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3600" b="1" i="1" kern="100" dirty="0">
                <a:effectLst/>
                <a:latin typeface="Aptos" panose="020B0004020202020204" pitchFamily="34" charset="0"/>
                <a:ea typeface="Aptos" panose="020B0004020202020204" pitchFamily="34" charset="0"/>
              </a:rPr>
              <a:t>One cannot be saved without believing this firmly and faithfully.</a:t>
            </a:r>
            <a:endParaRPr lang="en-US" sz="32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3600" kern="100" dirty="0">
                <a:effectLst/>
                <a:latin typeface="Aptos" panose="020B0004020202020204" pitchFamily="34" charset="0"/>
                <a:ea typeface="Aptos" panose="020B0004020202020204" pitchFamily="34" charset="0"/>
              </a:rPr>
              <a:t> </a:t>
            </a:r>
            <a:endParaRPr lang="en-US" sz="3200" dirty="0">
              <a:effectLst/>
              <a:latin typeface="Times New Roman" panose="02020603050405020304" pitchFamily="18" charset="0"/>
              <a:ea typeface="Calibri" panose="020F0502020204030204" pitchFamily="34" charset="0"/>
            </a:endParaRPr>
          </a:p>
          <a:p>
            <a:pPr marL="0" marR="0" algn="ctr">
              <a:lnSpc>
                <a:spcPct val="115000"/>
              </a:lnSpc>
              <a:spcAft>
                <a:spcPts val="800"/>
              </a:spcAft>
              <a:buNone/>
            </a:pPr>
            <a:r>
              <a:rPr lang="en-US" sz="3600" b="1" kern="100" dirty="0">
                <a:effectLst/>
                <a:latin typeface="Aptos" panose="020B0004020202020204" pitchFamily="34" charset="0"/>
                <a:ea typeface="Aptos" panose="020B0004020202020204" pitchFamily="34" charset="0"/>
              </a:rPr>
              <a:t>(John 3:18;   Galatians 1:8;                                                 2 Thessalonians 2:15;  Jude 3)</a:t>
            </a:r>
            <a:endParaRPr lang="en-US" sz="3200" dirty="0">
              <a:effectLst/>
              <a:latin typeface="Times New Roman" panose="02020603050405020304" pitchFamily="18" charset="0"/>
              <a:ea typeface="Calibri" panose="020F0502020204030204" pitchFamily="34" charset="0"/>
            </a:endParaRPr>
          </a:p>
          <a:p>
            <a:pPr marL="0" marR="0" algn="ctr">
              <a:lnSpc>
                <a:spcPct val="115000"/>
              </a:lnSpc>
              <a:spcAft>
                <a:spcPts val="800"/>
              </a:spcAft>
              <a:buNone/>
            </a:pPr>
            <a:r>
              <a:rPr lang="en-US" sz="3600" kern="100" dirty="0">
                <a:effectLst/>
                <a:latin typeface="Aptos" panose="020B0004020202020204" pitchFamily="34" charset="0"/>
                <a:ea typeface="Aptos" panose="020B0004020202020204" pitchFamily="34" charset="0"/>
              </a:rPr>
              <a:t>To Him be Glory forever and ever! Amen.</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648790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789" y="192505"/>
            <a:ext cx="8650706" cy="6247864"/>
          </a:xfrm>
          <a:prstGeom prst="rect">
            <a:avLst/>
          </a:prstGeom>
          <a:noFill/>
        </p:spPr>
        <p:txBody>
          <a:bodyPr wrap="square" rtlCol="0">
            <a:spAutoFit/>
          </a:bodyPr>
          <a:lstStyle/>
          <a:p>
            <a:pPr algn="ctr"/>
            <a:r>
              <a:rPr lang="en-US" sz="2800" b="1" u="sng" dirty="0"/>
              <a:t>BIBLE STUDIES </a:t>
            </a:r>
          </a:p>
          <a:p>
            <a:pPr algn="ctr"/>
            <a:r>
              <a:rPr lang="en-US" sz="2800" dirty="0"/>
              <a:t>Starting Sunday January 4</a:t>
            </a:r>
            <a:r>
              <a:rPr lang="en-US" sz="2800" baseline="30000" dirty="0"/>
              <a:t>th</a:t>
            </a:r>
            <a:r>
              <a:rPr lang="en-US" sz="2800" dirty="0"/>
              <a:t>, 2026</a:t>
            </a:r>
          </a:p>
          <a:p>
            <a:pPr algn="ctr"/>
            <a:r>
              <a:rPr lang="en-US" sz="2800" dirty="0"/>
              <a:t>-led by the ordained LCMS</a:t>
            </a:r>
          </a:p>
          <a:p>
            <a:pPr algn="ctr"/>
            <a:r>
              <a:rPr lang="en-US" sz="2800" dirty="0"/>
              <a:t>Pulpit supply Pastors each Sunday</a:t>
            </a:r>
          </a:p>
          <a:p>
            <a:pPr algn="ctr"/>
            <a:r>
              <a:rPr lang="en-US" sz="3200" b="1" u="sng" dirty="0"/>
              <a:t>“TODAY’S LESSONS – </a:t>
            </a:r>
          </a:p>
          <a:p>
            <a:pPr algn="ctr"/>
            <a:r>
              <a:rPr lang="en-US" sz="3200" b="1" u="sng" dirty="0"/>
              <a:t>A Deeper Dive”</a:t>
            </a:r>
          </a:p>
          <a:p>
            <a:pPr algn="ctr"/>
            <a:r>
              <a:rPr lang="en-US" sz="2800" i="1" dirty="0"/>
              <a:t>(a study of the three</a:t>
            </a:r>
          </a:p>
          <a:p>
            <a:pPr algn="ctr"/>
            <a:r>
              <a:rPr lang="en-US" sz="2800" i="1" dirty="0"/>
              <a:t>Sunday Divine Services</a:t>
            </a:r>
          </a:p>
          <a:p>
            <a:pPr algn="ctr"/>
            <a:r>
              <a:rPr lang="en-US" sz="2800" i="1" dirty="0"/>
              <a:t>Scripture Lessons from the</a:t>
            </a:r>
            <a:r>
              <a:rPr lang="en-US" sz="2800" b="1" i="1" u="sng" dirty="0"/>
              <a:t> PERICOPE</a:t>
            </a:r>
            <a:r>
              <a:rPr lang="en-US" sz="2800" i="1" dirty="0"/>
              <a:t>:</a:t>
            </a:r>
          </a:p>
          <a:p>
            <a:pPr algn="ctr"/>
            <a:r>
              <a:rPr lang="en-US" sz="2800" i="1" dirty="0"/>
              <a:t>Old Testament</a:t>
            </a:r>
          </a:p>
          <a:p>
            <a:pPr algn="ctr"/>
            <a:r>
              <a:rPr lang="en-US" sz="2800" i="1" dirty="0"/>
              <a:t>Epistle</a:t>
            </a:r>
          </a:p>
          <a:p>
            <a:pPr algn="ctr"/>
            <a:r>
              <a:rPr lang="en-US" sz="2800" i="1" dirty="0"/>
              <a:t>Gospel)</a:t>
            </a:r>
          </a:p>
          <a:p>
            <a:pPr algn="ctr"/>
            <a:r>
              <a:rPr lang="en-US" sz="2800" b="1" dirty="0"/>
              <a:t>Here in the Fellowship Hall </a:t>
            </a:r>
          </a:p>
          <a:p>
            <a:pPr algn="ctr"/>
            <a:r>
              <a:rPr lang="en-US" sz="2800" b="1" dirty="0"/>
              <a:t>9:15 to 10:15 a.m. </a:t>
            </a:r>
          </a:p>
        </p:txBody>
      </p:sp>
    </p:spTree>
    <p:extLst>
      <p:ext uri="{BB962C8B-B14F-4D97-AF65-F5344CB8AC3E}">
        <p14:creationId xmlns:p14="http://schemas.microsoft.com/office/powerpoint/2010/main" val="833847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166A37-D3C4-75DA-A461-0DA52F03D2D6}"/>
              </a:ext>
            </a:extLst>
          </p:cNvPr>
          <p:cNvSpPr txBox="1"/>
          <p:nvPr/>
        </p:nvSpPr>
        <p:spPr>
          <a:xfrm>
            <a:off x="412011" y="430618"/>
            <a:ext cx="8319977" cy="5655972"/>
          </a:xfrm>
          <a:prstGeom prst="rect">
            <a:avLst/>
          </a:prstGeom>
          <a:noFill/>
        </p:spPr>
        <p:txBody>
          <a:bodyPr wrap="square" rtlCol="0">
            <a:spAutoFit/>
          </a:bodyPr>
          <a:lstStyle/>
          <a:p>
            <a:pPr marL="0" marR="0">
              <a:lnSpc>
                <a:spcPts val="3000"/>
              </a:lnSpc>
              <a:spcBef>
                <a:spcPts val="1200"/>
              </a:spcBef>
              <a:spcAft>
                <a:spcPts val="300"/>
              </a:spcAft>
              <a:buNone/>
            </a:pPr>
            <a:r>
              <a:rPr lang="en-US" sz="2000" b="1"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Apostles’ Creed                                                 (ca AD 150-750)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Bef>
                <a:spcPts val="1595"/>
              </a:spcBef>
              <a:spcAft>
                <a:spcPts val="750"/>
              </a:spcAft>
            </a:pPr>
            <a:r>
              <a:rPr lang="en-US" sz="2000"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Apostles' Creed is the oldest. Already by 150 A.D. this creed was in use at Christian centers all along the Mediterranean Sea, such as Jerusalem, Alexandria (North Africa), Rome, and even Spain. The Apostles' Creed developed in conjunction with Baptism. As the water was applied, the question would be asked: "Do you believe in God the Father? God the Son? etc." Very quickly the answer developed into what we now call the Apostles' Creed. It is often called the baptismal creed. In addition to its primary use at all baptisms, it is also very appropriate for use in daily devotions. Also known as the </a:t>
            </a:r>
            <a:r>
              <a:rPr lang="en-US" sz="2000" i="1"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Baptismal Creed or the Roman Symbol</a:t>
            </a:r>
            <a:r>
              <a:rPr lang="en-US" sz="2000"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 Its central doctrines are those of the Trinity and God the Creator. It has been called the Creed of Creeds because already by AD 150 it was employed at Christian centers all along the Mediterranean Sea, such as Jerusalem, Alexandria (North Africa), Rome, and even Spain. It is also used in daily devotions.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17412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3D6869-B465-DF34-807A-01C80AD35E81}"/>
              </a:ext>
            </a:extLst>
          </p:cNvPr>
          <p:cNvPicPr>
            <a:picLocks noChangeAspect="1"/>
          </p:cNvPicPr>
          <p:nvPr/>
        </p:nvPicPr>
        <p:blipFill>
          <a:blip r:embed="rId2"/>
          <a:stretch>
            <a:fillRect/>
          </a:stretch>
        </p:blipFill>
        <p:spPr>
          <a:xfrm>
            <a:off x="467833" y="111642"/>
            <a:ext cx="8070111" cy="6347824"/>
          </a:xfrm>
          <a:prstGeom prst="rect">
            <a:avLst/>
          </a:prstGeom>
        </p:spPr>
      </p:pic>
    </p:spTree>
    <p:extLst>
      <p:ext uri="{BB962C8B-B14F-4D97-AF65-F5344CB8AC3E}">
        <p14:creationId xmlns:p14="http://schemas.microsoft.com/office/powerpoint/2010/main" val="39191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0043E4-C365-99B1-F430-3AC9B714F9E7}"/>
              </a:ext>
            </a:extLst>
          </p:cNvPr>
          <p:cNvPicPr>
            <a:picLocks noChangeAspect="1"/>
          </p:cNvPicPr>
          <p:nvPr/>
        </p:nvPicPr>
        <p:blipFill>
          <a:blip r:embed="rId2"/>
          <a:stretch>
            <a:fillRect/>
          </a:stretch>
        </p:blipFill>
        <p:spPr>
          <a:xfrm>
            <a:off x="253326" y="233721"/>
            <a:ext cx="8637348" cy="5832153"/>
          </a:xfrm>
          <a:prstGeom prst="rect">
            <a:avLst/>
          </a:prstGeom>
        </p:spPr>
      </p:pic>
    </p:spTree>
    <p:extLst>
      <p:ext uri="{BB962C8B-B14F-4D97-AF65-F5344CB8AC3E}">
        <p14:creationId xmlns:p14="http://schemas.microsoft.com/office/powerpoint/2010/main" val="1178493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https://isaiah504blues.com/wp-content/uploads/2017/06/img_0146.gif?w=7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560" y="725071"/>
            <a:ext cx="7103649" cy="514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858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11400" y="114300"/>
            <a:ext cx="4673600" cy="6636512"/>
          </a:xfrm>
          <a:prstGeom prst="rect">
            <a:avLst/>
          </a:prstGeom>
        </p:spPr>
      </p:pic>
    </p:spTree>
    <p:extLst>
      <p:ext uri="{BB962C8B-B14F-4D97-AF65-F5344CB8AC3E}">
        <p14:creationId xmlns:p14="http://schemas.microsoft.com/office/powerpoint/2010/main" val="4066505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7849" y="1060450"/>
            <a:ext cx="7852019" cy="4083050"/>
          </a:xfrm>
          <a:prstGeom prst="rect">
            <a:avLst/>
          </a:prstGeom>
        </p:spPr>
      </p:pic>
    </p:spTree>
    <p:extLst>
      <p:ext uri="{BB962C8B-B14F-4D97-AF65-F5344CB8AC3E}">
        <p14:creationId xmlns:p14="http://schemas.microsoft.com/office/powerpoint/2010/main" val="8350936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473</TotalTime>
  <Words>652</Words>
  <Application>Microsoft Office PowerPoint</Application>
  <PresentationFormat>On-screen Show (4:3)</PresentationFormat>
  <Paragraphs>50</Paragraphs>
  <Slides>31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Aptos</vt:lpstr>
      <vt:lpstr>Arial</vt:lpstr>
      <vt:lpstr>Arial Unicode MS</vt:lpstr>
      <vt:lpstr>Calibri</vt:lpstr>
      <vt:lpstr>Calibri Light</vt:lpstr>
      <vt:lpstr>Helvetica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112</cp:revision>
  <dcterms:created xsi:type="dcterms:W3CDTF">2016-02-18T03:34:46Z</dcterms:created>
  <dcterms:modified xsi:type="dcterms:W3CDTF">2025-12-23T15:11:52Z</dcterms:modified>
</cp:coreProperties>
</file>