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sldIdLst>
    <p:sldId id="274" r:id="rId2"/>
    <p:sldId id="293" r:id="rId3"/>
    <p:sldId id="256" r:id="rId4"/>
    <p:sldId id="291" r:id="rId5"/>
    <p:sldId id="257" r:id="rId6"/>
    <p:sldId id="259" r:id="rId7"/>
    <p:sldId id="319" r:id="rId8"/>
    <p:sldId id="309" r:id="rId9"/>
    <p:sldId id="310" r:id="rId10"/>
    <p:sldId id="311" r:id="rId11"/>
    <p:sldId id="297" r:id="rId12"/>
    <p:sldId id="301" r:id="rId13"/>
    <p:sldId id="302" r:id="rId14"/>
    <p:sldId id="308" r:id="rId15"/>
    <p:sldId id="320" r:id="rId16"/>
    <p:sldId id="322" r:id="rId17"/>
    <p:sldId id="327" r:id="rId18"/>
    <p:sldId id="313" r:id="rId19"/>
    <p:sldId id="315" r:id="rId20"/>
    <p:sldId id="328" r:id="rId21"/>
    <p:sldId id="330" r:id="rId22"/>
    <p:sldId id="334" r:id="rId23"/>
    <p:sldId id="336" r:id="rId24"/>
    <p:sldId id="340" r:id="rId25"/>
    <p:sldId id="342" r:id="rId26"/>
    <p:sldId id="344" r:id="rId27"/>
    <p:sldId id="326" r:id="rId28"/>
    <p:sldId id="329" r:id="rId29"/>
    <p:sldId id="335" r:id="rId30"/>
    <p:sldId id="337" r:id="rId31"/>
    <p:sldId id="338" r:id="rId32"/>
    <p:sldId id="339" r:id="rId33"/>
    <p:sldId id="343"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53D645-7B4B-459C-8112-5D893B1E002F}" v="2" dt="2025-12-12T22:23:31.3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2558" autoAdjust="0"/>
  </p:normalViewPr>
  <p:slideViewPr>
    <p:cSldViewPr snapToGrid="0">
      <p:cViewPr varScale="1">
        <p:scale>
          <a:sx n="64" d="100"/>
          <a:sy n="64" d="100"/>
        </p:scale>
        <p:origin x="787" y="67"/>
      </p:cViewPr>
      <p:guideLst/>
    </p:cSldViewPr>
  </p:slideViewPr>
  <p:notesTextViewPr>
    <p:cViewPr>
      <p:scale>
        <a:sx n="1" d="1"/>
        <a:sy n="1" d="1"/>
      </p:scale>
      <p:origin x="0" y="0"/>
    </p:cViewPr>
  </p:notesTextViewPr>
  <p:sorterViewPr>
    <p:cViewPr>
      <p:scale>
        <a:sx n="100" d="100"/>
        <a:sy n="100" d="100"/>
      </p:scale>
      <p:origin x="0" y="-81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Nehrenz" userId="491cf678-319b-4c35-abbe-fee1955a26b5" providerId="ADAL" clId="{24DE5318-2282-4025-9B3C-92729FF8A7BA}"/>
    <pc:docChg chg="custSel addSld delSld modSld">
      <pc:chgData name="David Nehrenz" userId="491cf678-319b-4c35-abbe-fee1955a26b5" providerId="ADAL" clId="{24DE5318-2282-4025-9B3C-92729FF8A7BA}" dt="2025-12-12T22:28:20.900" v="225" actId="47"/>
      <pc:docMkLst>
        <pc:docMk/>
      </pc:docMkLst>
      <pc:sldChg chg="modSp mod">
        <pc:chgData name="David Nehrenz" userId="491cf678-319b-4c35-abbe-fee1955a26b5" providerId="ADAL" clId="{24DE5318-2282-4025-9B3C-92729FF8A7BA}" dt="2025-12-12T22:22:11.971" v="4" actId="20577"/>
        <pc:sldMkLst>
          <pc:docMk/>
          <pc:sldMk cId="3002449140" sldId="274"/>
        </pc:sldMkLst>
        <pc:spChg chg="mod">
          <ac:chgData name="David Nehrenz" userId="491cf678-319b-4c35-abbe-fee1955a26b5" providerId="ADAL" clId="{24DE5318-2282-4025-9B3C-92729FF8A7BA}" dt="2025-12-12T22:22:11.971" v="4" actId="20577"/>
          <ac:spMkLst>
            <pc:docMk/>
            <pc:sldMk cId="3002449140" sldId="274"/>
            <ac:spMk id="4" creationId="{419D80B1-376D-D77D-C9C5-8ADE829D4B12}"/>
          </ac:spMkLst>
        </pc:spChg>
      </pc:sldChg>
      <pc:sldChg chg="modSp mod">
        <pc:chgData name="David Nehrenz" userId="491cf678-319b-4c35-abbe-fee1955a26b5" providerId="ADAL" clId="{24DE5318-2282-4025-9B3C-92729FF8A7BA}" dt="2025-12-12T22:24:42.375" v="131" actId="1076"/>
        <pc:sldMkLst>
          <pc:docMk/>
          <pc:sldMk cId="2321981434" sldId="326"/>
        </pc:sldMkLst>
        <pc:spChg chg="mod">
          <ac:chgData name="David Nehrenz" userId="491cf678-319b-4c35-abbe-fee1955a26b5" providerId="ADAL" clId="{24DE5318-2282-4025-9B3C-92729FF8A7BA}" dt="2025-12-12T22:24:42.375" v="131" actId="1076"/>
          <ac:spMkLst>
            <pc:docMk/>
            <pc:sldMk cId="2321981434" sldId="326"/>
            <ac:spMk id="3" creationId="{E3D2B44A-809C-4A5D-40EF-9AA36CD89CFA}"/>
          </ac:spMkLst>
        </pc:spChg>
      </pc:sldChg>
      <pc:sldChg chg="modSp mod">
        <pc:chgData name="David Nehrenz" userId="491cf678-319b-4c35-abbe-fee1955a26b5" providerId="ADAL" clId="{24DE5318-2282-4025-9B3C-92729FF8A7BA}" dt="2025-12-12T22:25:32.212" v="208" actId="20577"/>
        <pc:sldMkLst>
          <pc:docMk/>
          <pc:sldMk cId="767433306" sldId="329"/>
        </pc:sldMkLst>
        <pc:spChg chg="mod">
          <ac:chgData name="David Nehrenz" userId="491cf678-319b-4c35-abbe-fee1955a26b5" providerId="ADAL" clId="{24DE5318-2282-4025-9B3C-92729FF8A7BA}" dt="2025-12-12T22:25:32.212" v="208" actId="20577"/>
          <ac:spMkLst>
            <pc:docMk/>
            <pc:sldMk cId="767433306" sldId="329"/>
            <ac:spMk id="2" creationId="{345FD825-4C65-7258-3C2D-923784BE43EB}"/>
          </ac:spMkLst>
        </pc:spChg>
      </pc:sldChg>
      <pc:sldChg chg="modSp mod">
        <pc:chgData name="David Nehrenz" userId="491cf678-319b-4c35-abbe-fee1955a26b5" providerId="ADAL" clId="{24DE5318-2282-4025-9B3C-92729FF8A7BA}" dt="2025-12-12T22:26:17.623" v="214" actId="255"/>
        <pc:sldMkLst>
          <pc:docMk/>
          <pc:sldMk cId="648790187" sldId="335"/>
        </pc:sldMkLst>
        <pc:spChg chg="mod">
          <ac:chgData name="David Nehrenz" userId="491cf678-319b-4c35-abbe-fee1955a26b5" providerId="ADAL" clId="{24DE5318-2282-4025-9B3C-92729FF8A7BA}" dt="2025-12-12T22:26:17.623" v="214" actId="255"/>
          <ac:spMkLst>
            <pc:docMk/>
            <pc:sldMk cId="648790187" sldId="335"/>
            <ac:spMk id="4" creationId="{CE57C65F-AACA-EB3B-7754-4A895D23D215}"/>
          </ac:spMkLst>
        </pc:spChg>
      </pc:sldChg>
      <pc:sldChg chg="modSp mod">
        <pc:chgData name="David Nehrenz" userId="491cf678-319b-4c35-abbe-fee1955a26b5" providerId="ADAL" clId="{24DE5318-2282-4025-9B3C-92729FF8A7BA}" dt="2025-12-12T22:26:57.313" v="217" actId="20577"/>
        <pc:sldMkLst>
          <pc:docMk/>
          <pc:sldMk cId="1696366916" sldId="337"/>
        </pc:sldMkLst>
        <pc:spChg chg="mod">
          <ac:chgData name="David Nehrenz" userId="491cf678-319b-4c35-abbe-fee1955a26b5" providerId="ADAL" clId="{24DE5318-2282-4025-9B3C-92729FF8A7BA}" dt="2025-12-12T22:26:57.313" v="217" actId="20577"/>
          <ac:spMkLst>
            <pc:docMk/>
            <pc:sldMk cId="1696366916" sldId="337"/>
            <ac:spMk id="2" creationId="{47E07B25-F209-EA36-9BA7-C62A1A1BF270}"/>
          </ac:spMkLst>
        </pc:spChg>
      </pc:sldChg>
      <pc:sldChg chg="modSp mod">
        <pc:chgData name="David Nehrenz" userId="491cf678-319b-4c35-abbe-fee1955a26b5" providerId="ADAL" clId="{24DE5318-2282-4025-9B3C-92729FF8A7BA}" dt="2025-12-12T22:27:42.885" v="222" actId="20577"/>
        <pc:sldMkLst>
          <pc:docMk/>
          <pc:sldMk cId="2608978481" sldId="338"/>
        </pc:sldMkLst>
        <pc:spChg chg="mod">
          <ac:chgData name="David Nehrenz" userId="491cf678-319b-4c35-abbe-fee1955a26b5" providerId="ADAL" clId="{24DE5318-2282-4025-9B3C-92729FF8A7BA}" dt="2025-12-12T22:27:42.885" v="222" actId="20577"/>
          <ac:spMkLst>
            <pc:docMk/>
            <pc:sldMk cId="2608978481" sldId="338"/>
            <ac:spMk id="2" creationId="{63B8CBF9-E9ED-2D65-E566-E54E466E0488}"/>
          </ac:spMkLst>
        </pc:spChg>
      </pc:sldChg>
      <pc:sldChg chg="modSp mod">
        <pc:chgData name="David Nehrenz" userId="491cf678-319b-4c35-abbe-fee1955a26b5" providerId="ADAL" clId="{24DE5318-2282-4025-9B3C-92729FF8A7BA}" dt="2025-12-12T22:28:16.333" v="224" actId="255"/>
        <pc:sldMkLst>
          <pc:docMk/>
          <pc:sldMk cId="2775748180" sldId="339"/>
        </pc:sldMkLst>
        <pc:spChg chg="mod">
          <ac:chgData name="David Nehrenz" userId="491cf678-319b-4c35-abbe-fee1955a26b5" providerId="ADAL" clId="{24DE5318-2282-4025-9B3C-92729FF8A7BA}" dt="2025-12-12T22:28:16.333" v="224" actId="255"/>
          <ac:spMkLst>
            <pc:docMk/>
            <pc:sldMk cId="2775748180" sldId="339"/>
            <ac:spMk id="2" creationId="{32DEBFED-3059-C449-1E01-2C308E7B5B5C}"/>
          </ac:spMkLst>
        </pc:spChg>
      </pc:sldChg>
      <pc:sldChg chg="del">
        <pc:chgData name="David Nehrenz" userId="491cf678-319b-4c35-abbe-fee1955a26b5" providerId="ADAL" clId="{24DE5318-2282-4025-9B3C-92729FF8A7BA}" dt="2025-12-12T22:28:20.900" v="225" actId="47"/>
        <pc:sldMkLst>
          <pc:docMk/>
          <pc:sldMk cId="2247630016" sldId="341"/>
        </pc:sldMkLst>
      </pc:sldChg>
      <pc:sldChg chg="addSp delSp modSp new mod">
        <pc:chgData name="David Nehrenz" userId="491cf678-319b-4c35-abbe-fee1955a26b5" providerId="ADAL" clId="{24DE5318-2282-4025-9B3C-92729FF8A7BA}" dt="2025-12-12T22:23:41.607" v="17" actId="1076"/>
        <pc:sldMkLst>
          <pc:docMk/>
          <pc:sldMk cId="2054591880" sldId="342"/>
        </pc:sldMkLst>
        <pc:picChg chg="add del mod">
          <ac:chgData name="David Nehrenz" userId="491cf678-319b-4c35-abbe-fee1955a26b5" providerId="ADAL" clId="{24DE5318-2282-4025-9B3C-92729FF8A7BA}" dt="2025-12-12T22:23:29.318" v="11" actId="478"/>
          <ac:picMkLst>
            <pc:docMk/>
            <pc:sldMk cId="2054591880" sldId="342"/>
            <ac:picMk id="2" creationId="{94FF5BD7-3CFD-E08B-CB11-B782B0A16A3B}"/>
          </ac:picMkLst>
        </pc:picChg>
        <pc:picChg chg="add mod">
          <ac:chgData name="David Nehrenz" userId="491cf678-319b-4c35-abbe-fee1955a26b5" providerId="ADAL" clId="{24DE5318-2282-4025-9B3C-92729FF8A7BA}" dt="2025-12-12T22:23:41.607" v="17" actId="1076"/>
          <ac:picMkLst>
            <pc:docMk/>
            <pc:sldMk cId="2054591880" sldId="342"/>
            <ac:picMk id="3" creationId="{175941AC-A633-8E0F-7872-741DE4914865}"/>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02889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463389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9752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475070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2C184F-C869-4B57-99AC-AEEA9A0E8232}" type="datetimeFigureOut">
              <a:rPr lang="en-US" smtClean="0"/>
              <a:t>12/20/2025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3218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2C184F-C869-4B57-99AC-AEEA9A0E8232}" type="datetimeFigureOut">
              <a:rPr lang="en-US" smtClean="0"/>
              <a:t>12/20/2025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18752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2C184F-C869-4B57-99AC-AEEA9A0E8232}" type="datetimeFigureOut">
              <a:rPr lang="en-US" smtClean="0"/>
              <a:t>12/20/2025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306876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2C184F-C869-4B57-99AC-AEEA9A0E8232}" type="datetimeFigureOut">
              <a:rPr lang="en-US" smtClean="0"/>
              <a:t>12/20/2025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95183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2C184F-C869-4B57-99AC-AEEA9A0E8232}" type="datetimeFigureOut">
              <a:rPr lang="en-US" smtClean="0"/>
              <a:t>12/20/2025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347233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12/20/2025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031552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12/20/2025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412250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C184F-C869-4B57-99AC-AEEA9A0E8232}" type="datetimeFigureOut">
              <a:rPr lang="en-US" smtClean="0"/>
              <a:t>12/20/2025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EBCB04-6855-493D-859B-3099503131F3}" type="slidenum">
              <a:rPr lang="en-US" smtClean="0"/>
              <a:t>‹#›</a:t>
            </a:fld>
            <a:endParaRPr lang="en-US"/>
          </a:p>
        </p:txBody>
      </p:sp>
    </p:spTree>
    <p:extLst>
      <p:ext uri="{BB962C8B-B14F-4D97-AF65-F5344CB8AC3E}">
        <p14:creationId xmlns:p14="http://schemas.microsoft.com/office/powerpoint/2010/main" val="1219965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419D80B1-376D-D77D-C9C5-8ADE829D4B12}"/>
              </a:ext>
            </a:extLst>
          </p:cNvPr>
          <p:cNvSpPr txBox="1"/>
          <p:nvPr/>
        </p:nvSpPr>
        <p:spPr>
          <a:xfrm>
            <a:off x="160887" y="128430"/>
            <a:ext cx="8729331" cy="4401205"/>
          </a:xfrm>
          <a:prstGeom prst="rect">
            <a:avLst/>
          </a:prstGeom>
          <a:noFill/>
        </p:spPr>
        <p:txBody>
          <a:bodyPr wrap="square" rtlCol="0">
            <a:spAutoFit/>
          </a:bodyPr>
          <a:lstStyle/>
          <a:p>
            <a:pPr marL="0" marR="0" algn="ctr" fontAlgn="auto" hangingPunct="1">
              <a:buNone/>
            </a:pPr>
            <a:r>
              <a:rPr lang="en-US" sz="2800" b="1" dirty="0">
                <a:solidFill>
                  <a:srgbClr val="000000"/>
                </a:solidFill>
                <a:effectLst/>
                <a:latin typeface="Aptos" panose="020B0004020202020204" pitchFamily="34" charset="0"/>
                <a:ea typeface="Aptos" panose="020B0004020202020204" pitchFamily="34" charset="0"/>
                <a:cs typeface="Arial" panose="020B0604020202020204" pitchFamily="34" charset="0"/>
              </a:rPr>
              <a:t>“The Apostles, Nicene and Athanasian Creeds                                                        </a:t>
            </a:r>
          </a:p>
          <a:p>
            <a:pPr marL="0" marR="0" algn="ctr" fontAlgn="auto" hangingPunct="1">
              <a:buNone/>
            </a:pPr>
            <a:r>
              <a:rPr lang="en-US" sz="2800" b="1" dirty="0">
                <a:solidFill>
                  <a:srgbClr val="000000"/>
                </a:solidFill>
                <a:effectLst/>
                <a:latin typeface="Aptos" panose="020B0004020202020204" pitchFamily="34" charset="0"/>
                <a:ea typeface="Aptos" panose="020B0004020202020204" pitchFamily="34" charset="0"/>
                <a:cs typeface="Arial" panose="020B0604020202020204" pitchFamily="34" charset="0"/>
              </a:rPr>
              <a:t>  The Truth about the Trinity”</a:t>
            </a:r>
            <a:endParaRPr lang="en-US"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fontAlgn="auto" hangingPunct="1">
              <a:buNone/>
            </a:pPr>
            <a:r>
              <a:rPr lang="en-US" sz="2800" dirty="0">
                <a:solidFill>
                  <a:srgbClr val="000000"/>
                </a:solidFill>
                <a:effectLst/>
                <a:ea typeface="Aptos" panose="020B0004020202020204" pitchFamily="34" charset="0"/>
                <a:cs typeface="Arial" panose="020B0604020202020204" pitchFamily="34" charset="0"/>
              </a:rPr>
              <a:t>-The Ecumenical Creeds as Summaries </a:t>
            </a:r>
          </a:p>
          <a:p>
            <a:pPr marL="0" marR="0" algn="ctr" fontAlgn="auto" hangingPunct="1">
              <a:buNone/>
            </a:pPr>
            <a:r>
              <a:rPr lang="en-US" sz="2800" dirty="0">
                <a:solidFill>
                  <a:srgbClr val="000000"/>
                </a:solidFill>
                <a:effectLst/>
                <a:ea typeface="Aptos" panose="020B0004020202020204" pitchFamily="34" charset="0"/>
                <a:cs typeface="Arial" panose="020B0604020202020204" pitchFamily="34" charset="0"/>
              </a:rPr>
              <a:t>About Who God Is,                                  </a:t>
            </a:r>
          </a:p>
          <a:p>
            <a:pPr marL="0" marR="0" algn="ctr" fontAlgn="auto" hangingPunct="1">
              <a:buNone/>
            </a:pPr>
            <a:r>
              <a:rPr lang="en-US" sz="2800" dirty="0">
                <a:solidFill>
                  <a:srgbClr val="000000"/>
                </a:solidFill>
                <a:effectLst/>
                <a:ea typeface="Aptos" panose="020B0004020202020204" pitchFamily="34" charset="0"/>
                <a:cs typeface="Arial" panose="020B0604020202020204" pitchFamily="34" charset="0"/>
              </a:rPr>
              <a:t>  Versus False Religions and Cults-</a:t>
            </a:r>
            <a:endParaRPr lang="en-US" sz="2800" dirty="0">
              <a:solidFill>
                <a:srgbClr val="000000"/>
              </a:solidFill>
              <a:effectLst/>
              <a:ea typeface="Times New Roman" panose="02020603050405020304" pitchFamily="18" charset="0"/>
              <a:cs typeface="Times New Roman" panose="02020603050405020304" pitchFamily="18" charset="0"/>
            </a:endParaRPr>
          </a:p>
          <a:p>
            <a:pPr marL="0" marR="0" algn="ctr"/>
            <a:r>
              <a:rPr lang="en-US" sz="2800" b="1" u="sng" dirty="0">
                <a:solidFill>
                  <a:srgbClr val="000000"/>
                </a:solidFill>
                <a:effectLst/>
                <a:latin typeface="Aptos" panose="020B0004020202020204" pitchFamily="34" charset="0"/>
                <a:ea typeface="Arial Unicode MS"/>
                <a:cs typeface="Arial Unicode MS"/>
              </a:rPr>
              <a:t>Part </a:t>
            </a:r>
            <a:r>
              <a:rPr lang="en-US" sz="2800" b="1" u="sng" dirty="0">
                <a:solidFill>
                  <a:srgbClr val="000000"/>
                </a:solidFill>
                <a:latin typeface="Aptos" panose="020B0004020202020204" pitchFamily="34" charset="0"/>
                <a:ea typeface="Arial Unicode MS"/>
                <a:cs typeface="Arial Unicode MS"/>
              </a:rPr>
              <a:t>3</a:t>
            </a:r>
            <a:r>
              <a:rPr lang="en-US" sz="2800" b="1" u="sng" dirty="0">
                <a:solidFill>
                  <a:srgbClr val="000000"/>
                </a:solidFill>
                <a:effectLst/>
                <a:latin typeface="Aptos" panose="020B0004020202020204" pitchFamily="34" charset="0"/>
                <a:ea typeface="Arial Unicode MS"/>
                <a:cs typeface="Arial Unicode MS"/>
              </a:rPr>
              <a:t> - A  Bible  Study  of                                                                         the  </a:t>
            </a:r>
            <a:r>
              <a:rPr lang="en-US" sz="2800" b="1" u="sng" dirty="0" err="1">
                <a:solidFill>
                  <a:srgbClr val="000000"/>
                </a:solidFill>
                <a:effectLst/>
                <a:latin typeface="Aptos" panose="020B0004020202020204" pitchFamily="34" charset="0"/>
                <a:ea typeface="Arial Unicode MS"/>
                <a:cs typeface="Arial Unicode MS"/>
              </a:rPr>
              <a:t>Athanasian</a:t>
            </a:r>
            <a:r>
              <a:rPr lang="en-US" sz="2800" b="1" u="sng" dirty="0">
                <a:solidFill>
                  <a:srgbClr val="000000"/>
                </a:solidFill>
                <a:effectLst/>
                <a:latin typeface="Aptos" panose="020B0004020202020204" pitchFamily="34" charset="0"/>
                <a:ea typeface="Arial Unicode MS"/>
                <a:cs typeface="Arial Unicode MS"/>
              </a:rPr>
              <a:t> Creed</a:t>
            </a:r>
            <a:r>
              <a:rPr lang="en-US" sz="2800" b="1" dirty="0">
                <a:solidFill>
                  <a:srgbClr val="000000"/>
                </a:solidFill>
                <a:effectLst/>
                <a:latin typeface="Aptos" panose="020B0004020202020204" pitchFamily="34" charset="0"/>
                <a:ea typeface="Arial Unicode MS"/>
                <a:cs typeface="Arial Unicode MS"/>
              </a:rPr>
              <a:t>                                              </a:t>
            </a:r>
          </a:p>
          <a:p>
            <a:pPr marL="0" marR="0" algn="ctr"/>
            <a:r>
              <a:rPr lang="en-US" sz="2800" b="1" dirty="0">
                <a:solidFill>
                  <a:srgbClr val="000000"/>
                </a:solidFill>
                <a:effectLst/>
                <a:latin typeface="Aptos" panose="020B0004020202020204" pitchFamily="34" charset="0"/>
                <a:ea typeface="Arial Unicode MS"/>
                <a:cs typeface="Arial Unicode MS"/>
              </a:rPr>
              <a:t>  </a:t>
            </a:r>
            <a:r>
              <a:rPr lang="en-US" sz="2800" b="0" dirty="0">
                <a:solidFill>
                  <a:srgbClr val="000000"/>
                </a:solidFill>
                <a:effectLst/>
                <a:latin typeface="Aptos" panose="020B0004020202020204" pitchFamily="34" charset="0"/>
                <a:ea typeface="Arial Unicode MS"/>
                <a:cs typeface="Arial Unicode MS"/>
              </a:rPr>
              <a:t>Trinity Lutheran Church LCMS  Norman, OK.                            Pastor David Nehrenz                                  </a:t>
            </a:r>
          </a:p>
          <a:p>
            <a:pPr marL="0" marR="0" algn="ctr"/>
            <a:r>
              <a:rPr lang="en-US" sz="2800" b="0" dirty="0">
                <a:solidFill>
                  <a:srgbClr val="000000"/>
                </a:solidFill>
                <a:effectLst/>
                <a:latin typeface="Aptos" panose="020B0004020202020204" pitchFamily="34" charset="0"/>
                <a:ea typeface="Arial Unicode MS"/>
                <a:cs typeface="Arial Unicode MS"/>
              </a:rPr>
              <a:t>  </a:t>
            </a:r>
            <a:r>
              <a:rPr lang="en-US" sz="3000" b="1" u="sng" dirty="0">
                <a:solidFill>
                  <a:srgbClr val="000000"/>
                </a:solidFill>
                <a:effectLst/>
                <a:latin typeface="Aptos" panose="020B0004020202020204" pitchFamily="34" charset="0"/>
                <a:ea typeface="Arial Unicode MS"/>
                <a:cs typeface="Arial Unicode MS"/>
              </a:rPr>
              <a:t>Lesson </a:t>
            </a:r>
            <a:r>
              <a:rPr lang="en-US" sz="3000" b="1" u="sng" dirty="0" smtClean="0">
                <a:solidFill>
                  <a:srgbClr val="000000"/>
                </a:solidFill>
                <a:latin typeface="Aptos" panose="020B0004020202020204" pitchFamily="34" charset="0"/>
                <a:ea typeface="Arial Unicode MS"/>
                <a:cs typeface="Arial Unicode MS"/>
              </a:rPr>
              <a:t>14</a:t>
            </a:r>
            <a:r>
              <a:rPr lang="en-US" sz="3000" b="1" u="sng" dirty="0" smtClean="0">
                <a:solidFill>
                  <a:srgbClr val="000000"/>
                </a:solidFill>
                <a:effectLst/>
                <a:latin typeface="Aptos" panose="020B0004020202020204" pitchFamily="34" charset="0"/>
                <a:ea typeface="Arial Unicode MS"/>
                <a:cs typeface="Arial Unicode MS"/>
              </a:rPr>
              <a:t> </a:t>
            </a:r>
            <a:r>
              <a:rPr lang="en-US" sz="3000" b="1" u="sng" dirty="0">
                <a:solidFill>
                  <a:srgbClr val="000000"/>
                </a:solidFill>
                <a:effectLst/>
                <a:latin typeface="Aptos" panose="020B0004020202020204" pitchFamily="34" charset="0"/>
                <a:ea typeface="Arial Unicode MS"/>
                <a:cs typeface="Arial Unicode MS"/>
              </a:rPr>
              <a:t>– </a:t>
            </a:r>
            <a:r>
              <a:rPr lang="en-US" sz="3000" b="1" u="sng" dirty="0">
                <a:solidFill>
                  <a:srgbClr val="000000"/>
                </a:solidFill>
                <a:latin typeface="Aptos" panose="020B0004020202020204" pitchFamily="34" charset="0"/>
                <a:ea typeface="Arial Unicode MS"/>
                <a:cs typeface="Arial Unicode MS"/>
              </a:rPr>
              <a:t>December </a:t>
            </a:r>
            <a:r>
              <a:rPr lang="en-US" sz="3000" b="1" u="sng" dirty="0" smtClean="0">
                <a:solidFill>
                  <a:srgbClr val="000000"/>
                </a:solidFill>
                <a:latin typeface="Aptos" panose="020B0004020202020204" pitchFamily="34" charset="0"/>
                <a:ea typeface="Arial Unicode MS"/>
                <a:cs typeface="Arial Unicode MS"/>
              </a:rPr>
              <a:t>21</a:t>
            </a:r>
            <a:r>
              <a:rPr lang="en-US" sz="3000" b="1" u="sng" dirty="0" smtClean="0">
                <a:solidFill>
                  <a:srgbClr val="000000"/>
                </a:solidFill>
                <a:effectLst/>
                <a:latin typeface="Aptos" panose="020B0004020202020204" pitchFamily="34" charset="0"/>
                <a:ea typeface="Arial Unicode MS"/>
                <a:cs typeface="Arial Unicode MS"/>
              </a:rPr>
              <a:t>, </a:t>
            </a:r>
            <a:r>
              <a:rPr lang="en-US" sz="3000" b="1" u="sng" dirty="0">
                <a:solidFill>
                  <a:srgbClr val="000000"/>
                </a:solidFill>
                <a:effectLst/>
                <a:latin typeface="Aptos" panose="020B0004020202020204" pitchFamily="34" charset="0"/>
                <a:ea typeface="Arial Unicode MS"/>
                <a:cs typeface="Arial Unicode MS"/>
              </a:rPr>
              <a:t>2025</a:t>
            </a:r>
            <a:endParaRPr lang="en-US" sz="3000" b="1" u="sng" dirty="0">
              <a:solidFill>
                <a:srgbClr val="000000"/>
              </a:solidFill>
              <a:effectLst/>
              <a:latin typeface="Arial Unicode MS"/>
              <a:ea typeface="Arial Unicode MS"/>
              <a:cs typeface="Arial Unicode MS"/>
            </a:endParaRPr>
          </a:p>
        </p:txBody>
      </p:sp>
      <p:pic>
        <p:nvPicPr>
          <p:cNvPr id="5" name="Picture 4">
            <a:extLst>
              <a:ext uri="{FF2B5EF4-FFF2-40B4-BE49-F238E27FC236}">
                <a16:creationId xmlns="" xmlns:a16="http://schemas.microsoft.com/office/drawing/2014/main" id="{72EFCCB6-43B6-63C2-3A83-400C5654540B}"/>
              </a:ext>
            </a:extLst>
          </p:cNvPr>
          <p:cNvPicPr>
            <a:picLocks noChangeAspect="1"/>
          </p:cNvPicPr>
          <p:nvPr/>
        </p:nvPicPr>
        <p:blipFill>
          <a:blip r:embed="rId2"/>
          <a:stretch>
            <a:fillRect/>
          </a:stretch>
        </p:blipFill>
        <p:spPr>
          <a:xfrm>
            <a:off x="510363" y="4763547"/>
            <a:ext cx="2283908" cy="1724777"/>
          </a:xfrm>
          <a:prstGeom prst="rect">
            <a:avLst/>
          </a:prstGeom>
        </p:spPr>
      </p:pic>
      <p:pic>
        <p:nvPicPr>
          <p:cNvPr id="6" name="Picture 5">
            <a:extLst>
              <a:ext uri="{FF2B5EF4-FFF2-40B4-BE49-F238E27FC236}">
                <a16:creationId xmlns="" xmlns:a16="http://schemas.microsoft.com/office/drawing/2014/main" id="{0107638D-E24B-FA6F-6A07-281F3F7F0022}"/>
              </a:ext>
            </a:extLst>
          </p:cNvPr>
          <p:cNvPicPr>
            <a:picLocks noChangeAspect="1"/>
          </p:cNvPicPr>
          <p:nvPr/>
        </p:nvPicPr>
        <p:blipFill>
          <a:blip r:embed="rId3"/>
          <a:stretch>
            <a:fillRect/>
          </a:stretch>
        </p:blipFill>
        <p:spPr>
          <a:xfrm>
            <a:off x="3430046" y="4689828"/>
            <a:ext cx="2283908" cy="1872216"/>
          </a:xfrm>
          <a:prstGeom prst="rect">
            <a:avLst/>
          </a:prstGeom>
        </p:spPr>
      </p:pic>
      <p:pic>
        <p:nvPicPr>
          <p:cNvPr id="7" name="Picture 6">
            <a:extLst>
              <a:ext uri="{FF2B5EF4-FFF2-40B4-BE49-F238E27FC236}">
                <a16:creationId xmlns="" xmlns:a16="http://schemas.microsoft.com/office/drawing/2014/main" id="{EEA5454F-33A1-2C3D-BC7A-00E4173DCE7D}"/>
              </a:ext>
            </a:extLst>
          </p:cNvPr>
          <p:cNvPicPr>
            <a:picLocks noChangeAspect="1"/>
          </p:cNvPicPr>
          <p:nvPr/>
        </p:nvPicPr>
        <p:blipFill>
          <a:blip r:embed="rId4"/>
          <a:srcRect t="10611"/>
          <a:stretch/>
        </p:blipFill>
        <p:spPr>
          <a:xfrm>
            <a:off x="6731331" y="4689828"/>
            <a:ext cx="1862033" cy="1872216"/>
          </a:xfrm>
          <a:prstGeom prst="rect">
            <a:avLst/>
          </a:prstGeom>
        </p:spPr>
      </p:pic>
    </p:spTree>
    <p:extLst>
      <p:ext uri="{BB962C8B-B14F-4D97-AF65-F5344CB8AC3E}">
        <p14:creationId xmlns:p14="http://schemas.microsoft.com/office/powerpoint/2010/main" val="3002449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84200" y="246062"/>
            <a:ext cx="7997452" cy="6103938"/>
          </a:xfrm>
          <a:prstGeom prst="rect">
            <a:avLst/>
          </a:prstGeom>
        </p:spPr>
      </p:pic>
    </p:spTree>
    <p:extLst>
      <p:ext uri="{BB962C8B-B14F-4D97-AF65-F5344CB8AC3E}">
        <p14:creationId xmlns:p14="http://schemas.microsoft.com/office/powerpoint/2010/main" val="1954651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13135" y="446072"/>
            <a:ext cx="6063012" cy="6063012"/>
          </a:xfrm>
          <a:prstGeom prst="rect">
            <a:avLst/>
          </a:prstGeom>
        </p:spPr>
      </p:pic>
    </p:spTree>
    <p:extLst>
      <p:ext uri="{BB962C8B-B14F-4D97-AF65-F5344CB8AC3E}">
        <p14:creationId xmlns:p14="http://schemas.microsoft.com/office/powerpoint/2010/main" val="1793213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9860" y="914399"/>
            <a:ext cx="8815645" cy="4631657"/>
          </a:xfrm>
          <a:prstGeom prst="rect">
            <a:avLst/>
          </a:prstGeom>
        </p:spPr>
      </p:pic>
    </p:spTree>
    <p:extLst>
      <p:ext uri="{BB962C8B-B14F-4D97-AF65-F5344CB8AC3E}">
        <p14:creationId xmlns:p14="http://schemas.microsoft.com/office/powerpoint/2010/main" val="1206363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3583" t="12370" r="18750" b="8222"/>
          <a:stretch/>
        </p:blipFill>
        <p:spPr>
          <a:xfrm>
            <a:off x="29700" y="368300"/>
            <a:ext cx="9114300" cy="6016336"/>
          </a:xfrm>
          <a:prstGeom prst="rect">
            <a:avLst/>
          </a:prstGeom>
        </p:spPr>
      </p:pic>
    </p:spTree>
    <p:extLst>
      <p:ext uri="{BB962C8B-B14F-4D97-AF65-F5344CB8AC3E}">
        <p14:creationId xmlns:p14="http://schemas.microsoft.com/office/powerpoint/2010/main" val="15812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46162" y="158750"/>
            <a:ext cx="6586538" cy="6377616"/>
          </a:xfrm>
          <a:prstGeom prst="rect">
            <a:avLst/>
          </a:prstGeom>
        </p:spPr>
      </p:pic>
    </p:spTree>
    <p:extLst>
      <p:ext uri="{BB962C8B-B14F-4D97-AF65-F5344CB8AC3E}">
        <p14:creationId xmlns:p14="http://schemas.microsoft.com/office/powerpoint/2010/main" val="826894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7522F168-8D23-203E-BCF1-2DC73B594B9C}"/>
              </a:ext>
            </a:extLst>
          </p:cNvPr>
          <p:cNvPicPr>
            <a:picLocks noChangeAspect="1"/>
          </p:cNvPicPr>
          <p:nvPr/>
        </p:nvPicPr>
        <p:blipFill>
          <a:blip r:embed="rId2"/>
          <a:srcRect l="11783" t="18372" r="12171" b="17675"/>
          <a:stretch>
            <a:fillRect/>
          </a:stretch>
        </p:blipFill>
        <p:spPr>
          <a:xfrm>
            <a:off x="851774" y="143539"/>
            <a:ext cx="7440451" cy="6257261"/>
          </a:xfrm>
          <a:prstGeom prst="rect">
            <a:avLst/>
          </a:prstGeom>
        </p:spPr>
      </p:pic>
    </p:spTree>
    <p:extLst>
      <p:ext uri="{BB962C8B-B14F-4D97-AF65-F5344CB8AC3E}">
        <p14:creationId xmlns:p14="http://schemas.microsoft.com/office/powerpoint/2010/main" val="685589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806618E-5564-DF51-D029-CF2FBD71C78F}"/>
              </a:ext>
            </a:extLst>
          </p:cNvPr>
          <p:cNvPicPr>
            <a:picLocks noChangeAspect="1"/>
          </p:cNvPicPr>
          <p:nvPr/>
        </p:nvPicPr>
        <p:blipFill>
          <a:blip r:embed="rId2"/>
          <a:stretch>
            <a:fillRect/>
          </a:stretch>
        </p:blipFill>
        <p:spPr>
          <a:xfrm>
            <a:off x="1233376" y="138223"/>
            <a:ext cx="6427381" cy="6427381"/>
          </a:xfrm>
          <a:prstGeom prst="rect">
            <a:avLst/>
          </a:prstGeom>
        </p:spPr>
      </p:pic>
    </p:spTree>
    <p:extLst>
      <p:ext uri="{BB962C8B-B14F-4D97-AF65-F5344CB8AC3E}">
        <p14:creationId xmlns:p14="http://schemas.microsoft.com/office/powerpoint/2010/main" val="743326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3294" y="795587"/>
            <a:ext cx="8386009" cy="4717131"/>
          </a:xfrm>
          <a:prstGeom prst="rect">
            <a:avLst/>
          </a:prstGeom>
        </p:spPr>
      </p:pic>
    </p:spTree>
    <p:extLst>
      <p:ext uri="{BB962C8B-B14F-4D97-AF65-F5344CB8AC3E}">
        <p14:creationId xmlns:p14="http://schemas.microsoft.com/office/powerpoint/2010/main" val="553407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5316" y="704569"/>
            <a:ext cx="8733086" cy="4829957"/>
          </a:xfrm>
          <a:prstGeom prst="rect">
            <a:avLst/>
          </a:prstGeom>
        </p:spPr>
      </p:pic>
    </p:spTree>
    <p:extLst>
      <p:ext uri="{BB962C8B-B14F-4D97-AF65-F5344CB8AC3E}">
        <p14:creationId xmlns:p14="http://schemas.microsoft.com/office/powerpoint/2010/main" val="1638126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2347" y="712870"/>
            <a:ext cx="8807116" cy="4954003"/>
          </a:xfrm>
          <a:prstGeom prst="rect">
            <a:avLst/>
          </a:prstGeom>
        </p:spPr>
      </p:pic>
    </p:spTree>
    <p:extLst>
      <p:ext uri="{BB962C8B-B14F-4D97-AF65-F5344CB8AC3E}">
        <p14:creationId xmlns:p14="http://schemas.microsoft.com/office/powerpoint/2010/main" val="3040564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BEF04539-077E-FBF5-8C59-47F5D1786A24}"/>
              </a:ext>
            </a:extLst>
          </p:cNvPr>
          <p:cNvSpPr txBox="1"/>
          <p:nvPr/>
        </p:nvSpPr>
        <p:spPr>
          <a:xfrm>
            <a:off x="159489" y="312762"/>
            <a:ext cx="8649585" cy="5909310"/>
          </a:xfrm>
          <a:prstGeom prst="rect">
            <a:avLst/>
          </a:prstGeom>
          <a:noFill/>
        </p:spPr>
        <p:txBody>
          <a:bodyPr wrap="square" rtlCol="0">
            <a:spAutoFit/>
          </a:bodyPr>
          <a:lstStyle/>
          <a:p>
            <a:pPr lvl="1" algn="ctr"/>
            <a:r>
              <a:rPr lang="en-US" sz="2100" b="1" dirty="0"/>
              <a:t>The Three Ecumenical Creeds               </a:t>
            </a:r>
          </a:p>
          <a:p>
            <a:pPr lvl="1" algn="ctr"/>
            <a:r>
              <a:rPr lang="en-US" sz="2100" dirty="0"/>
              <a:t>Lutheran Church - Missouri Synod adheres to the three Ecumenical Creeds. These creeds are succinct yet accurate statements                                            of the true Christian faith.</a:t>
            </a:r>
          </a:p>
          <a:p>
            <a:pPr lvl="1" algn="ctr"/>
            <a:r>
              <a:rPr lang="en-US" sz="2100" dirty="0"/>
              <a:t>Among the major doctrines confessed in the creeds are:</a:t>
            </a:r>
          </a:p>
          <a:p>
            <a:pPr lvl="1" algn="ctr"/>
            <a:endParaRPr lang="en-US" sz="2100" dirty="0"/>
          </a:p>
          <a:p>
            <a:pPr lvl="1" algn="ctr"/>
            <a:r>
              <a:rPr lang="en-US" sz="2100" dirty="0"/>
              <a:t>•	the eternal and triune natures of God,</a:t>
            </a:r>
          </a:p>
          <a:p>
            <a:pPr lvl="1" algn="ctr"/>
            <a:r>
              <a:rPr lang="en-US" sz="2100" dirty="0"/>
              <a:t>•	the dual nature of Christ Jesus (being both fully God and fully man),</a:t>
            </a:r>
          </a:p>
          <a:p>
            <a:pPr lvl="1" algn="ctr"/>
            <a:r>
              <a:rPr lang="en-US" sz="2100" dirty="0"/>
              <a:t>•	the working of faith in believers by the Holy Spirit,</a:t>
            </a:r>
          </a:p>
          <a:p>
            <a:pPr lvl="1" algn="ctr"/>
            <a:r>
              <a:rPr lang="en-US" sz="2100" dirty="0"/>
              <a:t>•	the resurrection of the dead on the last day,</a:t>
            </a:r>
          </a:p>
          <a:p>
            <a:pPr lvl="1" algn="ctr"/>
            <a:r>
              <a:rPr lang="en-US" sz="2100" dirty="0"/>
              <a:t>•	the return of Christ Jesus in judgement, and</a:t>
            </a:r>
          </a:p>
          <a:p>
            <a:pPr lvl="1" algn="ctr"/>
            <a:r>
              <a:rPr lang="en-US" sz="2100" dirty="0"/>
              <a:t>•	everlasting life in heaven for those redeemed by the Grace of God through the working of the Holy Spirit and the innocent suffering and death &amp; true resurrection of our Lord Jesus Christ on the third day.</a:t>
            </a:r>
          </a:p>
          <a:p>
            <a:pPr lvl="1" algn="ctr"/>
            <a:endParaRPr lang="en-US" sz="2100" dirty="0"/>
          </a:p>
          <a:p>
            <a:pPr lvl="1" algn="ctr"/>
            <a:r>
              <a:rPr lang="en-US" sz="2100" b="1" dirty="0"/>
              <a:t>1.	The Apostle's Creed</a:t>
            </a:r>
          </a:p>
          <a:p>
            <a:pPr marL="800100" lvl="1" indent="-342900" algn="ctr">
              <a:buAutoNum type="arabicPeriod" startAt="2"/>
            </a:pPr>
            <a:r>
              <a:rPr lang="en-US" sz="2100" b="1" dirty="0"/>
              <a:t>The Nicene Creed</a:t>
            </a:r>
          </a:p>
          <a:p>
            <a:pPr marL="800100" lvl="1" indent="-342900" algn="ctr">
              <a:buAutoNum type="arabicPeriod" startAt="2"/>
            </a:pPr>
            <a:r>
              <a:rPr lang="en-US" sz="2100" b="1" dirty="0"/>
              <a:t>The Athanasian Creed</a:t>
            </a:r>
          </a:p>
        </p:txBody>
      </p:sp>
    </p:spTree>
    <p:extLst>
      <p:ext uri="{BB962C8B-B14F-4D97-AF65-F5344CB8AC3E}">
        <p14:creationId xmlns:p14="http://schemas.microsoft.com/office/powerpoint/2010/main" val="32210660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7E2829E4-906D-DF37-F23E-E6396B7683AE}"/>
              </a:ext>
            </a:extLst>
          </p:cNvPr>
          <p:cNvPicPr>
            <a:picLocks noChangeAspect="1"/>
          </p:cNvPicPr>
          <p:nvPr/>
        </p:nvPicPr>
        <p:blipFill>
          <a:blip r:embed="rId2"/>
          <a:stretch>
            <a:fillRect/>
          </a:stretch>
        </p:blipFill>
        <p:spPr>
          <a:xfrm>
            <a:off x="1309312" y="840996"/>
            <a:ext cx="6302591" cy="4874004"/>
          </a:xfrm>
          <a:prstGeom prst="rect">
            <a:avLst/>
          </a:prstGeom>
        </p:spPr>
      </p:pic>
    </p:spTree>
    <p:extLst>
      <p:ext uri="{BB962C8B-B14F-4D97-AF65-F5344CB8AC3E}">
        <p14:creationId xmlns:p14="http://schemas.microsoft.com/office/powerpoint/2010/main" val="2047945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089" y="713480"/>
            <a:ext cx="8399635" cy="4724794"/>
          </a:xfrm>
          <a:prstGeom prst="rect">
            <a:avLst/>
          </a:prstGeom>
        </p:spPr>
      </p:pic>
    </p:spTree>
    <p:extLst>
      <p:ext uri="{BB962C8B-B14F-4D97-AF65-F5344CB8AC3E}">
        <p14:creationId xmlns:p14="http://schemas.microsoft.com/office/powerpoint/2010/main" val="4805601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2505" y="284936"/>
            <a:ext cx="8695260" cy="5923359"/>
          </a:xfrm>
          <a:prstGeom prst="rect">
            <a:avLst/>
          </a:prstGeom>
        </p:spPr>
      </p:pic>
    </p:spTree>
    <p:extLst>
      <p:ext uri="{BB962C8B-B14F-4D97-AF65-F5344CB8AC3E}">
        <p14:creationId xmlns:p14="http://schemas.microsoft.com/office/powerpoint/2010/main" val="7094717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230F587-CE2C-AADF-87FD-4CD6693FB898}"/>
              </a:ext>
            </a:extLst>
          </p:cNvPr>
          <p:cNvPicPr>
            <a:picLocks noChangeAspect="1"/>
          </p:cNvPicPr>
          <p:nvPr/>
        </p:nvPicPr>
        <p:blipFill>
          <a:blip r:embed="rId2"/>
          <a:stretch>
            <a:fillRect/>
          </a:stretch>
        </p:blipFill>
        <p:spPr>
          <a:xfrm>
            <a:off x="1516247" y="347219"/>
            <a:ext cx="6314632" cy="6327733"/>
          </a:xfrm>
          <a:prstGeom prst="rect">
            <a:avLst/>
          </a:prstGeom>
        </p:spPr>
      </p:pic>
    </p:spTree>
    <p:extLst>
      <p:ext uri="{BB962C8B-B14F-4D97-AF65-F5344CB8AC3E}">
        <p14:creationId xmlns:p14="http://schemas.microsoft.com/office/powerpoint/2010/main" val="2640639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288D21A7-861D-7694-3F01-DDAC2023DE23}"/>
              </a:ext>
            </a:extLst>
          </p:cNvPr>
          <p:cNvPicPr>
            <a:picLocks noChangeAspect="1"/>
          </p:cNvPicPr>
          <p:nvPr/>
        </p:nvPicPr>
        <p:blipFill>
          <a:blip r:embed="rId2"/>
          <a:stretch>
            <a:fillRect/>
          </a:stretch>
        </p:blipFill>
        <p:spPr>
          <a:xfrm>
            <a:off x="364609" y="747267"/>
            <a:ext cx="2979680" cy="4186240"/>
          </a:xfrm>
          <a:prstGeom prst="rect">
            <a:avLst/>
          </a:prstGeom>
        </p:spPr>
      </p:pic>
      <p:pic>
        <p:nvPicPr>
          <p:cNvPr id="3" name="Picture 2">
            <a:extLst>
              <a:ext uri="{FF2B5EF4-FFF2-40B4-BE49-F238E27FC236}">
                <a16:creationId xmlns="" xmlns:a16="http://schemas.microsoft.com/office/drawing/2014/main" id="{EB0FE3A0-216C-1B54-501C-0BDF4E6B64F3}"/>
              </a:ext>
            </a:extLst>
          </p:cNvPr>
          <p:cNvPicPr>
            <a:picLocks noChangeAspect="1"/>
          </p:cNvPicPr>
          <p:nvPr/>
        </p:nvPicPr>
        <p:blipFill>
          <a:blip r:embed="rId3"/>
          <a:srcRect l="10865" r="9075"/>
          <a:stretch>
            <a:fillRect/>
          </a:stretch>
        </p:blipFill>
        <p:spPr>
          <a:xfrm>
            <a:off x="3455581" y="880174"/>
            <a:ext cx="5578069" cy="3920426"/>
          </a:xfrm>
          <a:prstGeom prst="rect">
            <a:avLst/>
          </a:prstGeom>
        </p:spPr>
      </p:pic>
    </p:spTree>
    <p:extLst>
      <p:ext uri="{BB962C8B-B14F-4D97-AF65-F5344CB8AC3E}">
        <p14:creationId xmlns:p14="http://schemas.microsoft.com/office/powerpoint/2010/main" val="7516036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75941AC-A633-8E0F-7872-741DE4914865}"/>
              </a:ext>
            </a:extLst>
          </p:cNvPr>
          <p:cNvPicPr>
            <a:picLocks noChangeAspect="1"/>
          </p:cNvPicPr>
          <p:nvPr/>
        </p:nvPicPr>
        <p:blipFill>
          <a:blip r:embed="rId2"/>
          <a:stretch>
            <a:fillRect/>
          </a:stretch>
        </p:blipFill>
        <p:spPr>
          <a:xfrm>
            <a:off x="378025" y="660324"/>
            <a:ext cx="8387949" cy="4719750"/>
          </a:xfrm>
          <a:prstGeom prst="rect">
            <a:avLst/>
          </a:prstGeom>
        </p:spPr>
      </p:pic>
    </p:spTree>
    <p:extLst>
      <p:ext uri="{BB962C8B-B14F-4D97-AF65-F5344CB8AC3E}">
        <p14:creationId xmlns:p14="http://schemas.microsoft.com/office/powerpoint/2010/main" val="2054591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8386" y="379245"/>
            <a:ext cx="7884005" cy="5732798"/>
          </a:xfrm>
          <a:prstGeom prst="rect">
            <a:avLst/>
          </a:prstGeom>
        </p:spPr>
      </p:pic>
    </p:spTree>
    <p:extLst>
      <p:ext uri="{BB962C8B-B14F-4D97-AF65-F5344CB8AC3E}">
        <p14:creationId xmlns:p14="http://schemas.microsoft.com/office/powerpoint/2010/main" val="37914359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E3D2B44A-809C-4A5D-40EF-9AA36CD89CFA}"/>
              </a:ext>
            </a:extLst>
          </p:cNvPr>
          <p:cNvSpPr txBox="1"/>
          <p:nvPr/>
        </p:nvSpPr>
        <p:spPr>
          <a:xfrm>
            <a:off x="239231" y="361506"/>
            <a:ext cx="8640074" cy="5995359"/>
          </a:xfrm>
          <a:prstGeom prst="rect">
            <a:avLst/>
          </a:prstGeom>
          <a:noFill/>
        </p:spPr>
        <p:txBody>
          <a:bodyPr wrap="square" rtlCol="0">
            <a:spAutoFit/>
          </a:bodyPr>
          <a:lstStyle/>
          <a:p>
            <a:pPr algn="ctr">
              <a:lnSpc>
                <a:spcPct val="107000"/>
              </a:lnSpc>
            </a:pPr>
            <a:r>
              <a:rPr lang="en-US" sz="2400" b="1" i="1" kern="100" dirty="0">
                <a:latin typeface="Aptos" panose="020B0004020202020204"/>
                <a:ea typeface="Aptos" panose="020B0004020202020204"/>
              </a:rPr>
              <a:t>25) He suffered death for our salvation.                                                                                       He descended into hell and rose again from the dead.</a:t>
            </a:r>
            <a:r>
              <a:rPr lang="en-US" sz="2400" kern="100" dirty="0">
                <a:latin typeface="Aptos" panose="020B0004020202020204"/>
                <a:ea typeface="Aptos" panose="020B0004020202020204"/>
              </a:rPr>
              <a:t> </a:t>
            </a:r>
            <a:endParaRPr lang="en-US" sz="2400" dirty="0">
              <a:latin typeface="Times New Roman" panose="02020603050405020304" pitchFamily="18" charset="0"/>
              <a:ea typeface="Calibri" panose="020F0502020204030204" pitchFamily="34" charset="0"/>
            </a:endParaRPr>
          </a:p>
          <a:p>
            <a:pPr algn="ctr">
              <a:lnSpc>
                <a:spcPct val="107000"/>
              </a:lnSpc>
            </a:pPr>
            <a:r>
              <a:rPr lang="en-US" sz="2400" kern="100" dirty="0">
                <a:latin typeface="Aptos" panose="020B0004020202020204"/>
                <a:ea typeface="Aptos" panose="020B0004020202020204"/>
              </a:rPr>
              <a:t> </a:t>
            </a:r>
            <a:endParaRPr lang="en-US" sz="2400" dirty="0">
              <a:latin typeface="Times New Roman" panose="02020603050405020304" pitchFamily="18" charset="0"/>
              <a:ea typeface="Calibri" panose="020F0502020204030204" pitchFamily="34" charset="0"/>
            </a:endParaRPr>
          </a:p>
          <a:p>
            <a:pPr algn="ctr">
              <a:lnSpc>
                <a:spcPct val="107000"/>
              </a:lnSpc>
            </a:pPr>
            <a:r>
              <a:rPr lang="en-US" sz="2400" kern="100" dirty="0">
                <a:latin typeface="Aptos" panose="020B0004020202020204"/>
                <a:ea typeface="Aptos" panose="020B0004020202020204"/>
              </a:rPr>
              <a:t>Not only was Christ’s perfect life necessary but His atoning death was necessary for the salvation of His people as well. He lived in the perfect manner that we could not and He died in the cursed manner that we deserve. After His death and burial He rose from the grave proving that He had power and victory over sin, death, and hell.</a:t>
            </a:r>
            <a:endParaRPr lang="en-US" sz="2400" dirty="0">
              <a:latin typeface="Times New Roman" panose="02020603050405020304" pitchFamily="18" charset="0"/>
              <a:ea typeface="Calibri" panose="020F0502020204030204" pitchFamily="34" charset="0"/>
            </a:endParaRPr>
          </a:p>
          <a:p>
            <a:pPr algn="ctr">
              <a:lnSpc>
                <a:spcPct val="107000"/>
              </a:lnSpc>
            </a:pPr>
            <a:r>
              <a:rPr lang="en-US" sz="2400" kern="100" dirty="0">
                <a:latin typeface="Aptos" panose="020B0004020202020204"/>
                <a:ea typeface="Aptos" panose="020B0004020202020204"/>
              </a:rPr>
              <a:t> </a:t>
            </a:r>
            <a:endParaRPr lang="en-US" sz="2400" dirty="0">
              <a:latin typeface="Times New Roman" panose="02020603050405020304" pitchFamily="18" charset="0"/>
              <a:ea typeface="Calibri" panose="020F0502020204030204" pitchFamily="34" charset="0"/>
            </a:endParaRPr>
          </a:p>
          <a:p>
            <a:pPr algn="ctr">
              <a:lnSpc>
                <a:spcPct val="107000"/>
              </a:lnSpc>
            </a:pPr>
            <a:r>
              <a:rPr lang="en-US" sz="2400" b="1" kern="100" dirty="0">
                <a:latin typeface="Aptos" panose="020B0004020202020204"/>
                <a:ea typeface="Aptos" panose="020B0004020202020204"/>
              </a:rPr>
              <a:t>(Isaiah 53;  Romans 3:25;  4:25;  6:4; 8:11;  </a:t>
            </a:r>
            <a:r>
              <a:rPr lang="en-US" sz="2400" b="1" kern="100" dirty="0" smtClean="0">
                <a:latin typeface="Aptos" panose="020B0004020202020204"/>
                <a:ea typeface="Aptos" panose="020B0004020202020204"/>
              </a:rPr>
              <a:t>                                         1 </a:t>
            </a:r>
            <a:r>
              <a:rPr lang="en-US" sz="2400" b="1" kern="100" dirty="0">
                <a:latin typeface="Aptos" panose="020B0004020202020204"/>
                <a:ea typeface="Aptos" panose="020B0004020202020204"/>
              </a:rPr>
              <a:t>Corinthians 6:14; </a:t>
            </a:r>
            <a:endParaRPr lang="en-US" sz="2400" dirty="0">
              <a:latin typeface="Times New Roman" panose="02020603050405020304" pitchFamily="18" charset="0"/>
              <a:ea typeface="Calibri" panose="020F0502020204030204" pitchFamily="34" charset="0"/>
            </a:endParaRPr>
          </a:p>
          <a:p>
            <a:pPr algn="ctr">
              <a:lnSpc>
                <a:spcPct val="107000"/>
              </a:lnSpc>
            </a:pPr>
            <a:r>
              <a:rPr lang="en-US" sz="2400" b="1" kern="100" dirty="0">
                <a:latin typeface="Aptos" panose="020B0004020202020204"/>
                <a:ea typeface="Aptos" panose="020B0004020202020204"/>
              </a:rPr>
              <a:t>Galatians 1:4;   Ephesians 1:7;  Colossians 1:20;  </a:t>
            </a:r>
            <a:r>
              <a:rPr lang="en-US" sz="2400" b="1" kern="100" dirty="0" smtClean="0">
                <a:latin typeface="Aptos" panose="020B0004020202020204"/>
                <a:ea typeface="Aptos" panose="020B0004020202020204"/>
              </a:rPr>
              <a:t>                                1 </a:t>
            </a:r>
            <a:r>
              <a:rPr lang="en-US" sz="2400" b="1" kern="100" dirty="0">
                <a:latin typeface="Aptos" panose="020B0004020202020204"/>
                <a:ea typeface="Aptos" panose="020B0004020202020204"/>
              </a:rPr>
              <a:t>Thessalonians 4:14;  5:10;</a:t>
            </a:r>
            <a:endParaRPr lang="en-US" sz="2400" dirty="0">
              <a:latin typeface="Times New Roman" panose="02020603050405020304" pitchFamily="18" charset="0"/>
              <a:ea typeface="Calibri" panose="020F0502020204030204" pitchFamily="34" charset="0"/>
            </a:endParaRPr>
          </a:p>
          <a:p>
            <a:pPr algn="ctr">
              <a:lnSpc>
                <a:spcPct val="107000"/>
              </a:lnSpc>
            </a:pPr>
            <a:r>
              <a:rPr lang="en-US" sz="2400" b="1" kern="100" dirty="0">
                <a:latin typeface="Aptos" panose="020B0004020202020204"/>
                <a:ea typeface="Aptos" panose="020B0004020202020204"/>
              </a:rPr>
              <a:t> Hebrews 2:17;  1 Peter 1:3;  2:24;  3:18–19;  1 John 2:2)</a:t>
            </a:r>
            <a:endParaRPr lang="en-US"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3219814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345FD825-4C65-7258-3C2D-923784BE43EB}"/>
              </a:ext>
            </a:extLst>
          </p:cNvPr>
          <p:cNvSpPr txBox="1"/>
          <p:nvPr/>
        </p:nvSpPr>
        <p:spPr>
          <a:xfrm>
            <a:off x="267682" y="489528"/>
            <a:ext cx="8559210" cy="5328895"/>
          </a:xfrm>
          <a:prstGeom prst="rect">
            <a:avLst/>
          </a:prstGeom>
          <a:noFill/>
        </p:spPr>
        <p:txBody>
          <a:bodyPr wrap="square" rtlCol="0">
            <a:spAutoFit/>
          </a:bodyPr>
          <a:lstStyle/>
          <a:p>
            <a:pPr algn="ctr">
              <a:lnSpc>
                <a:spcPct val="107000"/>
              </a:lnSpc>
            </a:pPr>
            <a:r>
              <a:rPr lang="en-US" sz="3200" b="1" i="1" kern="100" dirty="0">
                <a:latin typeface="Aptos" panose="020B0004020202020204"/>
                <a:ea typeface="Aptos" panose="020B0004020202020204"/>
              </a:rPr>
              <a:t>26) He ascended into heaven and is seated at the right hand of the Father.</a:t>
            </a:r>
            <a:r>
              <a:rPr lang="en-US" sz="3200" kern="100" dirty="0">
                <a:latin typeface="Aptos" panose="020B0004020202020204"/>
                <a:ea typeface="Aptos" panose="020B0004020202020204"/>
              </a:rPr>
              <a:t> </a:t>
            </a:r>
            <a:endParaRPr lang="en-US" sz="3200" dirty="0">
              <a:latin typeface="Times New Roman" panose="02020603050405020304" pitchFamily="18" charset="0"/>
              <a:ea typeface="Calibri" panose="020F0502020204030204" pitchFamily="34" charset="0"/>
            </a:endParaRPr>
          </a:p>
          <a:p>
            <a:pPr algn="ctr">
              <a:lnSpc>
                <a:spcPct val="107000"/>
              </a:lnSpc>
            </a:pPr>
            <a:r>
              <a:rPr lang="en-US" sz="3200" kern="100" dirty="0">
                <a:latin typeface="Aptos" panose="020B0004020202020204"/>
                <a:ea typeface="Aptos" panose="020B0004020202020204"/>
              </a:rPr>
              <a:t> </a:t>
            </a:r>
            <a:endParaRPr lang="en-US" sz="3200" dirty="0">
              <a:latin typeface="Times New Roman" panose="02020603050405020304" pitchFamily="18" charset="0"/>
              <a:ea typeface="Calibri" panose="020F0502020204030204" pitchFamily="34" charset="0"/>
            </a:endParaRPr>
          </a:p>
          <a:p>
            <a:pPr algn="ctr">
              <a:lnSpc>
                <a:spcPct val="107000"/>
              </a:lnSpc>
            </a:pPr>
            <a:r>
              <a:rPr lang="en-US" sz="3200" kern="100" dirty="0">
                <a:latin typeface="Aptos" panose="020B0004020202020204"/>
                <a:ea typeface="Aptos" panose="020B0004020202020204"/>
              </a:rPr>
              <a:t>Because Jesus perfectly </a:t>
            </a:r>
            <a:r>
              <a:rPr lang="en-US" sz="3200" kern="100" dirty="0" smtClean="0">
                <a:latin typeface="Aptos" panose="020B0004020202020204"/>
                <a:ea typeface="Aptos" panose="020B0004020202020204"/>
              </a:rPr>
              <a:t>completed                                </a:t>
            </a:r>
            <a:r>
              <a:rPr lang="en-US" sz="3200" kern="100" dirty="0">
                <a:latin typeface="Aptos" panose="020B0004020202020204"/>
                <a:ea typeface="Aptos" panose="020B0004020202020204"/>
              </a:rPr>
              <a:t>His mission                                                                                                  He was then rightfully exalted at the right hand of the Father in glory.</a:t>
            </a:r>
            <a:endParaRPr lang="en-US" sz="3200" dirty="0">
              <a:latin typeface="Times New Roman" panose="02020603050405020304" pitchFamily="18" charset="0"/>
              <a:ea typeface="Calibri" panose="020F0502020204030204" pitchFamily="34" charset="0"/>
            </a:endParaRPr>
          </a:p>
          <a:p>
            <a:pPr algn="ctr">
              <a:lnSpc>
                <a:spcPct val="107000"/>
              </a:lnSpc>
            </a:pPr>
            <a:r>
              <a:rPr lang="en-US" sz="3200" kern="100" dirty="0">
                <a:latin typeface="Aptos" panose="020B0004020202020204"/>
                <a:ea typeface="Aptos" panose="020B0004020202020204"/>
              </a:rPr>
              <a:t> </a:t>
            </a:r>
            <a:endParaRPr lang="en-US" sz="3200" dirty="0">
              <a:latin typeface="Times New Roman" panose="02020603050405020304" pitchFamily="18" charset="0"/>
              <a:ea typeface="Calibri" panose="020F0502020204030204" pitchFamily="34" charset="0"/>
            </a:endParaRPr>
          </a:p>
          <a:p>
            <a:pPr algn="ctr">
              <a:lnSpc>
                <a:spcPct val="107000"/>
              </a:lnSpc>
            </a:pPr>
            <a:r>
              <a:rPr lang="en-US" sz="3200" b="1" kern="100" dirty="0">
                <a:latin typeface="Aptos" panose="020B0004020202020204"/>
                <a:ea typeface="Aptos" panose="020B0004020202020204"/>
              </a:rPr>
              <a:t>(Psalm 110:1;  Luke 24:51;  Acts 1:9; 7:56;   Romans 8:34;  Colossians 3:1)</a:t>
            </a:r>
            <a:endParaRPr lang="en-US" sz="3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7674333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CE57C65F-AACA-EB3B-7754-4A895D23D215}"/>
              </a:ext>
            </a:extLst>
          </p:cNvPr>
          <p:cNvSpPr txBox="1"/>
          <p:nvPr/>
        </p:nvSpPr>
        <p:spPr>
          <a:xfrm>
            <a:off x="135924" y="334782"/>
            <a:ext cx="8670851" cy="5983305"/>
          </a:xfrm>
          <a:prstGeom prst="rect">
            <a:avLst/>
          </a:prstGeom>
          <a:noFill/>
        </p:spPr>
        <p:txBody>
          <a:bodyPr wrap="square" rtlCol="0">
            <a:spAutoFit/>
          </a:bodyPr>
          <a:lstStyle/>
          <a:p>
            <a:pPr algn="ctr">
              <a:lnSpc>
                <a:spcPct val="107000"/>
              </a:lnSpc>
            </a:pPr>
            <a:r>
              <a:rPr lang="en-US" sz="3600" b="1" i="1" kern="100" dirty="0">
                <a:latin typeface="Aptos" panose="020B0004020202020204"/>
                <a:ea typeface="Aptos" panose="020B0004020202020204"/>
              </a:rPr>
              <a:t>27) He will come again to judge the living and the dead.</a:t>
            </a:r>
            <a:r>
              <a:rPr lang="en-US" sz="3600" kern="100" dirty="0">
                <a:latin typeface="Aptos" panose="020B0004020202020204"/>
                <a:ea typeface="Aptos" panose="020B0004020202020204"/>
              </a:rPr>
              <a:t> </a:t>
            </a:r>
            <a:endParaRPr lang="en-US" sz="3600" dirty="0">
              <a:latin typeface="Times New Roman" panose="02020603050405020304" pitchFamily="18" charset="0"/>
              <a:ea typeface="Calibri" panose="020F0502020204030204" pitchFamily="34" charset="0"/>
            </a:endParaRPr>
          </a:p>
          <a:p>
            <a:pPr algn="ctr">
              <a:lnSpc>
                <a:spcPct val="107000"/>
              </a:lnSpc>
            </a:pPr>
            <a:r>
              <a:rPr lang="en-US" sz="3600" kern="100" dirty="0">
                <a:latin typeface="Aptos" panose="020B0004020202020204"/>
                <a:ea typeface="Aptos" panose="020B0004020202020204"/>
              </a:rPr>
              <a:t> </a:t>
            </a:r>
            <a:endParaRPr lang="en-US" sz="3600" dirty="0">
              <a:latin typeface="Times New Roman" panose="02020603050405020304" pitchFamily="18" charset="0"/>
              <a:ea typeface="Calibri" panose="020F0502020204030204" pitchFamily="34" charset="0"/>
            </a:endParaRPr>
          </a:p>
          <a:p>
            <a:pPr algn="ctr">
              <a:lnSpc>
                <a:spcPct val="107000"/>
              </a:lnSpc>
            </a:pPr>
            <a:r>
              <a:rPr lang="en-US" sz="3600" kern="100" dirty="0">
                <a:latin typeface="Aptos" panose="020B0004020202020204"/>
                <a:ea typeface="Aptos" panose="020B0004020202020204"/>
              </a:rPr>
              <a:t>There will be a day in which all will rise and                                                                                                           be justly judged by Him who is the only just judge.</a:t>
            </a:r>
            <a:endParaRPr lang="en-US" sz="3600" dirty="0">
              <a:latin typeface="Times New Roman" panose="02020603050405020304" pitchFamily="18" charset="0"/>
              <a:ea typeface="Calibri" panose="020F0502020204030204" pitchFamily="34" charset="0"/>
            </a:endParaRPr>
          </a:p>
          <a:p>
            <a:pPr algn="ctr">
              <a:lnSpc>
                <a:spcPct val="107000"/>
              </a:lnSpc>
            </a:pPr>
            <a:r>
              <a:rPr lang="en-US" sz="3600" kern="100" dirty="0">
                <a:latin typeface="Aptos" panose="020B0004020202020204"/>
                <a:ea typeface="Aptos" panose="020B0004020202020204"/>
              </a:rPr>
              <a:t> </a:t>
            </a:r>
            <a:endParaRPr lang="en-US" sz="3600" dirty="0">
              <a:latin typeface="Times New Roman" panose="02020603050405020304" pitchFamily="18" charset="0"/>
              <a:ea typeface="Calibri" panose="020F0502020204030204" pitchFamily="34" charset="0"/>
            </a:endParaRPr>
          </a:p>
          <a:p>
            <a:pPr algn="ctr">
              <a:lnSpc>
                <a:spcPct val="107000"/>
              </a:lnSpc>
            </a:pPr>
            <a:r>
              <a:rPr lang="en-US" sz="3600" b="1" kern="100" dirty="0">
                <a:latin typeface="Aptos" panose="020B0004020202020204"/>
                <a:ea typeface="Aptos" panose="020B0004020202020204"/>
              </a:rPr>
              <a:t>(John 5:22;  Acts 1:11; 10:42; 17:31; </a:t>
            </a:r>
            <a:r>
              <a:rPr lang="en-US" sz="3600" b="1" kern="100" dirty="0" smtClean="0">
                <a:latin typeface="Aptos" panose="020B0004020202020204"/>
                <a:ea typeface="Aptos" panose="020B0004020202020204"/>
              </a:rPr>
              <a:t>                   </a:t>
            </a:r>
            <a:r>
              <a:rPr lang="en-US" sz="3600" b="1" kern="100" dirty="0">
                <a:latin typeface="Aptos" panose="020B0004020202020204"/>
                <a:ea typeface="Aptos" panose="020B0004020202020204"/>
              </a:rPr>
              <a:t>2 Corinthians 5:10)</a:t>
            </a:r>
            <a:endParaRPr lang="en-US" sz="36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648790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F913016-4882-3EC1-E42F-1998B139F808}"/>
              </a:ext>
            </a:extLst>
          </p:cNvPr>
          <p:cNvPicPr>
            <a:picLocks noChangeAspect="1"/>
          </p:cNvPicPr>
          <p:nvPr/>
        </p:nvPicPr>
        <p:blipFill>
          <a:blip r:embed="rId2"/>
          <a:stretch>
            <a:fillRect/>
          </a:stretch>
        </p:blipFill>
        <p:spPr>
          <a:xfrm>
            <a:off x="698124" y="1370604"/>
            <a:ext cx="7838840" cy="3504423"/>
          </a:xfrm>
          <a:prstGeom prst="rect">
            <a:avLst/>
          </a:prstGeom>
        </p:spPr>
      </p:pic>
    </p:spTree>
    <p:extLst>
      <p:ext uri="{BB962C8B-B14F-4D97-AF65-F5344CB8AC3E}">
        <p14:creationId xmlns:p14="http://schemas.microsoft.com/office/powerpoint/2010/main" val="291586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47E07B25-F209-EA36-9BA7-C62A1A1BF270}"/>
              </a:ext>
            </a:extLst>
          </p:cNvPr>
          <p:cNvSpPr txBox="1"/>
          <p:nvPr/>
        </p:nvSpPr>
        <p:spPr>
          <a:xfrm>
            <a:off x="284421" y="280363"/>
            <a:ext cx="8575158" cy="6381170"/>
          </a:xfrm>
          <a:prstGeom prst="rect">
            <a:avLst/>
          </a:prstGeom>
          <a:noFill/>
        </p:spPr>
        <p:txBody>
          <a:bodyPr wrap="square" rtlCol="0">
            <a:spAutoFit/>
          </a:bodyPr>
          <a:lstStyle/>
          <a:p>
            <a:pPr algn="ctr">
              <a:lnSpc>
                <a:spcPct val="107000"/>
              </a:lnSpc>
            </a:pPr>
            <a:r>
              <a:rPr lang="en-US" sz="1900" b="1" kern="100" dirty="0">
                <a:latin typeface="Aptos" panose="020B0004020202020204"/>
                <a:ea typeface="Aptos" panose="020B0004020202020204"/>
              </a:rPr>
              <a:t>EARLY CHURCH FATHERS</a:t>
            </a:r>
            <a:endParaRPr lang="en-US" sz="1900" dirty="0">
              <a:latin typeface="Times New Roman" panose="02020603050405020304" pitchFamily="18" charset="0"/>
              <a:ea typeface="Calibri" panose="020F0502020204030204" pitchFamily="34" charset="0"/>
            </a:endParaRPr>
          </a:p>
          <a:p>
            <a:pPr algn="just">
              <a:lnSpc>
                <a:spcPct val="107000"/>
              </a:lnSpc>
            </a:pPr>
            <a:r>
              <a:rPr lang="en-US" sz="1900" b="1" dirty="0">
                <a:latin typeface="Arial" panose="020B0604020202020204" pitchFamily="34" charset="0"/>
                <a:ea typeface="Times New Roman" panose="02020603050405020304" pitchFamily="18" charset="0"/>
              </a:rPr>
              <a:t>Clement I</a:t>
            </a:r>
            <a:endParaRPr lang="en-US" sz="1900" dirty="0">
              <a:latin typeface="Times New Roman" panose="02020603050405020304" pitchFamily="18" charset="0"/>
              <a:ea typeface="Calibri" panose="020F0502020204030204" pitchFamily="34" charset="0"/>
            </a:endParaRPr>
          </a:p>
          <a:p>
            <a:pPr algn="just">
              <a:lnSpc>
                <a:spcPct val="107000"/>
              </a:lnSpc>
              <a:spcAft>
                <a:spcPts val="800"/>
              </a:spcAft>
            </a:pPr>
            <a:r>
              <a:rPr lang="en-US" sz="1900" dirty="0">
                <a:latin typeface="Arial" panose="020B0604020202020204" pitchFamily="34" charset="0"/>
                <a:ea typeface="Times New Roman" panose="02020603050405020304" pitchFamily="18" charset="0"/>
              </a:rPr>
              <a:t>“Let us consider, beloved, how the Master is continually proving to us that there will be </a:t>
            </a:r>
            <a:r>
              <a:rPr lang="en-US" sz="1900" b="1" dirty="0">
                <a:latin typeface="Arial" panose="020B0604020202020204" pitchFamily="34" charset="0"/>
                <a:ea typeface="Times New Roman" panose="02020603050405020304" pitchFamily="18" charset="0"/>
              </a:rPr>
              <a:t>a future resurrection,</a:t>
            </a:r>
            <a:r>
              <a:rPr lang="en-US" sz="1900" dirty="0">
                <a:latin typeface="Arial" panose="020B0604020202020204" pitchFamily="34" charset="0"/>
                <a:ea typeface="Times New Roman" panose="02020603050405020304" pitchFamily="18" charset="0"/>
              </a:rPr>
              <a:t> of which he has made the Lord Jesus Christ the firstling, by raising him from the dead. Let us look, beloved, at the resurrection which is taking place seasonally. Day and night make known the resurrection to us. The night sleeps, the day arises. Consider the plants that grow. How and in what manner does the sowing take place? The sower went forth and cast each of the seeds onto the ground; and they fall to the ground, parched and bare, where they decay. Then from their decay the greatness of the master’s providence raises them up, and from the one grain more grow and bring forth fruit” (</a:t>
            </a:r>
            <a:r>
              <a:rPr lang="en-US" sz="1900" i="1" dirty="0">
                <a:latin typeface="Arial" panose="020B0604020202020204" pitchFamily="34" charset="0"/>
                <a:ea typeface="Times New Roman" panose="02020603050405020304" pitchFamily="18" charset="0"/>
              </a:rPr>
              <a:t>Letter to the Corinthians </a:t>
            </a:r>
            <a:r>
              <a:rPr lang="en-US" sz="1900" dirty="0">
                <a:latin typeface="Arial" panose="020B0604020202020204" pitchFamily="34" charset="0"/>
                <a:ea typeface="Times New Roman" panose="02020603050405020304" pitchFamily="18" charset="0"/>
              </a:rPr>
              <a:t>24:1–6 [A.D. 80]).</a:t>
            </a:r>
            <a:endParaRPr lang="en-US" sz="1900" dirty="0">
              <a:latin typeface="Times New Roman" panose="02020603050405020304" pitchFamily="18" charset="0"/>
              <a:ea typeface="Calibri" panose="020F0502020204030204" pitchFamily="34" charset="0"/>
            </a:endParaRPr>
          </a:p>
          <a:p>
            <a:pPr algn="just">
              <a:lnSpc>
                <a:spcPct val="107000"/>
              </a:lnSpc>
              <a:spcBef>
                <a:spcPts val="2250"/>
              </a:spcBef>
              <a:spcAft>
                <a:spcPts val="1125"/>
              </a:spcAft>
            </a:pPr>
            <a:r>
              <a:rPr lang="en-US" sz="1900" b="1" dirty="0">
                <a:latin typeface="Arial" panose="020B0604020202020204" pitchFamily="34" charset="0"/>
                <a:ea typeface="Times New Roman" panose="02020603050405020304" pitchFamily="18" charset="0"/>
              </a:rPr>
              <a:t>Aristides</a:t>
            </a:r>
            <a:endParaRPr lang="en-US" sz="1900" dirty="0">
              <a:latin typeface="Times New Roman" panose="02020603050405020304" pitchFamily="18" charset="0"/>
              <a:ea typeface="Calibri" panose="020F0502020204030204" pitchFamily="34" charset="0"/>
            </a:endParaRPr>
          </a:p>
          <a:p>
            <a:pPr algn="just">
              <a:lnSpc>
                <a:spcPct val="107000"/>
              </a:lnSpc>
              <a:spcAft>
                <a:spcPts val="800"/>
              </a:spcAft>
            </a:pPr>
            <a:r>
              <a:rPr lang="en-US" sz="1900" dirty="0">
                <a:latin typeface="Arial" panose="020B0604020202020204" pitchFamily="34" charset="0"/>
                <a:ea typeface="Times New Roman" panose="02020603050405020304" pitchFamily="18" charset="0"/>
              </a:rPr>
              <a:t>“[Christians] have the commandments of the Lord Jesus Christ himself impressed upon their hearts, and they observe them, awaiting </a:t>
            </a:r>
            <a:r>
              <a:rPr lang="en-US" sz="1900" b="1" dirty="0">
                <a:latin typeface="Arial" panose="020B0604020202020204" pitchFamily="34" charset="0"/>
                <a:ea typeface="Times New Roman" panose="02020603050405020304" pitchFamily="18" charset="0"/>
              </a:rPr>
              <a:t>the resurrection of the dead and the life of the world to come”</a:t>
            </a:r>
            <a:r>
              <a:rPr lang="en-US" sz="1900" dirty="0">
                <a:latin typeface="Arial" panose="020B0604020202020204" pitchFamily="34" charset="0"/>
                <a:ea typeface="Times New Roman" panose="02020603050405020304" pitchFamily="18" charset="0"/>
              </a:rPr>
              <a:t> (</a:t>
            </a:r>
            <a:r>
              <a:rPr lang="en-US" sz="1900" i="1" dirty="0">
                <a:latin typeface="Arial" panose="020B0604020202020204" pitchFamily="34" charset="0"/>
                <a:ea typeface="Times New Roman" panose="02020603050405020304" pitchFamily="18" charset="0"/>
              </a:rPr>
              <a:t>Apology </a:t>
            </a:r>
            <a:r>
              <a:rPr lang="en-US" sz="1900" dirty="0">
                <a:latin typeface="Arial" panose="020B0604020202020204" pitchFamily="34" charset="0"/>
                <a:ea typeface="Times New Roman" panose="02020603050405020304" pitchFamily="18" charset="0"/>
              </a:rPr>
              <a:t>15 [A.D. 140]).</a:t>
            </a:r>
            <a:endParaRPr lang="en-US" sz="1900" dirty="0">
              <a:latin typeface="Times New Roman" panose="02020603050405020304" pitchFamily="18" charset="0"/>
              <a:ea typeface="Calibri" panose="020F0502020204030204" pitchFamily="34" charset="0"/>
            </a:endParaRPr>
          </a:p>
          <a:p>
            <a:pPr marL="0" marR="0" algn="just">
              <a:lnSpc>
                <a:spcPct val="107000"/>
              </a:lnSpc>
              <a:spcAft>
                <a:spcPts val="800"/>
              </a:spcAft>
              <a:buNone/>
            </a:pPr>
            <a:r>
              <a:rPr lang="en-US" sz="2000" kern="100" dirty="0" smtClean="0">
                <a:effectLst/>
                <a:latin typeface="Aptos" panose="020B0004020202020204" pitchFamily="34" charset="0"/>
                <a:ea typeface="Aptos" panose="020B0004020202020204" pitchFamily="34" charset="0"/>
              </a:rPr>
              <a:t>.</a:t>
            </a:r>
            <a:endParaRPr lang="en-US" sz="20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6963669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63B8CBF9-E9ED-2D65-E566-E54E466E0488}"/>
              </a:ext>
            </a:extLst>
          </p:cNvPr>
          <p:cNvSpPr txBox="1"/>
          <p:nvPr/>
        </p:nvSpPr>
        <p:spPr>
          <a:xfrm>
            <a:off x="366823" y="220173"/>
            <a:ext cx="8410354" cy="6241196"/>
          </a:xfrm>
          <a:prstGeom prst="rect">
            <a:avLst/>
          </a:prstGeom>
          <a:noFill/>
        </p:spPr>
        <p:txBody>
          <a:bodyPr wrap="square" rtlCol="0">
            <a:spAutoFit/>
          </a:bodyPr>
          <a:lstStyle/>
          <a:p>
            <a:pPr algn="just">
              <a:lnSpc>
                <a:spcPct val="107000"/>
              </a:lnSpc>
              <a:spcBef>
                <a:spcPts val="2250"/>
              </a:spcBef>
              <a:spcAft>
                <a:spcPts val="1125"/>
              </a:spcAft>
            </a:pPr>
            <a:r>
              <a:rPr lang="en-US" sz="2000" b="1" dirty="0">
                <a:latin typeface="Arial" panose="020B0604020202020204" pitchFamily="34" charset="0"/>
                <a:ea typeface="Times New Roman" panose="02020603050405020304" pitchFamily="18" charset="0"/>
              </a:rPr>
              <a:t>Justin Martyr</a:t>
            </a:r>
            <a:endParaRPr lang="en-US" sz="2000" dirty="0">
              <a:latin typeface="Times New Roman" panose="02020603050405020304" pitchFamily="18" charset="0"/>
              <a:ea typeface="Calibri" panose="020F0502020204030204" pitchFamily="34" charset="0"/>
            </a:endParaRPr>
          </a:p>
          <a:p>
            <a:pPr algn="just">
              <a:lnSpc>
                <a:spcPct val="107000"/>
              </a:lnSpc>
              <a:spcAft>
                <a:spcPts val="800"/>
              </a:spcAft>
            </a:pPr>
            <a:r>
              <a:rPr lang="en-US" sz="2000" dirty="0">
                <a:latin typeface="Arial" panose="020B0604020202020204" pitchFamily="34" charset="0"/>
                <a:ea typeface="Times New Roman" panose="02020603050405020304" pitchFamily="18" charset="0"/>
              </a:rPr>
              <a:t>“The prophets have proclaimed his [Christ’s] two comings. One, indeed, which has already taken place, was that of a dishonored and suffering man. The second will take place when, in accord with prophecy, he shall come from the heavens in glory with his angelic host, when </a:t>
            </a:r>
            <a:r>
              <a:rPr lang="en-US" sz="2000" b="1" dirty="0">
                <a:latin typeface="Arial" panose="020B0604020202020204" pitchFamily="34" charset="0"/>
                <a:ea typeface="Times New Roman" panose="02020603050405020304" pitchFamily="18" charset="0"/>
              </a:rPr>
              <a:t>he shall raise the bodies of all the men who ever lived</a:t>
            </a:r>
            <a:r>
              <a:rPr lang="en-US" sz="2000" dirty="0">
                <a:latin typeface="Arial" panose="020B0604020202020204" pitchFamily="34" charset="0"/>
                <a:ea typeface="Times New Roman" panose="02020603050405020304" pitchFamily="18" charset="0"/>
              </a:rPr>
              <a:t>. Then he will clothe the worthy in immortality, but the wicked, clothed in eternal sensibility, he will commit to the eternal fire along with the evil demons” (</a:t>
            </a:r>
            <a:r>
              <a:rPr lang="en-US" sz="2000" i="1" dirty="0">
                <a:latin typeface="Arial" panose="020B0604020202020204" pitchFamily="34" charset="0"/>
                <a:ea typeface="Times New Roman" panose="02020603050405020304" pitchFamily="18" charset="0"/>
              </a:rPr>
              <a:t>First Apology </a:t>
            </a:r>
            <a:r>
              <a:rPr lang="en-US" sz="2000" dirty="0">
                <a:latin typeface="Arial" panose="020B0604020202020204" pitchFamily="34" charset="0"/>
                <a:ea typeface="Times New Roman" panose="02020603050405020304" pitchFamily="18" charset="0"/>
              </a:rPr>
              <a:t>52 [A.D. 151]).</a:t>
            </a:r>
            <a:endParaRPr lang="en-US" sz="2000" dirty="0">
              <a:latin typeface="Times New Roman" panose="02020603050405020304" pitchFamily="18" charset="0"/>
              <a:ea typeface="Calibri" panose="020F0502020204030204" pitchFamily="34" charset="0"/>
            </a:endParaRPr>
          </a:p>
          <a:p>
            <a:pPr algn="just">
              <a:lnSpc>
                <a:spcPct val="107000"/>
              </a:lnSpc>
              <a:spcAft>
                <a:spcPts val="800"/>
              </a:spcAft>
            </a:pPr>
            <a:r>
              <a:rPr lang="en-US" sz="2000" dirty="0">
                <a:latin typeface="Arial" panose="020B0604020202020204" pitchFamily="34" charset="0"/>
                <a:ea typeface="Times New Roman" panose="02020603050405020304" pitchFamily="18" charset="0"/>
              </a:rPr>
              <a:t>“Indeed, God calls even the </a:t>
            </a:r>
            <a:r>
              <a:rPr lang="en-US" sz="2000" b="1" dirty="0">
                <a:latin typeface="Arial" panose="020B0604020202020204" pitchFamily="34" charset="0"/>
                <a:ea typeface="Times New Roman" panose="02020603050405020304" pitchFamily="18" charset="0"/>
              </a:rPr>
              <a:t>body to resurrection and promises it everlasting life.</a:t>
            </a:r>
            <a:r>
              <a:rPr lang="en-US" sz="2000" dirty="0">
                <a:latin typeface="Arial" panose="020B0604020202020204" pitchFamily="34" charset="0"/>
                <a:ea typeface="Times New Roman" panose="02020603050405020304" pitchFamily="18" charset="0"/>
              </a:rPr>
              <a:t> When he promises to save the man, he thereby makes his promise to the flesh. What is man but a rational living being composed of soul and body? Is the soul by itself a man? No, it is but the soul of a man. Can the body be called a man? No, it can but be called the body of a man. If, then, neither of these is by itself a man, but that which is composed of the two together is called a man, and if God has called man to life and resurrection, he has called not a part, but the whole, which is the soul and the body” (</a:t>
            </a:r>
            <a:r>
              <a:rPr lang="en-US" sz="2000" i="1" dirty="0">
                <a:latin typeface="Arial" panose="020B0604020202020204" pitchFamily="34" charset="0"/>
                <a:ea typeface="Times New Roman" panose="02020603050405020304" pitchFamily="18" charset="0"/>
              </a:rPr>
              <a:t>The Resurrection </a:t>
            </a:r>
            <a:r>
              <a:rPr lang="en-US" sz="2000" dirty="0">
                <a:latin typeface="Arial" panose="020B0604020202020204" pitchFamily="34" charset="0"/>
                <a:ea typeface="Times New Roman" panose="02020603050405020304" pitchFamily="18" charset="0"/>
              </a:rPr>
              <a:t>8 [A.D. 153]).</a:t>
            </a:r>
            <a:endParaRPr lang="en-US" sz="20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6089784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32DEBFED-3059-C449-1E01-2C308E7B5B5C}"/>
              </a:ext>
            </a:extLst>
          </p:cNvPr>
          <p:cNvSpPr txBox="1"/>
          <p:nvPr/>
        </p:nvSpPr>
        <p:spPr>
          <a:xfrm>
            <a:off x="195303" y="281482"/>
            <a:ext cx="8644270" cy="7037055"/>
          </a:xfrm>
          <a:prstGeom prst="rect">
            <a:avLst/>
          </a:prstGeom>
          <a:noFill/>
        </p:spPr>
        <p:txBody>
          <a:bodyPr wrap="square" rtlCol="0">
            <a:spAutoFit/>
          </a:bodyPr>
          <a:lstStyle/>
          <a:p>
            <a:pPr algn="just">
              <a:lnSpc>
                <a:spcPct val="107000"/>
              </a:lnSpc>
              <a:spcBef>
                <a:spcPts val="2250"/>
              </a:spcBef>
              <a:spcAft>
                <a:spcPts val="1125"/>
              </a:spcAft>
            </a:pPr>
            <a:r>
              <a:rPr lang="en-US" sz="2200" b="1" dirty="0">
                <a:latin typeface="Arial" panose="020B0604020202020204" pitchFamily="34" charset="0"/>
                <a:ea typeface="Times New Roman" panose="02020603050405020304" pitchFamily="18" charset="0"/>
              </a:rPr>
              <a:t>Irenaeus</a:t>
            </a:r>
            <a:endParaRPr lang="en-US" sz="2200" dirty="0">
              <a:latin typeface="Times New Roman" panose="02020603050405020304" pitchFamily="18" charset="0"/>
              <a:ea typeface="Calibri" panose="020F0502020204030204" pitchFamily="34" charset="0"/>
            </a:endParaRPr>
          </a:p>
          <a:p>
            <a:pPr algn="just">
              <a:lnSpc>
                <a:spcPct val="107000"/>
              </a:lnSpc>
              <a:spcAft>
                <a:spcPts val="800"/>
              </a:spcAft>
            </a:pPr>
            <a:r>
              <a:rPr lang="en-US" sz="2200" dirty="0">
                <a:latin typeface="Arial" panose="020B0604020202020204" pitchFamily="34" charset="0"/>
                <a:ea typeface="Times New Roman" panose="02020603050405020304" pitchFamily="18" charset="0"/>
              </a:rPr>
              <a:t>“For the Church, although dispersed throughout the whole world even to the ends of the earth, has received from the apostles and from their disciples the faith in .</a:t>
            </a:r>
            <a:r>
              <a:rPr lang="en-US" sz="2200" b="1" dirty="0">
                <a:latin typeface="Arial" panose="020B0604020202020204" pitchFamily="34" charset="0"/>
                <a:ea typeface="Times New Roman" panose="02020603050405020304" pitchFamily="18" charset="0"/>
              </a:rPr>
              <a:t> . . the raising up again of all flesh of all humanity</a:t>
            </a:r>
            <a:r>
              <a:rPr lang="en-US" sz="2200" dirty="0">
                <a:latin typeface="Arial" panose="020B0604020202020204" pitchFamily="34" charset="0"/>
                <a:ea typeface="Times New Roman" panose="02020603050405020304" pitchFamily="18" charset="0"/>
              </a:rPr>
              <a:t>” (</a:t>
            </a:r>
            <a:r>
              <a:rPr lang="en-US" sz="2200" i="1" dirty="0">
                <a:latin typeface="Arial" panose="020B0604020202020204" pitchFamily="34" charset="0"/>
                <a:ea typeface="Times New Roman" panose="02020603050405020304" pitchFamily="18" charset="0"/>
              </a:rPr>
              <a:t>Against Heresies </a:t>
            </a:r>
            <a:r>
              <a:rPr lang="en-US" sz="2200" dirty="0">
                <a:latin typeface="Arial" panose="020B0604020202020204" pitchFamily="34" charset="0"/>
                <a:ea typeface="Times New Roman" panose="02020603050405020304" pitchFamily="18" charset="0"/>
              </a:rPr>
              <a:t>1:10:1–4 [A.D. 189]).</a:t>
            </a:r>
            <a:endParaRPr lang="en-US" sz="2200" dirty="0">
              <a:latin typeface="Times New Roman" panose="02020603050405020304" pitchFamily="18" charset="0"/>
              <a:ea typeface="Calibri" panose="020F0502020204030204" pitchFamily="34" charset="0"/>
            </a:endParaRPr>
          </a:p>
          <a:p>
            <a:pPr algn="just">
              <a:lnSpc>
                <a:spcPct val="107000"/>
              </a:lnSpc>
              <a:spcBef>
                <a:spcPts val="2250"/>
              </a:spcBef>
              <a:spcAft>
                <a:spcPts val="1125"/>
              </a:spcAft>
            </a:pPr>
            <a:r>
              <a:rPr lang="en-US" sz="2200" b="1" dirty="0">
                <a:latin typeface="Arial" panose="020B0604020202020204" pitchFamily="34" charset="0"/>
                <a:ea typeface="Times New Roman" panose="02020603050405020304" pitchFamily="18" charset="0"/>
              </a:rPr>
              <a:t>Cyril of Jerusalem</a:t>
            </a:r>
            <a:endParaRPr lang="en-US" sz="2200" dirty="0">
              <a:latin typeface="Times New Roman" panose="02020603050405020304" pitchFamily="18" charset="0"/>
              <a:ea typeface="Calibri" panose="020F0502020204030204" pitchFamily="34" charset="0"/>
            </a:endParaRPr>
          </a:p>
          <a:p>
            <a:pPr algn="just">
              <a:lnSpc>
                <a:spcPct val="107000"/>
              </a:lnSpc>
              <a:spcAft>
                <a:spcPts val="800"/>
              </a:spcAft>
            </a:pPr>
            <a:r>
              <a:rPr lang="en-US" sz="2200" dirty="0">
                <a:latin typeface="Arial" panose="020B0604020202020204" pitchFamily="34" charset="0"/>
                <a:ea typeface="Times New Roman" panose="02020603050405020304" pitchFamily="18" charset="0"/>
              </a:rPr>
              <a:t>“This </a:t>
            </a:r>
            <a:r>
              <a:rPr lang="en-US" sz="2200" b="1" dirty="0">
                <a:latin typeface="Arial" panose="020B0604020202020204" pitchFamily="34" charset="0"/>
                <a:ea typeface="Times New Roman" panose="02020603050405020304" pitchFamily="18" charset="0"/>
              </a:rPr>
              <a:t>body shall be raised,</a:t>
            </a:r>
            <a:r>
              <a:rPr lang="en-US" sz="2200" dirty="0">
                <a:latin typeface="Arial" panose="020B0604020202020204" pitchFamily="34" charset="0"/>
                <a:ea typeface="Times New Roman" panose="02020603050405020304" pitchFamily="18" charset="0"/>
              </a:rPr>
              <a:t> not remaining weak as it is now, but this same body shall be raised. By putting on incorruption, it shall be altered, as iron blending with fire becomes fire—or rather, in a manner the Lord who raises us knows. However it will be, this body shall be raised, but it shall not remain such as it is. Rather, it shall abide as an eternal body. It shall no longer require for its life such nourishment as now, nor shall it require a ladder for its ascent; for it shall be made a spiritual body, a marvelous thing, such as we have not the ability to describe” (</a:t>
            </a:r>
            <a:r>
              <a:rPr lang="en-US" sz="2200" i="1" dirty="0">
                <a:latin typeface="Arial" panose="020B0604020202020204" pitchFamily="34" charset="0"/>
                <a:ea typeface="Times New Roman" panose="02020603050405020304" pitchFamily="18" charset="0"/>
              </a:rPr>
              <a:t>Catechetical Lectures </a:t>
            </a:r>
            <a:r>
              <a:rPr lang="en-US" sz="2200" dirty="0">
                <a:latin typeface="Arial" panose="020B0604020202020204" pitchFamily="34" charset="0"/>
                <a:ea typeface="Times New Roman" panose="02020603050405020304" pitchFamily="18" charset="0"/>
              </a:rPr>
              <a:t>18:18 [A.D. 350]).</a:t>
            </a:r>
            <a:r>
              <a:rPr lang="en-US" sz="2200" b="1" kern="100" dirty="0">
                <a:latin typeface="Aptos" panose="020B0004020202020204"/>
                <a:ea typeface="Aptos" panose="020B0004020202020204"/>
              </a:rPr>
              <a:t> </a:t>
            </a:r>
            <a:endParaRPr lang="en-US" sz="2200" dirty="0">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kern="100" dirty="0" smtClean="0">
                <a:effectLst/>
                <a:latin typeface="Aptos" panose="020B0004020202020204" pitchFamily="34" charset="0"/>
                <a:ea typeface="Aptos" panose="020B0004020202020204" pitchFamily="34" charset="0"/>
              </a:rPr>
              <a:t>.</a:t>
            </a:r>
            <a:endParaRPr lang="en-US" dirty="0">
              <a:effectLst/>
              <a:latin typeface="Times New Roman" panose="02020603050405020304" pitchFamily="18" charset="0"/>
              <a:ea typeface="Calibri" panose="020F0502020204030204" pitchFamily="34" charset="0"/>
            </a:endParaRPr>
          </a:p>
          <a:p>
            <a:pPr marL="0" marR="0" algn="just">
              <a:lnSpc>
                <a:spcPct val="107000"/>
              </a:lnSpc>
              <a:spcAft>
                <a:spcPts val="800"/>
              </a:spcAft>
              <a:buNone/>
            </a:pPr>
            <a:r>
              <a:rPr lang="en-US" sz="2000" kern="100" dirty="0">
                <a:effectLst/>
                <a:latin typeface="Aptos" panose="020B0004020202020204" pitchFamily="34" charset="0"/>
                <a:ea typeface="Aptos" panose="020B0004020202020204" pitchFamily="34" charset="0"/>
              </a:rPr>
              <a:t>.</a:t>
            </a:r>
            <a:endParaRPr lang="en-US" sz="20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7757481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0789" y="192505"/>
            <a:ext cx="8650706" cy="6247864"/>
          </a:xfrm>
          <a:prstGeom prst="rect">
            <a:avLst/>
          </a:prstGeom>
          <a:noFill/>
        </p:spPr>
        <p:txBody>
          <a:bodyPr wrap="square" rtlCol="0">
            <a:spAutoFit/>
          </a:bodyPr>
          <a:lstStyle/>
          <a:p>
            <a:pPr algn="ctr"/>
            <a:r>
              <a:rPr lang="en-US" sz="2800" b="1" u="sng" dirty="0" smtClean="0"/>
              <a:t>BIBLE STUDIES </a:t>
            </a:r>
          </a:p>
          <a:p>
            <a:pPr algn="ctr"/>
            <a:r>
              <a:rPr lang="en-US" sz="2800" dirty="0" smtClean="0"/>
              <a:t>Starting Sunday January 4</a:t>
            </a:r>
            <a:r>
              <a:rPr lang="en-US" sz="2800" baseline="30000" dirty="0" smtClean="0"/>
              <a:t>th</a:t>
            </a:r>
            <a:r>
              <a:rPr lang="en-US" sz="2800" dirty="0" smtClean="0"/>
              <a:t>, 2026</a:t>
            </a:r>
          </a:p>
          <a:p>
            <a:pPr algn="ctr"/>
            <a:r>
              <a:rPr lang="en-US" sz="2800" dirty="0" smtClean="0"/>
              <a:t>-led by the ordained LCMS</a:t>
            </a:r>
          </a:p>
          <a:p>
            <a:pPr algn="ctr"/>
            <a:r>
              <a:rPr lang="en-US" sz="2800" dirty="0" smtClean="0"/>
              <a:t>Pulpit supply Pastors each Sunday</a:t>
            </a:r>
          </a:p>
          <a:p>
            <a:pPr algn="ctr"/>
            <a:r>
              <a:rPr lang="en-US" sz="3200" b="1" u="sng" dirty="0" smtClean="0"/>
              <a:t>“TODAY’S LESSONS – </a:t>
            </a:r>
          </a:p>
          <a:p>
            <a:pPr algn="ctr"/>
            <a:r>
              <a:rPr lang="en-US" sz="3200" b="1" u="sng" dirty="0" smtClean="0"/>
              <a:t>A Deeper Dive”</a:t>
            </a:r>
          </a:p>
          <a:p>
            <a:pPr algn="ctr"/>
            <a:r>
              <a:rPr lang="en-US" sz="2800" i="1" dirty="0" smtClean="0"/>
              <a:t>(a study of the three</a:t>
            </a:r>
          </a:p>
          <a:p>
            <a:pPr algn="ctr"/>
            <a:r>
              <a:rPr lang="en-US" sz="2800" i="1" dirty="0" smtClean="0"/>
              <a:t>Sunday Divine Services</a:t>
            </a:r>
          </a:p>
          <a:p>
            <a:pPr algn="ctr"/>
            <a:r>
              <a:rPr lang="en-US" sz="2800" i="1" dirty="0" smtClean="0"/>
              <a:t>Scripture Lessons from the</a:t>
            </a:r>
            <a:r>
              <a:rPr lang="en-US" sz="2800" b="1" i="1" u="sng" dirty="0" smtClean="0"/>
              <a:t> PERICOPE</a:t>
            </a:r>
            <a:r>
              <a:rPr lang="en-US" sz="2800" i="1" dirty="0" smtClean="0"/>
              <a:t>:</a:t>
            </a:r>
          </a:p>
          <a:p>
            <a:pPr algn="ctr"/>
            <a:r>
              <a:rPr lang="en-US" sz="2800" i="1" dirty="0" smtClean="0"/>
              <a:t>Old Testament</a:t>
            </a:r>
          </a:p>
          <a:p>
            <a:pPr algn="ctr"/>
            <a:r>
              <a:rPr lang="en-US" sz="2800" i="1" dirty="0" smtClean="0"/>
              <a:t>Epistle</a:t>
            </a:r>
          </a:p>
          <a:p>
            <a:pPr algn="ctr"/>
            <a:r>
              <a:rPr lang="en-US" sz="2800" i="1" dirty="0" smtClean="0"/>
              <a:t>Gospel)</a:t>
            </a:r>
          </a:p>
          <a:p>
            <a:pPr algn="ctr"/>
            <a:r>
              <a:rPr lang="en-US" sz="2800" b="1" dirty="0" smtClean="0"/>
              <a:t>Here in the Fellowship Hall </a:t>
            </a:r>
          </a:p>
          <a:p>
            <a:pPr algn="ctr"/>
            <a:r>
              <a:rPr lang="en-US" sz="2800" b="1" dirty="0" smtClean="0"/>
              <a:t>9:15 to 10:15 a.m. </a:t>
            </a:r>
            <a:endParaRPr lang="en-US" sz="2800" b="1" dirty="0"/>
          </a:p>
        </p:txBody>
      </p:sp>
    </p:spTree>
    <p:extLst>
      <p:ext uri="{BB962C8B-B14F-4D97-AF65-F5344CB8AC3E}">
        <p14:creationId xmlns:p14="http://schemas.microsoft.com/office/powerpoint/2010/main" val="833847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BE166A37-D3C4-75DA-A461-0DA52F03D2D6}"/>
              </a:ext>
            </a:extLst>
          </p:cNvPr>
          <p:cNvSpPr txBox="1"/>
          <p:nvPr/>
        </p:nvSpPr>
        <p:spPr>
          <a:xfrm>
            <a:off x="412011" y="430618"/>
            <a:ext cx="8319977" cy="5655972"/>
          </a:xfrm>
          <a:prstGeom prst="rect">
            <a:avLst/>
          </a:prstGeom>
          <a:noFill/>
        </p:spPr>
        <p:txBody>
          <a:bodyPr wrap="square" rtlCol="0">
            <a:spAutoFit/>
          </a:bodyPr>
          <a:lstStyle/>
          <a:p>
            <a:pPr marL="0" marR="0">
              <a:lnSpc>
                <a:spcPts val="3000"/>
              </a:lnSpc>
              <a:spcBef>
                <a:spcPts val="1200"/>
              </a:spcBef>
              <a:spcAft>
                <a:spcPts val="300"/>
              </a:spcAft>
              <a:buNone/>
            </a:pPr>
            <a:r>
              <a:rPr lang="en-US" sz="2000" b="1"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The Apostles’ Creed                                                 (ca AD 150-750)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15000"/>
              </a:lnSpc>
              <a:spcBef>
                <a:spcPts val="1595"/>
              </a:spcBef>
              <a:spcAft>
                <a:spcPts val="750"/>
              </a:spcAft>
            </a:pPr>
            <a:r>
              <a:rPr lang="en-US" sz="2000"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The Apostles' Creed is the oldest. Already by 150 A.D. this creed was in use at Christian centers all along the Mediterranean Sea, such as Jerusalem, Alexandria (North Africa), Rome, and even Spain. The Apostles' Creed developed in conjunction with Baptism. As the water was applied, the question would be asked: "Do you believe in God the Father? God the Son? etc." Very quickly the answer developed into what we now call the Apostles' Creed. It is often called the baptismal creed. In addition to its primary use at all baptisms, it is also very appropriate for use in daily devotions. Also known as the </a:t>
            </a:r>
            <a:r>
              <a:rPr lang="en-US" sz="2000" i="1"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Baptismal Creed or the Roman Symbol</a:t>
            </a:r>
            <a:r>
              <a:rPr lang="en-US" sz="2000"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 Its central doctrines are those of the Trinity and God the Creator. It has been called the Creed of Creeds because already by AD 150 it was employed at Christian centers all along the Mediterranean Sea, such as Jerusalem, Alexandria (North Africa), Rome, and even Spain. It is also used in daily devotions.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17412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23D6869-B465-DF34-807A-01C80AD35E81}"/>
              </a:ext>
            </a:extLst>
          </p:cNvPr>
          <p:cNvPicPr>
            <a:picLocks noChangeAspect="1"/>
          </p:cNvPicPr>
          <p:nvPr/>
        </p:nvPicPr>
        <p:blipFill>
          <a:blip r:embed="rId2"/>
          <a:stretch>
            <a:fillRect/>
          </a:stretch>
        </p:blipFill>
        <p:spPr>
          <a:xfrm>
            <a:off x="467833" y="111642"/>
            <a:ext cx="8070111" cy="6347824"/>
          </a:xfrm>
          <a:prstGeom prst="rect">
            <a:avLst/>
          </a:prstGeom>
        </p:spPr>
      </p:pic>
    </p:spTree>
    <p:extLst>
      <p:ext uri="{BB962C8B-B14F-4D97-AF65-F5344CB8AC3E}">
        <p14:creationId xmlns:p14="http://schemas.microsoft.com/office/powerpoint/2010/main" val="39191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20043E4-C365-99B1-F430-3AC9B714F9E7}"/>
              </a:ext>
            </a:extLst>
          </p:cNvPr>
          <p:cNvPicPr>
            <a:picLocks noChangeAspect="1"/>
          </p:cNvPicPr>
          <p:nvPr/>
        </p:nvPicPr>
        <p:blipFill>
          <a:blip r:embed="rId2"/>
          <a:stretch>
            <a:fillRect/>
          </a:stretch>
        </p:blipFill>
        <p:spPr>
          <a:xfrm>
            <a:off x="253326" y="233721"/>
            <a:ext cx="8637348" cy="5832153"/>
          </a:xfrm>
          <a:prstGeom prst="rect">
            <a:avLst/>
          </a:prstGeom>
        </p:spPr>
      </p:pic>
    </p:spTree>
    <p:extLst>
      <p:ext uri="{BB962C8B-B14F-4D97-AF65-F5344CB8AC3E}">
        <p14:creationId xmlns:p14="http://schemas.microsoft.com/office/powerpoint/2010/main" val="1178493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descr="https://isaiah504blues.com/wp-content/uploads/2017/06/img_0146.gif?w=7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560" y="725071"/>
            <a:ext cx="7103649" cy="5146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0858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11400" y="114300"/>
            <a:ext cx="4673600" cy="6636512"/>
          </a:xfrm>
          <a:prstGeom prst="rect">
            <a:avLst/>
          </a:prstGeom>
        </p:spPr>
      </p:pic>
    </p:spTree>
    <p:extLst>
      <p:ext uri="{BB962C8B-B14F-4D97-AF65-F5344CB8AC3E}">
        <p14:creationId xmlns:p14="http://schemas.microsoft.com/office/powerpoint/2010/main" val="4066505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77849" y="1060450"/>
            <a:ext cx="7852019" cy="4083050"/>
          </a:xfrm>
          <a:prstGeom prst="rect">
            <a:avLst/>
          </a:prstGeom>
        </p:spPr>
      </p:pic>
    </p:spTree>
    <p:extLst>
      <p:ext uri="{BB962C8B-B14F-4D97-AF65-F5344CB8AC3E}">
        <p14:creationId xmlns:p14="http://schemas.microsoft.com/office/powerpoint/2010/main" val="83509363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451</TotalTime>
  <Words>531</Words>
  <Application>Microsoft Office PowerPoint</Application>
  <PresentationFormat>On-screen Show (4:3)</PresentationFormat>
  <Paragraphs>70</Paragraphs>
  <Slides>33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 Unicode MS</vt:lpstr>
      <vt:lpstr>Aptos</vt:lpstr>
      <vt:lpstr>Arial</vt:lpstr>
      <vt:lpstr>Calibri</vt:lpstr>
      <vt:lpstr>Calibri Light</vt:lpstr>
      <vt:lpstr>Helvetica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Nehrenz</dc:creator>
  <cp:lastModifiedBy>David Nehrenz</cp:lastModifiedBy>
  <cp:revision>111</cp:revision>
  <dcterms:created xsi:type="dcterms:W3CDTF">2016-02-18T03:34:46Z</dcterms:created>
  <dcterms:modified xsi:type="dcterms:W3CDTF">2025-12-20T20:31:48Z</dcterms:modified>
</cp:coreProperties>
</file>