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74" r:id="rId2"/>
    <p:sldId id="293" r:id="rId3"/>
    <p:sldId id="256" r:id="rId4"/>
    <p:sldId id="291" r:id="rId5"/>
    <p:sldId id="257" r:id="rId6"/>
    <p:sldId id="259" r:id="rId7"/>
    <p:sldId id="319" r:id="rId8"/>
    <p:sldId id="309" r:id="rId9"/>
    <p:sldId id="310" r:id="rId10"/>
    <p:sldId id="311" r:id="rId11"/>
    <p:sldId id="297" r:id="rId12"/>
    <p:sldId id="301" r:id="rId13"/>
    <p:sldId id="302" r:id="rId14"/>
    <p:sldId id="308" r:id="rId15"/>
    <p:sldId id="320" r:id="rId16"/>
    <p:sldId id="322" r:id="rId17"/>
    <p:sldId id="327" r:id="rId18"/>
    <p:sldId id="313" r:id="rId19"/>
    <p:sldId id="315" r:id="rId20"/>
    <p:sldId id="328" r:id="rId21"/>
    <p:sldId id="330" r:id="rId22"/>
    <p:sldId id="334" r:id="rId23"/>
    <p:sldId id="336" r:id="rId24"/>
    <p:sldId id="340" r:id="rId25"/>
    <p:sldId id="342" r:id="rId26"/>
    <p:sldId id="326" r:id="rId27"/>
    <p:sldId id="329" r:id="rId28"/>
    <p:sldId id="335" r:id="rId29"/>
    <p:sldId id="337" r:id="rId30"/>
    <p:sldId id="338" r:id="rId31"/>
    <p:sldId id="33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53D645-7B4B-459C-8112-5D893B1E002F}" v="2" dt="2025-12-12T22:23:31.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558" autoAdjust="0"/>
  </p:normalViewPr>
  <p:slideViewPr>
    <p:cSldViewPr snapToGrid="0">
      <p:cViewPr varScale="1">
        <p:scale>
          <a:sx n="60" d="100"/>
          <a:sy n="60" d="100"/>
        </p:scale>
        <p:origin x="1488" y="38"/>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24DE5318-2282-4025-9B3C-92729FF8A7BA}"/>
    <pc:docChg chg="custSel addSld delSld modSld">
      <pc:chgData name="David Nehrenz" userId="491cf678-319b-4c35-abbe-fee1955a26b5" providerId="ADAL" clId="{24DE5318-2282-4025-9B3C-92729FF8A7BA}" dt="2025-12-12T22:28:20.900" v="225" actId="47"/>
      <pc:docMkLst>
        <pc:docMk/>
      </pc:docMkLst>
      <pc:sldChg chg="modSp mod">
        <pc:chgData name="David Nehrenz" userId="491cf678-319b-4c35-abbe-fee1955a26b5" providerId="ADAL" clId="{24DE5318-2282-4025-9B3C-92729FF8A7BA}" dt="2025-12-12T22:22:11.971" v="4" actId="20577"/>
        <pc:sldMkLst>
          <pc:docMk/>
          <pc:sldMk cId="3002449140" sldId="274"/>
        </pc:sldMkLst>
        <pc:spChg chg="mod">
          <ac:chgData name="David Nehrenz" userId="491cf678-319b-4c35-abbe-fee1955a26b5" providerId="ADAL" clId="{24DE5318-2282-4025-9B3C-92729FF8A7BA}" dt="2025-12-12T22:22:11.971" v="4" actId="20577"/>
          <ac:spMkLst>
            <pc:docMk/>
            <pc:sldMk cId="3002449140" sldId="274"/>
            <ac:spMk id="4" creationId="{419D80B1-376D-D77D-C9C5-8ADE829D4B12}"/>
          </ac:spMkLst>
        </pc:spChg>
      </pc:sldChg>
      <pc:sldChg chg="modSp mod">
        <pc:chgData name="David Nehrenz" userId="491cf678-319b-4c35-abbe-fee1955a26b5" providerId="ADAL" clId="{24DE5318-2282-4025-9B3C-92729FF8A7BA}" dt="2025-12-12T22:24:42.375" v="131" actId="1076"/>
        <pc:sldMkLst>
          <pc:docMk/>
          <pc:sldMk cId="2321981434" sldId="326"/>
        </pc:sldMkLst>
        <pc:spChg chg="mod">
          <ac:chgData name="David Nehrenz" userId="491cf678-319b-4c35-abbe-fee1955a26b5" providerId="ADAL" clId="{24DE5318-2282-4025-9B3C-92729FF8A7BA}" dt="2025-12-12T22:24:42.375" v="131" actId="1076"/>
          <ac:spMkLst>
            <pc:docMk/>
            <pc:sldMk cId="2321981434" sldId="326"/>
            <ac:spMk id="3" creationId="{E3D2B44A-809C-4A5D-40EF-9AA36CD89CFA}"/>
          </ac:spMkLst>
        </pc:spChg>
      </pc:sldChg>
      <pc:sldChg chg="modSp mod">
        <pc:chgData name="David Nehrenz" userId="491cf678-319b-4c35-abbe-fee1955a26b5" providerId="ADAL" clId="{24DE5318-2282-4025-9B3C-92729FF8A7BA}" dt="2025-12-12T22:25:32.212" v="208" actId="20577"/>
        <pc:sldMkLst>
          <pc:docMk/>
          <pc:sldMk cId="767433306" sldId="329"/>
        </pc:sldMkLst>
        <pc:spChg chg="mod">
          <ac:chgData name="David Nehrenz" userId="491cf678-319b-4c35-abbe-fee1955a26b5" providerId="ADAL" clId="{24DE5318-2282-4025-9B3C-92729FF8A7BA}" dt="2025-12-12T22:25:32.212" v="208" actId="20577"/>
          <ac:spMkLst>
            <pc:docMk/>
            <pc:sldMk cId="767433306" sldId="329"/>
            <ac:spMk id="2" creationId="{345FD825-4C65-7258-3C2D-923784BE43EB}"/>
          </ac:spMkLst>
        </pc:spChg>
      </pc:sldChg>
      <pc:sldChg chg="modSp mod">
        <pc:chgData name="David Nehrenz" userId="491cf678-319b-4c35-abbe-fee1955a26b5" providerId="ADAL" clId="{24DE5318-2282-4025-9B3C-92729FF8A7BA}" dt="2025-12-12T22:26:17.623" v="214" actId="255"/>
        <pc:sldMkLst>
          <pc:docMk/>
          <pc:sldMk cId="648790187" sldId="335"/>
        </pc:sldMkLst>
        <pc:spChg chg="mod">
          <ac:chgData name="David Nehrenz" userId="491cf678-319b-4c35-abbe-fee1955a26b5" providerId="ADAL" clId="{24DE5318-2282-4025-9B3C-92729FF8A7BA}" dt="2025-12-12T22:26:17.623" v="214" actId="255"/>
          <ac:spMkLst>
            <pc:docMk/>
            <pc:sldMk cId="648790187" sldId="335"/>
            <ac:spMk id="4" creationId="{CE57C65F-AACA-EB3B-7754-4A895D23D215}"/>
          </ac:spMkLst>
        </pc:spChg>
      </pc:sldChg>
      <pc:sldChg chg="modSp mod">
        <pc:chgData name="David Nehrenz" userId="491cf678-319b-4c35-abbe-fee1955a26b5" providerId="ADAL" clId="{24DE5318-2282-4025-9B3C-92729FF8A7BA}" dt="2025-12-12T22:26:57.313" v="217" actId="20577"/>
        <pc:sldMkLst>
          <pc:docMk/>
          <pc:sldMk cId="1696366916" sldId="337"/>
        </pc:sldMkLst>
        <pc:spChg chg="mod">
          <ac:chgData name="David Nehrenz" userId="491cf678-319b-4c35-abbe-fee1955a26b5" providerId="ADAL" clId="{24DE5318-2282-4025-9B3C-92729FF8A7BA}" dt="2025-12-12T22:26:57.313" v="217" actId="20577"/>
          <ac:spMkLst>
            <pc:docMk/>
            <pc:sldMk cId="1696366916" sldId="337"/>
            <ac:spMk id="2" creationId="{47E07B25-F209-EA36-9BA7-C62A1A1BF270}"/>
          </ac:spMkLst>
        </pc:spChg>
      </pc:sldChg>
      <pc:sldChg chg="modSp mod">
        <pc:chgData name="David Nehrenz" userId="491cf678-319b-4c35-abbe-fee1955a26b5" providerId="ADAL" clId="{24DE5318-2282-4025-9B3C-92729FF8A7BA}" dt="2025-12-12T22:27:42.885" v="222" actId="20577"/>
        <pc:sldMkLst>
          <pc:docMk/>
          <pc:sldMk cId="2608978481" sldId="338"/>
        </pc:sldMkLst>
        <pc:spChg chg="mod">
          <ac:chgData name="David Nehrenz" userId="491cf678-319b-4c35-abbe-fee1955a26b5" providerId="ADAL" clId="{24DE5318-2282-4025-9B3C-92729FF8A7BA}" dt="2025-12-12T22:27:42.885" v="222" actId="20577"/>
          <ac:spMkLst>
            <pc:docMk/>
            <pc:sldMk cId="2608978481" sldId="338"/>
            <ac:spMk id="2" creationId="{63B8CBF9-E9ED-2D65-E566-E54E466E0488}"/>
          </ac:spMkLst>
        </pc:spChg>
      </pc:sldChg>
      <pc:sldChg chg="modSp mod">
        <pc:chgData name="David Nehrenz" userId="491cf678-319b-4c35-abbe-fee1955a26b5" providerId="ADAL" clId="{24DE5318-2282-4025-9B3C-92729FF8A7BA}" dt="2025-12-12T22:28:16.333" v="224" actId="255"/>
        <pc:sldMkLst>
          <pc:docMk/>
          <pc:sldMk cId="2775748180" sldId="339"/>
        </pc:sldMkLst>
        <pc:spChg chg="mod">
          <ac:chgData name="David Nehrenz" userId="491cf678-319b-4c35-abbe-fee1955a26b5" providerId="ADAL" clId="{24DE5318-2282-4025-9B3C-92729FF8A7BA}" dt="2025-12-12T22:28:16.333" v="224" actId="255"/>
          <ac:spMkLst>
            <pc:docMk/>
            <pc:sldMk cId="2775748180" sldId="339"/>
            <ac:spMk id="2" creationId="{32DEBFED-3059-C449-1E01-2C308E7B5B5C}"/>
          </ac:spMkLst>
        </pc:spChg>
      </pc:sldChg>
      <pc:sldChg chg="del">
        <pc:chgData name="David Nehrenz" userId="491cf678-319b-4c35-abbe-fee1955a26b5" providerId="ADAL" clId="{24DE5318-2282-4025-9B3C-92729FF8A7BA}" dt="2025-12-12T22:28:20.900" v="225" actId="47"/>
        <pc:sldMkLst>
          <pc:docMk/>
          <pc:sldMk cId="2247630016" sldId="341"/>
        </pc:sldMkLst>
      </pc:sldChg>
      <pc:sldChg chg="addSp delSp modSp new mod">
        <pc:chgData name="David Nehrenz" userId="491cf678-319b-4c35-abbe-fee1955a26b5" providerId="ADAL" clId="{24DE5318-2282-4025-9B3C-92729FF8A7BA}" dt="2025-12-12T22:23:41.607" v="17" actId="1076"/>
        <pc:sldMkLst>
          <pc:docMk/>
          <pc:sldMk cId="2054591880" sldId="342"/>
        </pc:sldMkLst>
        <pc:picChg chg="add del mod">
          <ac:chgData name="David Nehrenz" userId="491cf678-319b-4c35-abbe-fee1955a26b5" providerId="ADAL" clId="{24DE5318-2282-4025-9B3C-92729FF8A7BA}" dt="2025-12-12T22:23:29.318" v="11" actId="478"/>
          <ac:picMkLst>
            <pc:docMk/>
            <pc:sldMk cId="2054591880" sldId="342"/>
            <ac:picMk id="2" creationId="{94FF5BD7-3CFD-E08B-CB11-B782B0A16A3B}"/>
          </ac:picMkLst>
        </pc:picChg>
        <pc:picChg chg="add mod">
          <ac:chgData name="David Nehrenz" userId="491cf678-319b-4c35-abbe-fee1955a26b5" providerId="ADAL" clId="{24DE5318-2282-4025-9B3C-92729FF8A7BA}" dt="2025-12-12T22:23:41.607" v="17" actId="1076"/>
          <ac:picMkLst>
            <pc:docMk/>
            <pc:sldMk cId="2054591880" sldId="342"/>
            <ac:picMk id="3" creationId="{175941AC-A633-8E0F-7872-741DE491486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12/12/2025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12/12/2025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12/12/2025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12/12/2025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9D80B1-376D-D77D-C9C5-8ADE829D4B12}"/>
              </a:ext>
            </a:extLst>
          </p:cNvPr>
          <p:cNvSpPr txBox="1"/>
          <p:nvPr/>
        </p:nvSpPr>
        <p:spPr>
          <a:xfrm>
            <a:off x="160887" y="128430"/>
            <a:ext cx="8729331" cy="4401205"/>
          </a:xfrm>
          <a:prstGeom prst="rect">
            <a:avLst/>
          </a:prstGeom>
          <a:noFill/>
        </p:spPr>
        <p:txBody>
          <a:bodyPr wrap="square" rtlCol="0">
            <a:spAutoFit/>
          </a:bodyPr>
          <a:lstStyle/>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“The Apostles, Nicene and Athanasian Creeds                                                        </a:t>
            </a:r>
          </a:p>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  The Truth about the Trinity”</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-The Ecumenical Creeds as Summaries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About Who God Is,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  Versus False Religions and Cults-</a:t>
            </a:r>
            <a:endParaRPr lang="en-US" sz="2800" dirty="0">
              <a:solidFill>
                <a:srgbClr val="000000"/>
              </a:solidFill>
              <a:effectLst/>
              <a:ea typeface="Times New Roman" panose="02020603050405020304" pitchFamily="18" charset="0"/>
              <a:cs typeface="Times New Roman" panose="02020603050405020304" pitchFamily="18" charset="0"/>
            </a:endParaRPr>
          </a:p>
          <a:p>
            <a:pPr marL="0" marR="0" algn="ctr"/>
            <a:r>
              <a:rPr lang="en-US" sz="2800" b="1" u="sng" dirty="0">
                <a:solidFill>
                  <a:srgbClr val="000000"/>
                </a:solidFill>
                <a:effectLst/>
                <a:latin typeface="Aptos" panose="020B0004020202020204" pitchFamily="34" charset="0"/>
                <a:ea typeface="Arial Unicode MS"/>
                <a:cs typeface="Arial Unicode MS"/>
              </a:rPr>
              <a:t>Part </a:t>
            </a:r>
            <a:r>
              <a:rPr lang="en-US" sz="2800" b="1" u="sng" dirty="0">
                <a:solidFill>
                  <a:srgbClr val="000000"/>
                </a:solidFill>
                <a:latin typeface="Aptos" panose="020B0004020202020204" pitchFamily="34" charset="0"/>
                <a:ea typeface="Arial Unicode MS"/>
                <a:cs typeface="Arial Unicode MS"/>
              </a:rPr>
              <a:t>3</a:t>
            </a:r>
            <a:r>
              <a:rPr lang="en-US" sz="2800" b="1" u="sng" dirty="0">
                <a:solidFill>
                  <a:srgbClr val="000000"/>
                </a:solidFill>
                <a:effectLst/>
                <a:latin typeface="Aptos" panose="020B0004020202020204" pitchFamily="34" charset="0"/>
                <a:ea typeface="Arial Unicode MS"/>
                <a:cs typeface="Arial Unicode MS"/>
              </a:rPr>
              <a:t> - A  Bible  Study  of                                                                         the  </a:t>
            </a:r>
            <a:r>
              <a:rPr lang="en-US" sz="2800" b="1" u="sng" dirty="0" err="1">
                <a:solidFill>
                  <a:srgbClr val="000000"/>
                </a:solidFill>
                <a:effectLst/>
                <a:latin typeface="Aptos" panose="020B0004020202020204" pitchFamily="34" charset="0"/>
                <a:ea typeface="Arial Unicode MS"/>
                <a:cs typeface="Arial Unicode MS"/>
              </a:rPr>
              <a:t>Athanasian</a:t>
            </a:r>
            <a:r>
              <a:rPr lang="en-US" sz="2800" b="1" u="sng" dirty="0">
                <a:solidFill>
                  <a:srgbClr val="000000"/>
                </a:solidFill>
                <a:effectLst/>
                <a:latin typeface="Aptos" panose="020B0004020202020204" pitchFamily="34" charset="0"/>
                <a:ea typeface="Arial Unicode MS"/>
                <a:cs typeface="Arial Unicode MS"/>
              </a:rPr>
              <a:t> Creed</a:t>
            </a:r>
            <a:r>
              <a:rPr lang="en-US" sz="2800" b="1" dirty="0">
                <a:solidFill>
                  <a:srgbClr val="000000"/>
                </a:solidFill>
                <a:effectLst/>
                <a:latin typeface="Aptos" panose="020B0004020202020204" pitchFamily="34" charset="0"/>
                <a:ea typeface="Arial Unicode MS"/>
                <a:cs typeface="Arial Unicode MS"/>
              </a:rPr>
              <a:t>                                              </a:t>
            </a:r>
          </a:p>
          <a:p>
            <a:pPr marL="0" marR="0" algn="ctr"/>
            <a:r>
              <a:rPr lang="en-US" sz="2800" b="1" dirty="0">
                <a:solidFill>
                  <a:srgbClr val="000000"/>
                </a:solidFill>
                <a:effectLst/>
                <a:latin typeface="Aptos" panose="020B0004020202020204" pitchFamily="34" charset="0"/>
                <a:ea typeface="Arial Unicode MS"/>
                <a:cs typeface="Arial Unicode MS"/>
              </a:rPr>
              <a:t>  </a:t>
            </a:r>
            <a:r>
              <a:rPr lang="en-US" sz="2800" b="0" dirty="0">
                <a:solidFill>
                  <a:srgbClr val="000000"/>
                </a:solidFill>
                <a:effectLst/>
                <a:latin typeface="Aptos" panose="020B0004020202020204" pitchFamily="34" charset="0"/>
                <a:ea typeface="Arial Unicode MS"/>
                <a:cs typeface="Arial Unicode MS"/>
              </a:rPr>
              <a:t>Trinity Lutheran Church LCMS  Norman, OK.                            Pastor David Nehrenz                                  </a:t>
            </a:r>
          </a:p>
          <a:p>
            <a:pPr marL="0" marR="0" algn="ctr"/>
            <a:r>
              <a:rPr lang="en-US" sz="2800" b="0"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Lesson </a:t>
            </a:r>
            <a:r>
              <a:rPr lang="en-US" sz="3000" b="1" u="sng" dirty="0">
                <a:solidFill>
                  <a:srgbClr val="000000"/>
                </a:solidFill>
                <a:latin typeface="Aptos" panose="020B0004020202020204" pitchFamily="34" charset="0"/>
                <a:ea typeface="Arial Unicode MS"/>
                <a:cs typeface="Arial Unicode MS"/>
              </a:rPr>
              <a:t>13</a:t>
            </a:r>
            <a:r>
              <a:rPr lang="en-US" sz="3000" b="1" u="sng" dirty="0">
                <a:solidFill>
                  <a:srgbClr val="000000"/>
                </a:solidFill>
                <a:effectLst/>
                <a:latin typeface="Aptos" panose="020B0004020202020204" pitchFamily="34" charset="0"/>
                <a:ea typeface="Arial Unicode MS"/>
                <a:cs typeface="Arial Unicode MS"/>
              </a:rPr>
              <a:t> – </a:t>
            </a:r>
            <a:r>
              <a:rPr lang="en-US" sz="3000" b="1" u="sng" dirty="0">
                <a:solidFill>
                  <a:srgbClr val="000000"/>
                </a:solidFill>
                <a:latin typeface="Aptos" panose="020B0004020202020204" pitchFamily="34" charset="0"/>
                <a:ea typeface="Arial Unicode MS"/>
                <a:cs typeface="Arial Unicode MS"/>
              </a:rPr>
              <a:t>December 14</a:t>
            </a:r>
            <a:r>
              <a:rPr lang="en-US" sz="3000" b="1" u="sng" dirty="0">
                <a:solidFill>
                  <a:srgbClr val="000000"/>
                </a:solidFill>
                <a:effectLst/>
                <a:latin typeface="Aptos" panose="020B0004020202020204" pitchFamily="34" charset="0"/>
                <a:ea typeface="Arial Unicode MS"/>
                <a:cs typeface="Arial Unicode MS"/>
              </a:rPr>
              <a:t>, 2025</a:t>
            </a:r>
            <a:endParaRPr lang="en-US" sz="3000" b="1" u="sng" dirty="0">
              <a:solidFill>
                <a:srgbClr val="000000"/>
              </a:solidFill>
              <a:effectLst/>
              <a:latin typeface="Arial Unicode MS"/>
              <a:ea typeface="Arial Unicode MS"/>
              <a:cs typeface="Arial Unicode MS"/>
            </a:endParaRPr>
          </a:p>
        </p:txBody>
      </p:sp>
      <p:pic>
        <p:nvPicPr>
          <p:cNvPr id="5" name="Picture 4">
            <a:extLst>
              <a:ext uri="{FF2B5EF4-FFF2-40B4-BE49-F238E27FC236}">
                <a16:creationId xmlns:a16="http://schemas.microsoft.com/office/drawing/2014/main" id="{72EFCCB6-43B6-63C2-3A83-400C5654540B}"/>
              </a:ext>
            </a:extLst>
          </p:cNvPr>
          <p:cNvPicPr>
            <a:picLocks noChangeAspect="1"/>
          </p:cNvPicPr>
          <p:nvPr/>
        </p:nvPicPr>
        <p:blipFill>
          <a:blip r:embed="rId2"/>
          <a:stretch>
            <a:fillRect/>
          </a:stretch>
        </p:blipFill>
        <p:spPr>
          <a:xfrm>
            <a:off x="510363" y="4763547"/>
            <a:ext cx="2283908" cy="1724777"/>
          </a:xfrm>
          <a:prstGeom prst="rect">
            <a:avLst/>
          </a:prstGeom>
        </p:spPr>
      </p:pic>
      <p:pic>
        <p:nvPicPr>
          <p:cNvPr id="6" name="Picture 5">
            <a:extLst>
              <a:ext uri="{FF2B5EF4-FFF2-40B4-BE49-F238E27FC236}">
                <a16:creationId xmlns:a16="http://schemas.microsoft.com/office/drawing/2014/main" id="{0107638D-E24B-FA6F-6A07-281F3F7F0022}"/>
              </a:ext>
            </a:extLst>
          </p:cNvPr>
          <p:cNvPicPr>
            <a:picLocks noChangeAspect="1"/>
          </p:cNvPicPr>
          <p:nvPr/>
        </p:nvPicPr>
        <p:blipFill>
          <a:blip r:embed="rId3"/>
          <a:stretch>
            <a:fillRect/>
          </a:stretch>
        </p:blipFill>
        <p:spPr>
          <a:xfrm>
            <a:off x="3430046" y="4689828"/>
            <a:ext cx="2283908" cy="1872216"/>
          </a:xfrm>
          <a:prstGeom prst="rect">
            <a:avLst/>
          </a:prstGeom>
        </p:spPr>
      </p:pic>
      <p:pic>
        <p:nvPicPr>
          <p:cNvPr id="7" name="Picture 6">
            <a:extLst>
              <a:ext uri="{FF2B5EF4-FFF2-40B4-BE49-F238E27FC236}">
                <a16:creationId xmlns:a16="http://schemas.microsoft.com/office/drawing/2014/main" id="{EEA5454F-33A1-2C3D-BC7A-00E4173DCE7D}"/>
              </a:ext>
            </a:extLst>
          </p:cNvPr>
          <p:cNvPicPr>
            <a:picLocks noChangeAspect="1"/>
          </p:cNvPicPr>
          <p:nvPr/>
        </p:nvPicPr>
        <p:blipFill>
          <a:blip r:embed="rId4"/>
          <a:srcRect t="10611"/>
          <a:stretch/>
        </p:blipFill>
        <p:spPr>
          <a:xfrm>
            <a:off x="6731331" y="4689828"/>
            <a:ext cx="1862033" cy="1872216"/>
          </a:xfrm>
          <a:prstGeom prst="rect">
            <a:avLst/>
          </a:prstGeom>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4200" y="246062"/>
            <a:ext cx="7997452" cy="6103938"/>
          </a:xfrm>
          <a:prstGeom prst="rect">
            <a:avLst/>
          </a:prstGeom>
        </p:spPr>
      </p:pic>
    </p:spTree>
    <p:extLst>
      <p:ext uri="{BB962C8B-B14F-4D97-AF65-F5344CB8AC3E}">
        <p14:creationId xmlns:p14="http://schemas.microsoft.com/office/powerpoint/2010/main" val="195465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3135" y="446072"/>
            <a:ext cx="6063012" cy="6063012"/>
          </a:xfrm>
          <a:prstGeom prst="rect">
            <a:avLst/>
          </a:prstGeom>
        </p:spPr>
      </p:pic>
    </p:spTree>
    <p:extLst>
      <p:ext uri="{BB962C8B-B14F-4D97-AF65-F5344CB8AC3E}">
        <p14:creationId xmlns:p14="http://schemas.microsoft.com/office/powerpoint/2010/main" val="1793213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860" y="914399"/>
            <a:ext cx="8815645" cy="4631657"/>
          </a:xfrm>
          <a:prstGeom prst="rect">
            <a:avLst/>
          </a:prstGeom>
        </p:spPr>
      </p:pic>
    </p:spTree>
    <p:extLst>
      <p:ext uri="{BB962C8B-B14F-4D97-AF65-F5344CB8AC3E}">
        <p14:creationId xmlns:p14="http://schemas.microsoft.com/office/powerpoint/2010/main" val="120636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583" t="12370" r="18750" b="8222"/>
          <a:stretch/>
        </p:blipFill>
        <p:spPr>
          <a:xfrm>
            <a:off x="29700" y="368300"/>
            <a:ext cx="9114300" cy="6016336"/>
          </a:xfrm>
          <a:prstGeom prst="rect">
            <a:avLst/>
          </a:prstGeom>
        </p:spPr>
      </p:pic>
    </p:spTree>
    <p:extLst>
      <p:ext uri="{BB962C8B-B14F-4D97-AF65-F5344CB8AC3E}">
        <p14:creationId xmlns:p14="http://schemas.microsoft.com/office/powerpoint/2010/main" val="1581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6162" y="158750"/>
            <a:ext cx="6586538" cy="6377616"/>
          </a:xfrm>
          <a:prstGeom prst="rect">
            <a:avLst/>
          </a:prstGeom>
        </p:spPr>
      </p:pic>
    </p:spTree>
    <p:extLst>
      <p:ext uri="{BB962C8B-B14F-4D97-AF65-F5344CB8AC3E}">
        <p14:creationId xmlns:p14="http://schemas.microsoft.com/office/powerpoint/2010/main" val="82689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22F168-8D23-203E-BCF1-2DC73B594B9C}"/>
              </a:ext>
            </a:extLst>
          </p:cNvPr>
          <p:cNvPicPr>
            <a:picLocks noChangeAspect="1"/>
          </p:cNvPicPr>
          <p:nvPr/>
        </p:nvPicPr>
        <p:blipFill>
          <a:blip r:embed="rId2"/>
          <a:srcRect l="11783" t="18372" r="12171" b="17675"/>
          <a:stretch>
            <a:fillRect/>
          </a:stretch>
        </p:blipFill>
        <p:spPr>
          <a:xfrm>
            <a:off x="851774" y="143539"/>
            <a:ext cx="7440451" cy="6257261"/>
          </a:xfrm>
          <a:prstGeom prst="rect">
            <a:avLst/>
          </a:prstGeom>
        </p:spPr>
      </p:pic>
    </p:spTree>
    <p:extLst>
      <p:ext uri="{BB962C8B-B14F-4D97-AF65-F5344CB8AC3E}">
        <p14:creationId xmlns:p14="http://schemas.microsoft.com/office/powerpoint/2010/main" val="68558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06618E-5564-DF51-D029-CF2FBD71C78F}"/>
              </a:ext>
            </a:extLst>
          </p:cNvPr>
          <p:cNvPicPr>
            <a:picLocks noChangeAspect="1"/>
          </p:cNvPicPr>
          <p:nvPr/>
        </p:nvPicPr>
        <p:blipFill>
          <a:blip r:embed="rId2"/>
          <a:stretch>
            <a:fillRect/>
          </a:stretch>
        </p:blipFill>
        <p:spPr>
          <a:xfrm>
            <a:off x="1233376" y="138223"/>
            <a:ext cx="6427381" cy="6427381"/>
          </a:xfrm>
          <a:prstGeom prst="rect">
            <a:avLst/>
          </a:prstGeom>
        </p:spPr>
      </p:pic>
    </p:spTree>
    <p:extLst>
      <p:ext uri="{BB962C8B-B14F-4D97-AF65-F5344CB8AC3E}">
        <p14:creationId xmlns:p14="http://schemas.microsoft.com/office/powerpoint/2010/main" val="743326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795587"/>
            <a:ext cx="8386009" cy="4717131"/>
          </a:xfrm>
          <a:prstGeom prst="rect">
            <a:avLst/>
          </a:prstGeom>
        </p:spPr>
      </p:pic>
    </p:spTree>
    <p:extLst>
      <p:ext uri="{BB962C8B-B14F-4D97-AF65-F5344CB8AC3E}">
        <p14:creationId xmlns:p14="http://schemas.microsoft.com/office/powerpoint/2010/main" val="553407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316" y="704569"/>
            <a:ext cx="8733086" cy="4829957"/>
          </a:xfrm>
          <a:prstGeom prst="rect">
            <a:avLst/>
          </a:prstGeom>
        </p:spPr>
      </p:pic>
    </p:spTree>
    <p:extLst>
      <p:ext uri="{BB962C8B-B14F-4D97-AF65-F5344CB8AC3E}">
        <p14:creationId xmlns:p14="http://schemas.microsoft.com/office/powerpoint/2010/main" val="163812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347" y="712870"/>
            <a:ext cx="8807116" cy="4954003"/>
          </a:xfrm>
          <a:prstGeom prst="rect">
            <a:avLst/>
          </a:prstGeom>
        </p:spPr>
      </p:pic>
    </p:spTree>
    <p:extLst>
      <p:ext uri="{BB962C8B-B14F-4D97-AF65-F5344CB8AC3E}">
        <p14:creationId xmlns:p14="http://schemas.microsoft.com/office/powerpoint/2010/main" val="3040564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F04539-077E-FBF5-8C59-47F5D1786A24}"/>
              </a:ext>
            </a:extLst>
          </p:cNvPr>
          <p:cNvSpPr txBox="1"/>
          <p:nvPr/>
        </p:nvSpPr>
        <p:spPr>
          <a:xfrm>
            <a:off x="159489" y="312762"/>
            <a:ext cx="8649585" cy="5909310"/>
          </a:xfrm>
          <a:prstGeom prst="rect">
            <a:avLst/>
          </a:prstGeom>
          <a:noFill/>
        </p:spPr>
        <p:txBody>
          <a:bodyPr wrap="square" rtlCol="0">
            <a:spAutoFit/>
          </a:bodyPr>
          <a:lstStyle/>
          <a:p>
            <a:pPr lvl="1" algn="ctr"/>
            <a:r>
              <a:rPr lang="en-US" sz="2100" b="1" dirty="0"/>
              <a:t>The Three Ecumenical Creeds               </a:t>
            </a:r>
          </a:p>
          <a:p>
            <a:pPr lvl="1" algn="ctr"/>
            <a:r>
              <a:rPr lang="en-US" sz="2100" dirty="0"/>
              <a:t>Lutheran Church - Missouri Synod adheres to the three Ecumenical Creeds. These creeds are succinct yet accurate statements                                            of the true Christian faith.</a:t>
            </a:r>
          </a:p>
          <a:p>
            <a:pPr lvl="1" algn="ctr"/>
            <a:r>
              <a:rPr lang="en-US" sz="2100" dirty="0"/>
              <a:t>Among the major doctrines confessed in the creeds are:</a:t>
            </a:r>
          </a:p>
          <a:p>
            <a:pPr lvl="1" algn="ctr"/>
            <a:endParaRPr lang="en-US" sz="2100" dirty="0"/>
          </a:p>
          <a:p>
            <a:pPr lvl="1" algn="ctr"/>
            <a:r>
              <a:rPr lang="en-US" sz="2100" dirty="0"/>
              <a:t>•	the eternal and triune natures of God,</a:t>
            </a:r>
          </a:p>
          <a:p>
            <a:pPr lvl="1" algn="ctr"/>
            <a:r>
              <a:rPr lang="en-US" sz="2100" dirty="0"/>
              <a:t>•	the dual nature of Christ Jesus (being both fully God and fully man),</a:t>
            </a:r>
          </a:p>
          <a:p>
            <a:pPr lvl="1" algn="ctr"/>
            <a:r>
              <a:rPr lang="en-US" sz="2100" dirty="0"/>
              <a:t>•	the working of faith in believers by the Holy Spirit,</a:t>
            </a:r>
          </a:p>
          <a:p>
            <a:pPr lvl="1" algn="ctr"/>
            <a:r>
              <a:rPr lang="en-US" sz="2100" dirty="0"/>
              <a:t>•	the resurrection of the dead on the last day,</a:t>
            </a:r>
          </a:p>
          <a:p>
            <a:pPr lvl="1" algn="ctr"/>
            <a:r>
              <a:rPr lang="en-US" sz="2100" dirty="0"/>
              <a:t>•	the return of Christ Jesus in judgement, and</a:t>
            </a:r>
          </a:p>
          <a:p>
            <a:pPr lvl="1" algn="ctr"/>
            <a:r>
              <a:rPr lang="en-US" sz="2100" dirty="0"/>
              <a:t>•	everlasting life in heaven for those redeemed by the Grace of God through the working of the Holy Spirit and the innocent suffering and death &amp; true resurrection of our Lord Jesus Christ on the third day.</a:t>
            </a:r>
          </a:p>
          <a:p>
            <a:pPr lvl="1" algn="ctr"/>
            <a:endParaRPr lang="en-US" sz="2100" dirty="0"/>
          </a:p>
          <a:p>
            <a:pPr lvl="1" algn="ctr"/>
            <a:r>
              <a:rPr lang="en-US" sz="2100" b="1" dirty="0"/>
              <a:t>1.	The Apostle's Creed</a:t>
            </a:r>
          </a:p>
          <a:p>
            <a:pPr marL="800100" lvl="1" indent="-342900" algn="ctr">
              <a:buAutoNum type="arabicPeriod" startAt="2"/>
            </a:pPr>
            <a:r>
              <a:rPr lang="en-US" sz="2100" b="1" dirty="0"/>
              <a:t>The Nicene Creed</a:t>
            </a:r>
          </a:p>
          <a:p>
            <a:pPr marL="800100" lvl="1" indent="-342900" algn="ctr">
              <a:buAutoNum type="arabicPeriod" startAt="2"/>
            </a:pPr>
            <a:r>
              <a:rPr lang="en-US" sz="2100" b="1" dirty="0"/>
              <a:t>The Athanasian Creed</a:t>
            </a:r>
          </a:p>
        </p:txBody>
      </p:sp>
    </p:spTree>
    <p:extLst>
      <p:ext uri="{BB962C8B-B14F-4D97-AF65-F5344CB8AC3E}">
        <p14:creationId xmlns:p14="http://schemas.microsoft.com/office/powerpoint/2010/main" val="3221066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2829E4-906D-DF37-F23E-E6396B7683AE}"/>
              </a:ext>
            </a:extLst>
          </p:cNvPr>
          <p:cNvPicPr>
            <a:picLocks noChangeAspect="1"/>
          </p:cNvPicPr>
          <p:nvPr/>
        </p:nvPicPr>
        <p:blipFill>
          <a:blip r:embed="rId2"/>
          <a:stretch>
            <a:fillRect/>
          </a:stretch>
        </p:blipFill>
        <p:spPr>
          <a:xfrm>
            <a:off x="1309312" y="840996"/>
            <a:ext cx="6302591" cy="4874004"/>
          </a:xfrm>
          <a:prstGeom prst="rect">
            <a:avLst/>
          </a:prstGeom>
        </p:spPr>
      </p:pic>
    </p:spTree>
    <p:extLst>
      <p:ext uri="{BB962C8B-B14F-4D97-AF65-F5344CB8AC3E}">
        <p14:creationId xmlns:p14="http://schemas.microsoft.com/office/powerpoint/2010/main" val="2047945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089" y="713480"/>
            <a:ext cx="8399635" cy="4724794"/>
          </a:xfrm>
          <a:prstGeom prst="rect">
            <a:avLst/>
          </a:prstGeom>
        </p:spPr>
      </p:pic>
    </p:spTree>
    <p:extLst>
      <p:ext uri="{BB962C8B-B14F-4D97-AF65-F5344CB8AC3E}">
        <p14:creationId xmlns:p14="http://schemas.microsoft.com/office/powerpoint/2010/main" val="480560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505" y="284936"/>
            <a:ext cx="8695260" cy="5923359"/>
          </a:xfrm>
          <a:prstGeom prst="rect">
            <a:avLst/>
          </a:prstGeom>
        </p:spPr>
      </p:pic>
    </p:spTree>
    <p:extLst>
      <p:ext uri="{BB962C8B-B14F-4D97-AF65-F5344CB8AC3E}">
        <p14:creationId xmlns:p14="http://schemas.microsoft.com/office/powerpoint/2010/main" val="709471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30F587-CE2C-AADF-87FD-4CD6693FB898}"/>
              </a:ext>
            </a:extLst>
          </p:cNvPr>
          <p:cNvPicPr>
            <a:picLocks noChangeAspect="1"/>
          </p:cNvPicPr>
          <p:nvPr/>
        </p:nvPicPr>
        <p:blipFill>
          <a:blip r:embed="rId2"/>
          <a:stretch>
            <a:fillRect/>
          </a:stretch>
        </p:blipFill>
        <p:spPr>
          <a:xfrm>
            <a:off x="1516247" y="347219"/>
            <a:ext cx="6314632" cy="6327733"/>
          </a:xfrm>
          <a:prstGeom prst="rect">
            <a:avLst/>
          </a:prstGeom>
        </p:spPr>
      </p:pic>
    </p:spTree>
    <p:extLst>
      <p:ext uri="{BB962C8B-B14F-4D97-AF65-F5344CB8AC3E}">
        <p14:creationId xmlns:p14="http://schemas.microsoft.com/office/powerpoint/2010/main" val="264063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D21A7-861D-7694-3F01-DDAC2023DE23}"/>
              </a:ext>
            </a:extLst>
          </p:cNvPr>
          <p:cNvPicPr>
            <a:picLocks noChangeAspect="1"/>
          </p:cNvPicPr>
          <p:nvPr/>
        </p:nvPicPr>
        <p:blipFill>
          <a:blip r:embed="rId2"/>
          <a:stretch>
            <a:fillRect/>
          </a:stretch>
        </p:blipFill>
        <p:spPr>
          <a:xfrm>
            <a:off x="364609" y="747267"/>
            <a:ext cx="2979680" cy="4186240"/>
          </a:xfrm>
          <a:prstGeom prst="rect">
            <a:avLst/>
          </a:prstGeom>
        </p:spPr>
      </p:pic>
      <p:pic>
        <p:nvPicPr>
          <p:cNvPr id="3" name="Picture 2">
            <a:extLst>
              <a:ext uri="{FF2B5EF4-FFF2-40B4-BE49-F238E27FC236}">
                <a16:creationId xmlns:a16="http://schemas.microsoft.com/office/drawing/2014/main" id="{EB0FE3A0-216C-1B54-501C-0BDF4E6B64F3}"/>
              </a:ext>
            </a:extLst>
          </p:cNvPr>
          <p:cNvPicPr>
            <a:picLocks noChangeAspect="1"/>
          </p:cNvPicPr>
          <p:nvPr/>
        </p:nvPicPr>
        <p:blipFill>
          <a:blip r:embed="rId3"/>
          <a:srcRect l="10865" r="9075"/>
          <a:stretch>
            <a:fillRect/>
          </a:stretch>
        </p:blipFill>
        <p:spPr>
          <a:xfrm>
            <a:off x="3455581" y="880174"/>
            <a:ext cx="5578069" cy="3920426"/>
          </a:xfrm>
          <a:prstGeom prst="rect">
            <a:avLst/>
          </a:prstGeom>
        </p:spPr>
      </p:pic>
    </p:spTree>
    <p:extLst>
      <p:ext uri="{BB962C8B-B14F-4D97-AF65-F5344CB8AC3E}">
        <p14:creationId xmlns:p14="http://schemas.microsoft.com/office/powerpoint/2010/main" val="751603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5941AC-A633-8E0F-7872-741DE4914865}"/>
              </a:ext>
            </a:extLst>
          </p:cNvPr>
          <p:cNvPicPr>
            <a:picLocks noChangeAspect="1"/>
          </p:cNvPicPr>
          <p:nvPr/>
        </p:nvPicPr>
        <p:blipFill>
          <a:blip r:embed="rId2"/>
          <a:stretch>
            <a:fillRect/>
          </a:stretch>
        </p:blipFill>
        <p:spPr>
          <a:xfrm>
            <a:off x="378025" y="660324"/>
            <a:ext cx="8387949" cy="4719750"/>
          </a:xfrm>
          <a:prstGeom prst="rect">
            <a:avLst/>
          </a:prstGeom>
        </p:spPr>
      </p:pic>
    </p:spTree>
    <p:extLst>
      <p:ext uri="{BB962C8B-B14F-4D97-AF65-F5344CB8AC3E}">
        <p14:creationId xmlns:p14="http://schemas.microsoft.com/office/powerpoint/2010/main" val="2054591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D2B44A-809C-4A5D-40EF-9AA36CD89CFA}"/>
              </a:ext>
            </a:extLst>
          </p:cNvPr>
          <p:cNvSpPr txBox="1"/>
          <p:nvPr/>
        </p:nvSpPr>
        <p:spPr>
          <a:xfrm>
            <a:off x="239231" y="361506"/>
            <a:ext cx="8500731" cy="5694444"/>
          </a:xfrm>
          <a:prstGeom prst="rect">
            <a:avLst/>
          </a:prstGeom>
          <a:noFill/>
        </p:spPr>
        <p:txBody>
          <a:bodyPr wrap="square" rtlCol="0">
            <a:spAutoFit/>
          </a:bodyPr>
          <a:lstStyle/>
          <a:p>
            <a:pPr marL="0" marR="0" algn="ctr">
              <a:lnSpc>
                <a:spcPct val="107000"/>
              </a:lnSpc>
              <a:spcAft>
                <a:spcPts val="800"/>
              </a:spcAft>
              <a:buNone/>
            </a:pPr>
            <a:r>
              <a:rPr lang="en-US" sz="4800" b="1" i="1" kern="100" dirty="0">
                <a:effectLst/>
                <a:latin typeface="Aptos" panose="020B0004020202020204" pitchFamily="34" charset="0"/>
                <a:ea typeface="Aptos" panose="020B0004020202020204" pitchFamily="34" charset="0"/>
              </a:rPr>
              <a:t>21)</a:t>
            </a:r>
            <a:r>
              <a:rPr lang="en-US" sz="4800" kern="100" dirty="0">
                <a:effectLst/>
                <a:latin typeface="Aptos" panose="020B0004020202020204" pitchFamily="34" charset="0"/>
                <a:ea typeface="Aptos" panose="020B0004020202020204" pitchFamily="34" charset="0"/>
              </a:rPr>
              <a:t> </a:t>
            </a:r>
            <a:r>
              <a:rPr lang="en-US" sz="4800" b="1" i="1" kern="100" dirty="0">
                <a:effectLst/>
                <a:latin typeface="Aptos" panose="020B0004020202020204" pitchFamily="34" charset="0"/>
                <a:ea typeface="Aptos" panose="020B0004020202020204" pitchFamily="34" charset="0"/>
              </a:rPr>
              <a:t>Although he is God and man, he is not divided,                            but is one Christ.</a:t>
            </a:r>
            <a:endParaRPr lang="en-US" sz="4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4800" kern="100" dirty="0">
                <a:effectLst/>
                <a:latin typeface="Aptos" panose="020B0004020202020204" pitchFamily="34" charset="0"/>
                <a:ea typeface="Aptos" panose="020B0004020202020204" pitchFamily="34" charset="0"/>
              </a:rPr>
              <a:t>(Romans 5:15-19;                                          1 Corinthians 8:4-6;    Ephesians 4:4-10;                                                 1 John 2:20-25)</a:t>
            </a:r>
            <a:endParaRPr lang="en-US" sz="4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21981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5FD825-4C65-7258-3C2D-923784BE43EB}"/>
              </a:ext>
            </a:extLst>
          </p:cNvPr>
          <p:cNvSpPr txBox="1"/>
          <p:nvPr/>
        </p:nvSpPr>
        <p:spPr>
          <a:xfrm>
            <a:off x="292395" y="143539"/>
            <a:ext cx="8559210" cy="5862567"/>
          </a:xfrm>
          <a:prstGeom prst="rect">
            <a:avLst/>
          </a:prstGeom>
          <a:noFill/>
        </p:spPr>
        <p:txBody>
          <a:bodyPr wrap="square" rtlCol="0">
            <a:spAutoFit/>
          </a:bodyPr>
          <a:lstStyle/>
          <a:p>
            <a:pPr marL="0" marR="0" algn="ctr">
              <a:lnSpc>
                <a:spcPct val="107000"/>
              </a:lnSpc>
              <a:spcAft>
                <a:spcPts val="800"/>
              </a:spcAft>
              <a:buNone/>
            </a:pPr>
            <a:r>
              <a:rPr lang="en-US" sz="2800" b="1" i="1" kern="100" dirty="0">
                <a:effectLst/>
                <a:latin typeface="Aptos" panose="020B0004020202020204" pitchFamily="34" charset="0"/>
                <a:ea typeface="Aptos" panose="020B0004020202020204" pitchFamily="34" charset="0"/>
              </a:rPr>
              <a:t>22) He is united because God has taken humanity into himself;</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i="1" kern="100" dirty="0">
                <a:effectLst/>
                <a:latin typeface="Aptos" panose="020B0004020202020204" pitchFamily="34" charset="0"/>
                <a:ea typeface="Aptos" panose="020B0004020202020204" pitchFamily="34" charset="0"/>
              </a:rPr>
              <a:t> he does not transform deity into humanity.</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i="1" kern="100" dirty="0">
                <a:effectLst/>
                <a:latin typeface="Aptos" panose="020B0004020202020204" pitchFamily="34" charset="0"/>
                <a:ea typeface="Aptos" panose="020B0004020202020204" pitchFamily="34" charset="0"/>
              </a:rPr>
              <a:t>23) He is completely one in the unity of his person,</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i="1" kern="100" dirty="0">
                <a:effectLst/>
                <a:latin typeface="Aptos" panose="020B0004020202020204" pitchFamily="34" charset="0"/>
                <a:ea typeface="Aptos" panose="020B0004020202020204" pitchFamily="34" charset="0"/>
              </a:rPr>
              <a:t> without confusing his natures.</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i="1" kern="100" dirty="0">
                <a:effectLst/>
                <a:latin typeface="Aptos" panose="020B0004020202020204" pitchFamily="34" charset="0"/>
                <a:ea typeface="Aptos" panose="020B0004020202020204" pitchFamily="34" charset="0"/>
              </a:rPr>
              <a:t>24) For as the rational soul and body                                               are one person,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b="1" i="1" kern="100" dirty="0">
                <a:effectLst/>
                <a:latin typeface="Aptos" panose="020B0004020202020204" pitchFamily="34" charset="0"/>
                <a:ea typeface="Aptos" panose="020B0004020202020204" pitchFamily="34" charset="0"/>
              </a:rPr>
              <a:t>so the one Christ is God and man.</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kern="100" dirty="0">
                <a:effectLst/>
                <a:latin typeface="Aptos" panose="020B0004020202020204" pitchFamily="34" charset="0"/>
                <a:ea typeface="Aptos" panose="020B0004020202020204" pitchFamily="34" charset="0"/>
              </a:rPr>
              <a:t> </a:t>
            </a:r>
            <a:endParaRPr lang="en-US" sz="28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800" kern="100" dirty="0">
                <a:effectLst/>
                <a:latin typeface="Aptos" panose="020B0004020202020204" pitchFamily="34" charset="0"/>
                <a:ea typeface="Aptos" panose="020B0004020202020204" pitchFamily="34" charset="0"/>
              </a:rPr>
              <a:t>(Matthew 1:18-25;   Philippians 2:5–11;                             Colossians 1:11-20;   2:6-15;  Hebrews 2:14–18)</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67433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57C65F-AACA-EB3B-7754-4A895D23D215}"/>
              </a:ext>
            </a:extLst>
          </p:cNvPr>
          <p:cNvSpPr txBox="1"/>
          <p:nvPr/>
        </p:nvSpPr>
        <p:spPr>
          <a:xfrm>
            <a:off x="159488" y="297711"/>
            <a:ext cx="8670851" cy="6024406"/>
          </a:xfrm>
          <a:prstGeom prst="rect">
            <a:avLst/>
          </a:prstGeom>
          <a:noFill/>
        </p:spPr>
        <p:txBody>
          <a:bodyPr wrap="square" rtlCol="0">
            <a:spAutoFit/>
          </a:bodyPr>
          <a:lstStyle/>
          <a:p>
            <a:pPr marL="0" marR="0" algn="ctr">
              <a:lnSpc>
                <a:spcPct val="107000"/>
              </a:lnSpc>
              <a:spcAft>
                <a:spcPts val="800"/>
              </a:spcAft>
              <a:buNone/>
            </a:pPr>
            <a:r>
              <a:rPr lang="en-US" sz="2200" b="1" kern="100" dirty="0">
                <a:effectLst/>
                <a:latin typeface="Aptos" panose="020B0004020202020204" pitchFamily="34" charset="0"/>
                <a:ea typeface="Aptos" panose="020B0004020202020204" pitchFamily="34" charset="0"/>
              </a:rPr>
              <a:t>The Communication of Attributes in Christ Jesus</a:t>
            </a:r>
            <a:r>
              <a:rPr lang="en-US" sz="2200" kern="100" dirty="0">
                <a:effectLst/>
                <a:latin typeface="Aptos" panose="020B0004020202020204" pitchFamily="34" charset="0"/>
                <a:ea typeface="Aptos" panose="020B0004020202020204" pitchFamily="34" charset="0"/>
              </a:rPr>
              <a:t> </a:t>
            </a:r>
            <a:endParaRPr lang="en-US" sz="2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200" kern="100" dirty="0">
                <a:effectLst/>
                <a:latin typeface="Aptos" panose="020B0004020202020204" pitchFamily="34" charset="0"/>
                <a:ea typeface="Aptos" panose="020B0004020202020204" pitchFamily="34" charset="0"/>
              </a:rPr>
              <a:t>We see that the divine attributes of Christ were communicated to His human nature so that it was enriched.  This happened at the incarnation.  Jesus is not simply a man who was endowed with super abilities from time to time.  According to </a:t>
            </a:r>
            <a:r>
              <a:rPr lang="en-US" sz="2200" kern="100" dirty="0" err="1">
                <a:effectLst/>
                <a:latin typeface="Aptos" panose="020B0004020202020204" pitchFamily="34" charset="0"/>
                <a:ea typeface="Aptos" panose="020B0004020202020204" pitchFamily="34" charset="0"/>
              </a:rPr>
              <a:t>Colosssians</a:t>
            </a:r>
            <a:r>
              <a:rPr lang="en-US" sz="2200" kern="100" dirty="0">
                <a:effectLst/>
                <a:latin typeface="Aptos" panose="020B0004020202020204" pitchFamily="34" charset="0"/>
                <a:ea typeface="Aptos" panose="020B0004020202020204" pitchFamily="34" charset="0"/>
              </a:rPr>
              <a:t> 2:9,                        </a:t>
            </a:r>
          </a:p>
          <a:p>
            <a:pPr marL="0" marR="0" algn="ctr">
              <a:lnSpc>
                <a:spcPct val="107000"/>
              </a:lnSpc>
              <a:spcAft>
                <a:spcPts val="800"/>
              </a:spcAft>
              <a:buNone/>
            </a:pPr>
            <a:r>
              <a:rPr lang="en-US" sz="2200" kern="100" dirty="0">
                <a:effectLst/>
                <a:latin typeface="Aptos" panose="020B0004020202020204" pitchFamily="34" charset="0"/>
                <a:ea typeface="Aptos" panose="020B0004020202020204" pitchFamily="34" charset="0"/>
              </a:rPr>
              <a:t>  “In Him dwells all the fullness of the Godhead bodily.”</a:t>
            </a:r>
            <a:endParaRPr lang="en-US" sz="2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200" kern="100" dirty="0">
                <a:effectLst/>
                <a:latin typeface="Aptos" panose="020B0004020202020204" pitchFamily="34" charset="0"/>
                <a:ea typeface="Aptos" panose="020B0004020202020204" pitchFamily="34" charset="0"/>
              </a:rPr>
              <a:t> </a:t>
            </a:r>
            <a:endParaRPr lang="en-US" sz="2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200" b="1" kern="100" dirty="0">
                <a:effectLst/>
                <a:latin typeface="Aptos" panose="020B0004020202020204" pitchFamily="34" charset="0"/>
                <a:ea typeface="Aptos" panose="020B0004020202020204" pitchFamily="34" charset="0"/>
              </a:rPr>
              <a:t>Formula of Concord, Solid Declaration, VIII: </a:t>
            </a:r>
            <a:endParaRPr lang="en-US" sz="2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200" kern="100" dirty="0">
                <a:effectLst/>
                <a:latin typeface="Aptos" panose="020B0004020202020204" pitchFamily="34" charset="0"/>
                <a:ea typeface="Aptos" panose="020B0004020202020204" pitchFamily="34" charset="0"/>
              </a:rPr>
              <a:t> </a:t>
            </a:r>
            <a:r>
              <a:rPr lang="en-US" sz="2200" b="1" kern="100" dirty="0">
                <a:effectLst/>
                <a:latin typeface="Aptos" panose="020B0004020202020204" pitchFamily="34" charset="0"/>
                <a:ea typeface="Aptos" panose="020B0004020202020204" pitchFamily="34" charset="0"/>
              </a:rPr>
              <a:t>12]</a:t>
            </a:r>
            <a:r>
              <a:rPr lang="en-US" sz="2200" kern="100" dirty="0">
                <a:effectLst/>
                <a:latin typeface="Aptos" panose="020B0004020202020204" pitchFamily="34" charset="0"/>
                <a:ea typeface="Aptos" panose="020B0004020202020204" pitchFamily="34" charset="0"/>
              </a:rPr>
              <a:t> We believe, teach, and confess also that </a:t>
            </a:r>
            <a:r>
              <a:rPr lang="en-US" sz="2200" b="1" kern="100" dirty="0">
                <a:effectLst/>
                <a:latin typeface="Aptos" panose="020B0004020202020204" pitchFamily="34" charset="0"/>
                <a:ea typeface="Aptos" panose="020B0004020202020204" pitchFamily="34" charset="0"/>
              </a:rPr>
              <a:t>the assumed human nature in Christ not only has and retains its natural, essential properties, but that over and above these, through the personal union with the Deity, and afterwards through glorification, it has been exalted to the right hand of majesty, power, and might, over everything that can be named, not only in this world, but also in that which is to come</a:t>
            </a:r>
            <a:r>
              <a:rPr lang="en-US" sz="2200" kern="100" dirty="0">
                <a:effectLst/>
                <a:latin typeface="Aptos" panose="020B0004020202020204" pitchFamily="34" charset="0"/>
                <a:ea typeface="Aptos" panose="020B0004020202020204" pitchFamily="34" charset="0"/>
              </a:rPr>
              <a:t> [Eph. 1, 21].</a:t>
            </a:r>
            <a:endParaRPr lang="en-US" sz="2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48790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E07B25-F209-EA36-9BA7-C62A1A1BF270}"/>
              </a:ext>
            </a:extLst>
          </p:cNvPr>
          <p:cNvSpPr txBox="1"/>
          <p:nvPr/>
        </p:nvSpPr>
        <p:spPr>
          <a:xfrm>
            <a:off x="284421" y="520995"/>
            <a:ext cx="8575158" cy="5457776"/>
          </a:xfrm>
          <a:prstGeom prst="rect">
            <a:avLst/>
          </a:prstGeom>
          <a:noFill/>
        </p:spPr>
        <p:txBody>
          <a:bodyPr wrap="square" rtlCol="0">
            <a:spAutoFit/>
          </a:bodyPr>
          <a:lstStyle/>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26]</a:t>
            </a:r>
            <a:r>
              <a:rPr lang="en-US" sz="2400" kern="100" dirty="0">
                <a:effectLst/>
                <a:latin typeface="Aptos" panose="020B0004020202020204" pitchFamily="34" charset="0"/>
                <a:ea typeface="Aptos" panose="020B0004020202020204" pitchFamily="34" charset="0"/>
              </a:rPr>
              <a:t> Hence also the human nature, after the resurrection from the dead, has its exaltation above all creatures in heaven and on earth; which is nothing else than that He entirely laid aside the form of a servant, and yet did not lay aside His human nature, but retains it to eternity, and is put in the full possession and use of the divine majesty  according to His assumed human nature.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kern="100" dirty="0">
                <a:effectLst/>
                <a:latin typeface="Aptos" panose="020B0004020202020204" pitchFamily="34" charset="0"/>
                <a:ea typeface="Aptos" panose="020B0004020202020204" pitchFamily="34" charset="0"/>
              </a:rPr>
              <a:t>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kern="100" dirty="0">
                <a:effectLst/>
                <a:latin typeface="Aptos" panose="020B0004020202020204" pitchFamily="34" charset="0"/>
                <a:ea typeface="Aptos" panose="020B0004020202020204" pitchFamily="34" charset="0"/>
              </a:rPr>
              <a:t>However, t</a:t>
            </a:r>
            <a:r>
              <a:rPr lang="en-US" sz="2400" b="1" kern="100" dirty="0">
                <a:effectLst/>
                <a:latin typeface="Aptos" panose="020B0004020202020204" pitchFamily="34" charset="0"/>
                <a:ea typeface="Aptos" panose="020B0004020202020204" pitchFamily="34" charset="0"/>
              </a:rPr>
              <a:t>his majesty He had immediately at His conception, even in His mother’s womb, but, as the apostle testifies [Phil. 2, 7], laid it aside; and, as Dr. Luther explains, He kept it concealed in the state of His humiliation, and did not employ it always, but only when He wished.</a:t>
            </a:r>
            <a:endParaRPr lang="en-US" sz="2400" dirty="0">
              <a:effectLst/>
              <a:latin typeface="Times New Roman" panose="02020603050405020304" pitchFamily="18" charset="0"/>
              <a:ea typeface="Calibri" panose="020F0502020204030204" pitchFamily="34" charset="0"/>
            </a:endParaRPr>
          </a:p>
          <a:p>
            <a:pPr marL="0" marR="0" algn="just">
              <a:lnSpc>
                <a:spcPct val="107000"/>
              </a:lnSpc>
              <a:spcAft>
                <a:spcPts val="800"/>
              </a:spcAft>
              <a:buNone/>
            </a:pPr>
            <a:r>
              <a:rPr lang="en-US" sz="2000" kern="100" dirty="0">
                <a:effectLst/>
                <a:latin typeface="Aptos" panose="020B0004020202020204" pitchFamily="34" charset="0"/>
                <a:ea typeface="Aptos" panose="020B0004020202020204" pitchFamily="34"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96366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913016-4882-3EC1-E42F-1998B139F808}"/>
              </a:ext>
            </a:extLst>
          </p:cNvPr>
          <p:cNvPicPr>
            <a:picLocks noChangeAspect="1"/>
          </p:cNvPicPr>
          <p:nvPr/>
        </p:nvPicPr>
        <p:blipFill>
          <a:blip r:embed="rId2"/>
          <a:stretch>
            <a:fillRect/>
          </a:stretch>
        </p:blipFill>
        <p:spPr>
          <a:xfrm>
            <a:off x="698124" y="1370604"/>
            <a:ext cx="7838840" cy="3504423"/>
          </a:xfrm>
          <a:prstGeom prst="rect">
            <a:avLst/>
          </a:prstGeom>
        </p:spPr>
      </p:pic>
    </p:spTree>
    <p:extLst>
      <p:ext uri="{BB962C8B-B14F-4D97-AF65-F5344CB8AC3E}">
        <p14:creationId xmlns:p14="http://schemas.microsoft.com/office/powerpoint/2010/main" val="29158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B8CBF9-E9ED-2D65-E566-E54E466E0488}"/>
              </a:ext>
            </a:extLst>
          </p:cNvPr>
          <p:cNvSpPr txBox="1"/>
          <p:nvPr/>
        </p:nvSpPr>
        <p:spPr>
          <a:xfrm>
            <a:off x="366823" y="220173"/>
            <a:ext cx="8410354" cy="6078908"/>
          </a:xfrm>
          <a:prstGeom prst="rect">
            <a:avLst/>
          </a:prstGeom>
          <a:noFill/>
        </p:spPr>
        <p:txBody>
          <a:bodyPr wrap="square" rtlCol="0">
            <a:spAutoFit/>
          </a:bodyPr>
          <a:lstStyle/>
          <a:p>
            <a:pPr marL="0" marR="0" algn="ctr">
              <a:lnSpc>
                <a:spcPct val="107000"/>
              </a:lnSpc>
              <a:spcAft>
                <a:spcPts val="800"/>
              </a:spcAft>
              <a:buNone/>
            </a:pPr>
            <a:r>
              <a:rPr lang="en-US" sz="2200" kern="100" dirty="0">
                <a:effectLst/>
                <a:latin typeface="Aptos" panose="020B0004020202020204" pitchFamily="34" charset="0"/>
                <a:ea typeface="Aptos" panose="020B0004020202020204" pitchFamily="34" charset="0"/>
              </a:rPr>
              <a:t>We see the distinction between Christ and believers.  At Christ’s incarnation, His human nature received the fullness of divine attributes.  Believers, prophets and apostles  and saints also receive gifts due to their union with Christ and according to His graciousness, but those gifts are limited and require reliance upon the Triune God.</a:t>
            </a:r>
            <a:endParaRPr lang="en-US" sz="2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200" b="1" kern="100" dirty="0">
                <a:effectLst/>
                <a:latin typeface="Aptos" panose="020B0004020202020204" pitchFamily="34" charset="0"/>
                <a:ea typeface="Aptos" panose="020B0004020202020204" pitchFamily="34" charset="0"/>
              </a:rPr>
              <a:t>Formula of Concord, Solid Declaration, VIII:  </a:t>
            </a:r>
            <a:endParaRPr lang="en-US" sz="22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200" b="1" kern="100" dirty="0">
                <a:effectLst/>
                <a:latin typeface="Aptos" panose="020B0004020202020204" pitchFamily="34" charset="0"/>
                <a:ea typeface="Aptos" panose="020B0004020202020204" pitchFamily="34" charset="0"/>
              </a:rPr>
              <a:t>72]</a:t>
            </a:r>
            <a:r>
              <a:rPr lang="en-US" sz="2200" kern="100" dirty="0">
                <a:effectLst/>
                <a:latin typeface="Aptos" panose="020B0004020202020204" pitchFamily="34" charset="0"/>
                <a:ea typeface="Aptos" panose="020B0004020202020204" pitchFamily="34" charset="0"/>
              </a:rPr>
              <a:t> But we believe, teach, and confess that God the Father has so given His Spirit to Christ, His beloved Son, according to the assumed humanity (on account of which He is called also </a:t>
            </a:r>
            <a:r>
              <a:rPr lang="en-US" sz="2200" i="1" kern="100" dirty="0">
                <a:effectLst/>
                <a:latin typeface="Aptos" panose="020B0004020202020204" pitchFamily="34" charset="0"/>
                <a:ea typeface="Aptos" panose="020B0004020202020204" pitchFamily="34" charset="0"/>
              </a:rPr>
              <a:t>Messias</a:t>
            </a:r>
            <a:r>
              <a:rPr lang="en-US" sz="2200" kern="100" dirty="0">
                <a:effectLst/>
                <a:latin typeface="Aptos" panose="020B0004020202020204" pitchFamily="34" charset="0"/>
                <a:ea typeface="Aptos" panose="020B0004020202020204" pitchFamily="34" charset="0"/>
              </a:rPr>
              <a:t>, </a:t>
            </a:r>
            <a:r>
              <a:rPr lang="en-US" sz="2200" i="1" kern="100" dirty="0">
                <a:effectLst/>
                <a:latin typeface="Aptos" panose="020B0004020202020204" pitchFamily="34" charset="0"/>
                <a:ea typeface="Aptos" panose="020B0004020202020204" pitchFamily="34" charset="0"/>
              </a:rPr>
              <a:t>i.e</a:t>
            </a:r>
            <a:r>
              <a:rPr lang="en-US" sz="2200" kern="100" dirty="0">
                <a:effectLst/>
                <a:latin typeface="Aptos" panose="020B0004020202020204" pitchFamily="34" charset="0"/>
                <a:ea typeface="Aptos" panose="020B0004020202020204" pitchFamily="34" charset="0"/>
              </a:rPr>
              <a:t>., the Anointed), that He has not received His gifts by measure as other saints. </a:t>
            </a:r>
            <a:r>
              <a:rPr lang="en-US" sz="2200" b="1" kern="100" dirty="0">
                <a:effectLst/>
                <a:latin typeface="Aptos" panose="020B0004020202020204" pitchFamily="34" charset="0"/>
                <a:ea typeface="Aptos" panose="020B0004020202020204" pitchFamily="34" charset="0"/>
              </a:rPr>
              <a:t>For </a:t>
            </a:r>
            <a:r>
              <a:rPr lang="en-US" sz="2200" b="1" i="1" kern="100" dirty="0">
                <a:effectLst/>
                <a:latin typeface="Aptos" panose="020B0004020202020204" pitchFamily="34" charset="0"/>
                <a:ea typeface="Aptos" panose="020B0004020202020204" pitchFamily="34" charset="0"/>
              </a:rPr>
              <a:t>upon Christ</a:t>
            </a:r>
            <a:r>
              <a:rPr lang="en-US" sz="2200" b="1" kern="100" dirty="0">
                <a:effectLst/>
                <a:latin typeface="Aptos" panose="020B0004020202020204" pitchFamily="34" charset="0"/>
                <a:ea typeface="Aptos" panose="020B0004020202020204" pitchFamily="34" charset="0"/>
              </a:rPr>
              <a:t> the Lord,</a:t>
            </a:r>
            <a:r>
              <a:rPr lang="en-US" sz="2200" kern="100" dirty="0">
                <a:effectLst/>
                <a:latin typeface="Aptos" panose="020B0004020202020204" pitchFamily="34" charset="0"/>
                <a:ea typeface="Aptos" panose="020B0004020202020204" pitchFamily="34" charset="0"/>
              </a:rPr>
              <a:t> according to His assumed human nature (because, according to His divinity, He is of one essence with the Holy Ghost), rests </a:t>
            </a:r>
            <a:r>
              <a:rPr lang="en-US" sz="2200" i="1" kern="100" dirty="0">
                <a:effectLst/>
                <a:latin typeface="Aptos" panose="020B0004020202020204" pitchFamily="34" charset="0"/>
                <a:ea typeface="Aptos" panose="020B0004020202020204" pitchFamily="34" charset="0"/>
              </a:rPr>
              <a:t>the Spirit of wisdom and understanding</a:t>
            </a:r>
            <a:r>
              <a:rPr lang="en-US" sz="2200" kern="100" dirty="0">
                <a:effectLst/>
                <a:latin typeface="Aptos" panose="020B0004020202020204" pitchFamily="34" charset="0"/>
                <a:ea typeface="Aptos" panose="020B0004020202020204" pitchFamily="34" charset="0"/>
              </a:rPr>
              <a:t>, </a:t>
            </a:r>
            <a:r>
              <a:rPr lang="en-US" sz="2200" i="1" kern="100" dirty="0">
                <a:effectLst/>
                <a:latin typeface="Aptos" panose="020B0004020202020204" pitchFamily="34" charset="0"/>
                <a:ea typeface="Aptos" panose="020B0004020202020204" pitchFamily="34" charset="0"/>
              </a:rPr>
              <a:t>the Spirit of counsel and might</a:t>
            </a:r>
            <a:r>
              <a:rPr lang="en-US" sz="2200" kern="100" dirty="0">
                <a:effectLst/>
                <a:latin typeface="Aptos" panose="020B0004020202020204" pitchFamily="34" charset="0"/>
                <a:ea typeface="Aptos" panose="020B0004020202020204" pitchFamily="34" charset="0"/>
              </a:rPr>
              <a:t>, </a:t>
            </a:r>
            <a:r>
              <a:rPr lang="en-US" sz="2200" i="1" kern="100" dirty="0">
                <a:effectLst/>
                <a:latin typeface="Aptos" panose="020B0004020202020204" pitchFamily="34" charset="0"/>
                <a:ea typeface="Aptos" panose="020B0004020202020204" pitchFamily="34" charset="0"/>
              </a:rPr>
              <a:t>the Spirit of knowledge</a:t>
            </a:r>
            <a:r>
              <a:rPr lang="en-US" sz="2200" kern="100" dirty="0">
                <a:effectLst/>
                <a:latin typeface="Aptos" panose="020B0004020202020204" pitchFamily="34" charset="0"/>
                <a:ea typeface="Aptos" panose="020B0004020202020204" pitchFamily="34" charset="0"/>
              </a:rPr>
              <a:t> [</a:t>
            </a:r>
            <a:r>
              <a:rPr lang="en-US" sz="2200" i="1" kern="100" dirty="0">
                <a:effectLst/>
                <a:latin typeface="Aptos" panose="020B0004020202020204" pitchFamily="34" charset="0"/>
                <a:ea typeface="Aptos" panose="020B0004020202020204" pitchFamily="34" charset="0"/>
              </a:rPr>
              <a:t>and of the fear of the Lord</a:t>
            </a:r>
            <a:r>
              <a:rPr lang="en-US" sz="2200" kern="100" dirty="0">
                <a:effectLst/>
                <a:latin typeface="Aptos" panose="020B0004020202020204" pitchFamily="34" charset="0"/>
                <a:ea typeface="Aptos" panose="020B0004020202020204" pitchFamily="34" charset="0"/>
              </a:rPr>
              <a:t>, Col. 2, 3; Is. 11, 2; 61, 1],</a:t>
            </a:r>
            <a:endParaRPr lang="en-US" sz="2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08978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EBFED-3059-C449-1E01-2C308E7B5B5C}"/>
              </a:ext>
            </a:extLst>
          </p:cNvPr>
          <p:cNvSpPr txBox="1"/>
          <p:nvPr/>
        </p:nvSpPr>
        <p:spPr>
          <a:xfrm>
            <a:off x="207335" y="329609"/>
            <a:ext cx="8644270" cy="6050246"/>
          </a:xfrm>
          <a:prstGeom prst="rect">
            <a:avLst/>
          </a:prstGeom>
          <a:noFill/>
        </p:spPr>
        <p:txBody>
          <a:bodyPr wrap="square" rtlCol="0">
            <a:spAutoFit/>
          </a:bodyPr>
          <a:lstStyle/>
          <a:p>
            <a:pPr marL="0" marR="0" algn="ctr">
              <a:lnSpc>
                <a:spcPct val="107000"/>
              </a:lnSpc>
              <a:spcAft>
                <a:spcPts val="800"/>
              </a:spcAft>
              <a:buNone/>
            </a:pPr>
            <a:r>
              <a:rPr lang="en-US" kern="100" dirty="0">
                <a:effectLst/>
                <a:latin typeface="Aptos" panose="020B0004020202020204" pitchFamily="34" charset="0"/>
                <a:ea typeface="Aptos" panose="020B0004020202020204" pitchFamily="34" charset="0"/>
              </a:rPr>
              <a:t> </a:t>
            </a:r>
            <a:r>
              <a:rPr lang="en-US" b="1" kern="100" dirty="0">
                <a:effectLst/>
                <a:latin typeface="Aptos" panose="020B0004020202020204" pitchFamily="34" charset="0"/>
                <a:ea typeface="Aptos" panose="020B0004020202020204" pitchFamily="34" charset="0"/>
              </a:rPr>
              <a:t>73]</a:t>
            </a:r>
            <a:r>
              <a:rPr lang="en-US" kern="100" dirty="0">
                <a:effectLst/>
                <a:latin typeface="Aptos" panose="020B0004020202020204" pitchFamily="34" charset="0"/>
                <a:ea typeface="Aptos" panose="020B0004020202020204" pitchFamily="34" charset="0"/>
              </a:rPr>
              <a:t> not in such a way that on this account, as a man, He knew and could do only some things, as other saints know and can do by the Spirit of God, who works in them only created gifts, </a:t>
            </a:r>
            <a:r>
              <a:rPr lang="en-US" b="1" kern="100" dirty="0">
                <a:effectLst/>
                <a:latin typeface="Aptos" panose="020B0004020202020204" pitchFamily="34" charset="0"/>
                <a:ea typeface="Aptos" panose="020B0004020202020204" pitchFamily="34" charset="0"/>
              </a:rPr>
              <a:t>but since Christ, according to His divinity, is the second person in the Holy Trinity, and from Him, as also from the Father, the Holy Ghost proceeds, and thus is and remains His and the Father’s own Spirit to all eternity, not separated from the Son of God, therefore (as the Fathers say) the entire fullness of the Spirit has been communicated by the personal union to Christ according to the flesh,                                          which is personally united with the Son of God.</a:t>
            </a:r>
            <a:r>
              <a:rPr lang="en-US" kern="100" dirty="0">
                <a:effectLst/>
                <a:latin typeface="Aptos" panose="020B0004020202020204" pitchFamily="34" charset="0"/>
                <a:ea typeface="Aptos" panose="020B0004020202020204" pitchFamily="34" charset="0"/>
              </a:rPr>
              <a:t> </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kern="100" dirty="0">
                <a:effectLst/>
                <a:latin typeface="Aptos" panose="020B0004020202020204" pitchFamily="34" charset="0"/>
                <a:ea typeface="Aptos" panose="020B0004020202020204" pitchFamily="34" charset="0"/>
              </a:rPr>
              <a:t> </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b="1" kern="100" dirty="0">
                <a:effectLst/>
                <a:latin typeface="Aptos" panose="020B0004020202020204" pitchFamily="34" charset="0"/>
                <a:ea typeface="Aptos" panose="020B0004020202020204" pitchFamily="34" charset="0"/>
              </a:rPr>
              <a:t>74]</a:t>
            </a:r>
            <a:r>
              <a:rPr lang="en-US" kern="100" dirty="0">
                <a:effectLst/>
                <a:latin typeface="Aptos" panose="020B0004020202020204" pitchFamily="34" charset="0"/>
                <a:ea typeface="Aptos" panose="020B0004020202020204" pitchFamily="34" charset="0"/>
              </a:rPr>
              <a:t> This voluntarily manifests and shows itself, with all its power therein, therewith and thereby [in, with, and through the human nature of Christ], so that He [Christ, according to His human nature] not only knows some things and is ignorant of others, can do some things and is unable to do others, but [according to the assumed human nature] knows and can do all things. For upon Him the Father poured without measure the Spirit of wisdom and power, so that, as man, He has received through this personal union all knowledge and all power in deed and truth. And thus all the treasures of wisdom are hidden in Him, thus all power is given to Him, and He is seated at the right hand of the majesty and power of God.</a:t>
            </a:r>
            <a:endParaRPr lang="en-US" dirty="0">
              <a:effectLst/>
              <a:latin typeface="Times New Roman" panose="02020603050405020304" pitchFamily="18" charset="0"/>
              <a:ea typeface="Calibri" panose="020F0502020204030204" pitchFamily="34" charset="0"/>
            </a:endParaRPr>
          </a:p>
          <a:p>
            <a:pPr marL="0" marR="0" algn="just">
              <a:lnSpc>
                <a:spcPct val="107000"/>
              </a:lnSpc>
              <a:spcAft>
                <a:spcPts val="800"/>
              </a:spcAft>
              <a:buNone/>
            </a:pPr>
            <a:r>
              <a:rPr lang="en-US" sz="2000" kern="100" dirty="0">
                <a:effectLst/>
                <a:latin typeface="Aptos" panose="020B0004020202020204" pitchFamily="34" charset="0"/>
                <a:ea typeface="Aptos" panose="020B0004020202020204" pitchFamily="34"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75748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166A37-D3C4-75DA-A461-0DA52F03D2D6}"/>
              </a:ext>
            </a:extLst>
          </p:cNvPr>
          <p:cNvSpPr txBox="1"/>
          <p:nvPr/>
        </p:nvSpPr>
        <p:spPr>
          <a:xfrm>
            <a:off x="412011" y="430618"/>
            <a:ext cx="8319977" cy="5655972"/>
          </a:xfrm>
          <a:prstGeom prst="rect">
            <a:avLst/>
          </a:prstGeom>
          <a:noFill/>
        </p:spPr>
        <p:txBody>
          <a:bodyPr wrap="square" rtlCol="0">
            <a:spAutoFit/>
          </a:bodyPr>
          <a:lstStyle/>
          <a:p>
            <a:pPr marL="0" marR="0">
              <a:lnSpc>
                <a:spcPts val="3000"/>
              </a:lnSpc>
              <a:spcBef>
                <a:spcPts val="1200"/>
              </a:spcBef>
              <a:spcAft>
                <a:spcPts val="300"/>
              </a:spcAft>
              <a:buNone/>
            </a:pPr>
            <a:r>
              <a:rPr lang="en-US" sz="2000" b="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(ca AD 150-750)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Bef>
                <a:spcPts val="1595"/>
              </a:spcBef>
              <a:spcAft>
                <a:spcPts val="750"/>
              </a:spcAft>
            </a:pP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is the oldest. Already by 150 A.D. this creed was in use at Christian centers all along the Mediterranean Sea, such as Jerusalem, Alexandria (North Africa), Rome, and even Spain. The Apostles' Creed developed in conjunction with Baptism. As the water was applied, the question would be asked: "Do you believe in God the Father? God the Son? etc." Very quickly the answer developed into what we now call the Apostles' Creed. It is often called the baptismal creed. In addition to its primary use at all baptisms, it is also very appropriate for use in daily devotions. Also known as the </a:t>
            </a:r>
            <a:r>
              <a:rPr lang="en-US" sz="2000" i="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Baptismal Creed or the Roman Symbol</a:t>
            </a: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Its central doctrines are those of the Trinity and God the Creator. It has been called the Creed of Creeds because already by AD 150 it was employed at Christian centers all along the Mediterranean Sea, such as Jerusalem, Alexandria (North Africa), Rome, and even Spain. It is also used in daily devotions.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7412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D6869-B465-DF34-807A-01C80AD35E81}"/>
              </a:ext>
            </a:extLst>
          </p:cNvPr>
          <p:cNvPicPr>
            <a:picLocks noChangeAspect="1"/>
          </p:cNvPicPr>
          <p:nvPr/>
        </p:nvPicPr>
        <p:blipFill>
          <a:blip r:embed="rId2"/>
          <a:stretch>
            <a:fillRect/>
          </a:stretch>
        </p:blipFill>
        <p:spPr>
          <a:xfrm>
            <a:off x="467833" y="111642"/>
            <a:ext cx="8070111" cy="6347824"/>
          </a:xfrm>
          <a:prstGeom prst="rect">
            <a:avLst/>
          </a:prstGeom>
        </p:spPr>
      </p:pic>
    </p:spTree>
    <p:extLst>
      <p:ext uri="{BB962C8B-B14F-4D97-AF65-F5344CB8AC3E}">
        <p14:creationId xmlns:p14="http://schemas.microsoft.com/office/powerpoint/2010/main" val="3919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0043E4-C365-99B1-F430-3AC9B714F9E7}"/>
              </a:ext>
            </a:extLst>
          </p:cNvPr>
          <p:cNvPicPr>
            <a:picLocks noChangeAspect="1"/>
          </p:cNvPicPr>
          <p:nvPr/>
        </p:nvPicPr>
        <p:blipFill>
          <a:blip r:embed="rId2"/>
          <a:stretch>
            <a:fillRect/>
          </a:stretch>
        </p:blipFill>
        <p:spPr>
          <a:xfrm>
            <a:off x="253326" y="233721"/>
            <a:ext cx="8637348" cy="5832153"/>
          </a:xfrm>
          <a:prstGeom prst="rect">
            <a:avLst/>
          </a:prstGeom>
        </p:spPr>
      </p:pic>
    </p:spTree>
    <p:extLst>
      <p:ext uri="{BB962C8B-B14F-4D97-AF65-F5344CB8AC3E}">
        <p14:creationId xmlns:p14="http://schemas.microsoft.com/office/powerpoint/2010/main" val="117849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s://isaiah504blues.com/wp-content/uploads/2017/06/img_0146.gif?w=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60" y="725071"/>
            <a:ext cx="7103649" cy="51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85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1400" y="114300"/>
            <a:ext cx="4673600" cy="6636512"/>
          </a:xfrm>
          <a:prstGeom prst="rect">
            <a:avLst/>
          </a:prstGeom>
        </p:spPr>
      </p:pic>
    </p:spTree>
    <p:extLst>
      <p:ext uri="{BB962C8B-B14F-4D97-AF65-F5344CB8AC3E}">
        <p14:creationId xmlns:p14="http://schemas.microsoft.com/office/powerpoint/2010/main" val="4066505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7849" y="1060450"/>
            <a:ext cx="7852019" cy="4083050"/>
          </a:xfrm>
          <a:prstGeom prst="rect">
            <a:avLst/>
          </a:prstGeom>
        </p:spPr>
      </p:pic>
    </p:spTree>
    <p:extLst>
      <p:ext uri="{BB962C8B-B14F-4D97-AF65-F5344CB8AC3E}">
        <p14:creationId xmlns:p14="http://schemas.microsoft.com/office/powerpoint/2010/main" val="8350936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439</TotalTime>
  <Words>1353</Words>
  <Application>Microsoft Office PowerPoint</Application>
  <PresentationFormat>On-screen Show (4:3)</PresentationFormat>
  <Paragraphs>51</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Aptos</vt:lpstr>
      <vt:lpstr>Arial</vt:lpstr>
      <vt:lpstr>Arial Unicode MS</vt:lpstr>
      <vt:lpstr>Calibri</vt:lpstr>
      <vt:lpstr>Calibri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104</cp:revision>
  <dcterms:created xsi:type="dcterms:W3CDTF">2016-02-18T03:34:46Z</dcterms:created>
  <dcterms:modified xsi:type="dcterms:W3CDTF">2025-12-12T22:28:26Z</dcterms:modified>
</cp:coreProperties>
</file>