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22" r:id="rId17"/>
    <p:sldId id="327" r:id="rId18"/>
    <p:sldId id="313" r:id="rId19"/>
    <p:sldId id="315" r:id="rId20"/>
    <p:sldId id="328" r:id="rId21"/>
    <p:sldId id="330" r:id="rId22"/>
    <p:sldId id="334" r:id="rId23"/>
    <p:sldId id="336" r:id="rId24"/>
    <p:sldId id="340" r:id="rId25"/>
    <p:sldId id="326" r:id="rId26"/>
    <p:sldId id="329" r:id="rId27"/>
    <p:sldId id="335" r:id="rId28"/>
    <p:sldId id="337" r:id="rId29"/>
    <p:sldId id="338" r:id="rId30"/>
    <p:sldId id="339" r:id="rId31"/>
    <p:sldId id="34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E2DB2-A354-489A-A280-11646122CDA8}" v="3" dt="2025-12-05T16:12:49.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1488"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modSld">
      <pc:chgData name="David Nehrenz" userId="491cf678-319b-4c35-abbe-fee1955a26b5" providerId="ADAL" clId="{24DE5318-2282-4025-9B3C-92729FF8A7BA}" dt="2025-12-05T16:16:37.242" v="234" actId="1076"/>
      <pc:docMkLst>
        <pc:docMk/>
      </pc:docMkLst>
      <pc:sldChg chg="modSp mod">
        <pc:chgData name="David Nehrenz" userId="491cf678-319b-4c35-abbe-fee1955a26b5" providerId="ADAL" clId="{24DE5318-2282-4025-9B3C-92729FF8A7BA}" dt="2025-12-05T16:06:30.260" v="21" actId="20577"/>
        <pc:sldMkLst>
          <pc:docMk/>
          <pc:sldMk cId="3002449140" sldId="274"/>
        </pc:sldMkLst>
        <pc:spChg chg="mod">
          <ac:chgData name="David Nehrenz" userId="491cf678-319b-4c35-abbe-fee1955a26b5" providerId="ADAL" clId="{24DE5318-2282-4025-9B3C-92729FF8A7BA}" dt="2025-12-05T16:06:30.260" v="21" actId="20577"/>
          <ac:spMkLst>
            <pc:docMk/>
            <pc:sldMk cId="3002449140" sldId="274"/>
            <ac:spMk id="4" creationId="{419D80B1-376D-D77D-C9C5-8ADE829D4B12}"/>
          </ac:spMkLst>
        </pc:spChg>
      </pc:sldChg>
      <pc:sldChg chg="modSp mod">
        <pc:chgData name="David Nehrenz" userId="491cf678-319b-4c35-abbe-fee1955a26b5" providerId="ADAL" clId="{24DE5318-2282-4025-9B3C-92729FF8A7BA}" dt="2025-12-05T16:16:37.242" v="234" actId="1076"/>
        <pc:sldMkLst>
          <pc:docMk/>
          <pc:sldMk cId="2321981434" sldId="326"/>
        </pc:sldMkLst>
        <pc:spChg chg="mod">
          <ac:chgData name="David Nehrenz" userId="491cf678-319b-4c35-abbe-fee1955a26b5" providerId="ADAL" clId="{24DE5318-2282-4025-9B3C-92729FF8A7BA}" dt="2025-12-05T16:16:37.242" v="234" actId="1076"/>
          <ac:spMkLst>
            <pc:docMk/>
            <pc:sldMk cId="2321981434" sldId="326"/>
            <ac:spMk id="3" creationId="{E3D2B44A-809C-4A5D-40EF-9AA36CD89CFA}"/>
          </ac:spMkLst>
        </pc:spChg>
      </pc:sldChg>
      <pc:sldChg chg="modSp mod">
        <pc:chgData name="David Nehrenz" userId="491cf678-319b-4c35-abbe-fee1955a26b5" providerId="ADAL" clId="{24DE5318-2282-4025-9B3C-92729FF8A7BA}" dt="2025-12-05T16:15:34.392" v="229" actId="20577"/>
        <pc:sldMkLst>
          <pc:docMk/>
          <pc:sldMk cId="767433306" sldId="329"/>
        </pc:sldMkLst>
        <pc:spChg chg="mod">
          <ac:chgData name="David Nehrenz" userId="491cf678-319b-4c35-abbe-fee1955a26b5" providerId="ADAL" clId="{24DE5318-2282-4025-9B3C-92729FF8A7BA}" dt="2025-12-05T16:15:34.392" v="229" actId="20577"/>
          <ac:spMkLst>
            <pc:docMk/>
            <pc:sldMk cId="767433306" sldId="329"/>
            <ac:spMk id="2" creationId="{345FD825-4C65-7258-3C2D-923784BE43EB}"/>
          </ac:spMkLst>
        </pc:spChg>
      </pc:sldChg>
      <pc:sldChg chg="modSp mod">
        <pc:chgData name="David Nehrenz" userId="491cf678-319b-4c35-abbe-fee1955a26b5" providerId="ADAL" clId="{24DE5318-2282-4025-9B3C-92729FF8A7BA}" dt="2025-12-05T16:15:45.141" v="230" actId="20577"/>
        <pc:sldMkLst>
          <pc:docMk/>
          <pc:sldMk cId="648790187" sldId="335"/>
        </pc:sldMkLst>
        <pc:spChg chg="mod">
          <ac:chgData name="David Nehrenz" userId="491cf678-319b-4c35-abbe-fee1955a26b5" providerId="ADAL" clId="{24DE5318-2282-4025-9B3C-92729FF8A7BA}" dt="2025-12-05T16:15:45.141" v="230" actId="20577"/>
          <ac:spMkLst>
            <pc:docMk/>
            <pc:sldMk cId="648790187" sldId="335"/>
            <ac:spMk id="4" creationId="{CE57C65F-AACA-EB3B-7754-4A895D23D215}"/>
          </ac:spMkLst>
        </pc:spChg>
      </pc:sldChg>
      <pc:sldChg chg="modSp mod">
        <pc:chgData name="David Nehrenz" userId="491cf678-319b-4c35-abbe-fee1955a26b5" providerId="ADAL" clId="{24DE5318-2282-4025-9B3C-92729FF8A7BA}" dt="2025-12-05T16:11:36.794" v="153" actId="5793"/>
        <pc:sldMkLst>
          <pc:docMk/>
          <pc:sldMk cId="1696366916" sldId="337"/>
        </pc:sldMkLst>
        <pc:spChg chg="mod">
          <ac:chgData name="David Nehrenz" userId="491cf678-319b-4c35-abbe-fee1955a26b5" providerId="ADAL" clId="{24DE5318-2282-4025-9B3C-92729FF8A7BA}" dt="2025-12-05T16:11:36.794" v="153" actId="5793"/>
          <ac:spMkLst>
            <pc:docMk/>
            <pc:sldMk cId="1696366916" sldId="337"/>
            <ac:spMk id="2" creationId="{47E07B25-F209-EA36-9BA7-C62A1A1BF270}"/>
          </ac:spMkLst>
        </pc:spChg>
      </pc:sldChg>
      <pc:sldChg chg="modSp mod">
        <pc:chgData name="David Nehrenz" userId="491cf678-319b-4c35-abbe-fee1955a26b5" providerId="ADAL" clId="{24DE5318-2282-4025-9B3C-92729FF8A7BA}" dt="2025-12-05T16:13:34.631" v="161" actId="1076"/>
        <pc:sldMkLst>
          <pc:docMk/>
          <pc:sldMk cId="2608978481" sldId="338"/>
        </pc:sldMkLst>
        <pc:spChg chg="mod">
          <ac:chgData name="David Nehrenz" userId="491cf678-319b-4c35-abbe-fee1955a26b5" providerId="ADAL" clId="{24DE5318-2282-4025-9B3C-92729FF8A7BA}" dt="2025-12-05T16:13:34.631" v="161" actId="1076"/>
          <ac:spMkLst>
            <pc:docMk/>
            <pc:sldMk cId="2608978481" sldId="338"/>
            <ac:spMk id="2" creationId="{63B8CBF9-E9ED-2D65-E566-E54E466E0488}"/>
          </ac:spMkLst>
        </pc:spChg>
      </pc:sldChg>
      <pc:sldChg chg="modSp mod">
        <pc:chgData name="David Nehrenz" userId="491cf678-319b-4c35-abbe-fee1955a26b5" providerId="ADAL" clId="{24DE5318-2282-4025-9B3C-92729FF8A7BA}" dt="2025-12-05T16:13:56.033" v="166" actId="1076"/>
        <pc:sldMkLst>
          <pc:docMk/>
          <pc:sldMk cId="2775748180" sldId="339"/>
        </pc:sldMkLst>
        <pc:spChg chg="mod">
          <ac:chgData name="David Nehrenz" userId="491cf678-319b-4c35-abbe-fee1955a26b5" providerId="ADAL" clId="{24DE5318-2282-4025-9B3C-92729FF8A7BA}" dt="2025-12-05T16:13:56.033" v="166" actId="1076"/>
          <ac:spMkLst>
            <pc:docMk/>
            <pc:sldMk cId="2775748180" sldId="339"/>
            <ac:spMk id="2" creationId="{32DEBFED-3059-C449-1E01-2C308E7B5B5C}"/>
          </ac:spMkLst>
        </pc:spChg>
      </pc:sldChg>
      <pc:sldChg chg="addSp modSp new mod">
        <pc:chgData name="David Nehrenz" userId="491cf678-319b-4c35-abbe-fee1955a26b5" providerId="ADAL" clId="{24DE5318-2282-4025-9B3C-92729FF8A7BA}" dt="2025-12-05T16:08:39.922" v="37" actId="1076"/>
        <pc:sldMkLst>
          <pc:docMk/>
          <pc:sldMk cId="751603616" sldId="340"/>
        </pc:sldMkLst>
        <pc:picChg chg="add mod">
          <ac:chgData name="David Nehrenz" userId="491cf678-319b-4c35-abbe-fee1955a26b5" providerId="ADAL" clId="{24DE5318-2282-4025-9B3C-92729FF8A7BA}" dt="2025-12-05T16:08:32.906" v="34" actId="14100"/>
          <ac:picMkLst>
            <pc:docMk/>
            <pc:sldMk cId="751603616" sldId="340"/>
            <ac:picMk id="2" creationId="{288D21A7-861D-7694-3F01-DDAC2023DE23}"/>
          </ac:picMkLst>
        </pc:picChg>
        <pc:picChg chg="add mod modCrop">
          <ac:chgData name="David Nehrenz" userId="491cf678-319b-4c35-abbe-fee1955a26b5" providerId="ADAL" clId="{24DE5318-2282-4025-9B3C-92729FF8A7BA}" dt="2025-12-05T16:08:39.922" v="37" actId="1076"/>
          <ac:picMkLst>
            <pc:docMk/>
            <pc:sldMk cId="751603616" sldId="340"/>
            <ac:picMk id="3" creationId="{EB0FE3A0-216C-1B54-501C-0BDF4E6B64F3}"/>
          </ac:picMkLst>
        </pc:picChg>
      </pc:sldChg>
      <pc:sldChg chg="addSp modSp new mod">
        <pc:chgData name="David Nehrenz" userId="491cf678-319b-4c35-abbe-fee1955a26b5" providerId="ADAL" clId="{24DE5318-2282-4025-9B3C-92729FF8A7BA}" dt="2025-12-05T16:14:13.403" v="169" actId="14100"/>
        <pc:sldMkLst>
          <pc:docMk/>
          <pc:sldMk cId="2247630016" sldId="341"/>
        </pc:sldMkLst>
        <pc:spChg chg="add mod">
          <ac:chgData name="David Nehrenz" userId="491cf678-319b-4c35-abbe-fee1955a26b5" providerId="ADAL" clId="{24DE5318-2282-4025-9B3C-92729FF8A7BA}" dt="2025-12-05T16:14:13.403" v="169" actId="14100"/>
          <ac:spMkLst>
            <pc:docMk/>
            <pc:sldMk cId="2247630016" sldId="341"/>
            <ac:spMk id="2" creationId="{C8EAB79C-8249-2285-84B9-46CFD2F212C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160887" y="128430"/>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a:t>
            </a:r>
            <a:r>
              <a:rPr lang="en-US" sz="3000" b="1" u="sng" dirty="0">
                <a:solidFill>
                  <a:srgbClr val="000000"/>
                </a:solidFill>
                <a:latin typeface="Aptos" panose="020B0004020202020204" pitchFamily="34" charset="0"/>
                <a:ea typeface="Arial Unicode MS"/>
                <a:cs typeface="Arial Unicode MS"/>
              </a:rPr>
              <a:t>12</a:t>
            </a:r>
            <a:r>
              <a:rPr lang="en-US" sz="3000" b="1" u="sng" dirty="0">
                <a:solidFill>
                  <a:srgbClr val="000000"/>
                </a:solidFill>
                <a:effectLst/>
                <a:latin typeface="Aptos" panose="020B0004020202020204" pitchFamily="34" charset="0"/>
                <a:ea typeface="Arial Unicode MS"/>
                <a:cs typeface="Arial Unicode MS"/>
              </a:rPr>
              <a:t> – </a:t>
            </a:r>
            <a:r>
              <a:rPr lang="en-US" sz="3000" b="1" u="sng" dirty="0">
                <a:solidFill>
                  <a:srgbClr val="000000"/>
                </a:solidFill>
                <a:latin typeface="Aptos" panose="020B0004020202020204" pitchFamily="34" charset="0"/>
                <a:ea typeface="Arial Unicode MS"/>
                <a:cs typeface="Arial Unicode MS"/>
              </a:rPr>
              <a:t>December 7</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06618E-5564-DF51-D029-CF2FBD71C78F}"/>
              </a:ext>
            </a:extLst>
          </p:cNvPr>
          <p:cNvPicPr>
            <a:picLocks noChangeAspect="1"/>
          </p:cNvPicPr>
          <p:nvPr/>
        </p:nvPicPr>
        <p:blipFill>
          <a:blip r:embed="rId2"/>
          <a:stretch>
            <a:fillRect/>
          </a:stretch>
        </p:blipFill>
        <p:spPr>
          <a:xfrm>
            <a:off x="1233376" y="138223"/>
            <a:ext cx="6427381" cy="6427381"/>
          </a:xfrm>
          <a:prstGeom prst="rect">
            <a:avLst/>
          </a:prstGeom>
        </p:spPr>
      </p:pic>
    </p:spTree>
    <p:extLst>
      <p:ext uri="{BB962C8B-B14F-4D97-AF65-F5344CB8AC3E}">
        <p14:creationId xmlns:p14="http://schemas.microsoft.com/office/powerpoint/2010/main" val="74332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795587"/>
            <a:ext cx="8386009" cy="4717131"/>
          </a:xfrm>
          <a:prstGeom prst="rect">
            <a:avLst/>
          </a:prstGeom>
        </p:spPr>
      </p:pic>
    </p:spTree>
    <p:extLst>
      <p:ext uri="{BB962C8B-B14F-4D97-AF65-F5344CB8AC3E}">
        <p14:creationId xmlns:p14="http://schemas.microsoft.com/office/powerpoint/2010/main" val="55340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829E4-906D-DF37-F23E-E6396B7683AE}"/>
              </a:ext>
            </a:extLst>
          </p:cNvPr>
          <p:cNvPicPr>
            <a:picLocks noChangeAspect="1"/>
          </p:cNvPicPr>
          <p:nvPr/>
        </p:nvPicPr>
        <p:blipFill>
          <a:blip r:embed="rId2"/>
          <a:stretch>
            <a:fillRect/>
          </a:stretch>
        </p:blipFill>
        <p:spPr>
          <a:xfrm>
            <a:off x="1309312" y="840996"/>
            <a:ext cx="6302591" cy="4874004"/>
          </a:xfrm>
          <a:prstGeom prst="rect">
            <a:avLst/>
          </a:prstGeom>
        </p:spPr>
      </p:pic>
    </p:spTree>
    <p:extLst>
      <p:ext uri="{BB962C8B-B14F-4D97-AF65-F5344CB8AC3E}">
        <p14:creationId xmlns:p14="http://schemas.microsoft.com/office/powerpoint/2010/main" val="2047945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089" y="713480"/>
            <a:ext cx="8399635" cy="4724794"/>
          </a:xfrm>
          <a:prstGeom prst="rect">
            <a:avLst/>
          </a:prstGeom>
        </p:spPr>
      </p:pic>
    </p:spTree>
    <p:extLst>
      <p:ext uri="{BB962C8B-B14F-4D97-AF65-F5344CB8AC3E}">
        <p14:creationId xmlns:p14="http://schemas.microsoft.com/office/powerpoint/2010/main" val="480560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2505" y="284936"/>
            <a:ext cx="8695260" cy="5923359"/>
          </a:xfrm>
          <a:prstGeom prst="rect">
            <a:avLst/>
          </a:prstGeom>
        </p:spPr>
      </p:pic>
    </p:spTree>
    <p:extLst>
      <p:ext uri="{BB962C8B-B14F-4D97-AF65-F5344CB8AC3E}">
        <p14:creationId xmlns:p14="http://schemas.microsoft.com/office/powerpoint/2010/main" val="7094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0F587-CE2C-AADF-87FD-4CD6693FB898}"/>
              </a:ext>
            </a:extLst>
          </p:cNvPr>
          <p:cNvPicPr>
            <a:picLocks noChangeAspect="1"/>
          </p:cNvPicPr>
          <p:nvPr/>
        </p:nvPicPr>
        <p:blipFill>
          <a:blip r:embed="rId2"/>
          <a:stretch>
            <a:fillRect/>
          </a:stretch>
        </p:blipFill>
        <p:spPr>
          <a:xfrm>
            <a:off x="1516247" y="347219"/>
            <a:ext cx="6314632" cy="6327733"/>
          </a:xfrm>
          <a:prstGeom prst="rect">
            <a:avLst/>
          </a:prstGeom>
        </p:spPr>
      </p:pic>
    </p:spTree>
    <p:extLst>
      <p:ext uri="{BB962C8B-B14F-4D97-AF65-F5344CB8AC3E}">
        <p14:creationId xmlns:p14="http://schemas.microsoft.com/office/powerpoint/2010/main" val="264063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D21A7-861D-7694-3F01-DDAC2023DE23}"/>
              </a:ext>
            </a:extLst>
          </p:cNvPr>
          <p:cNvPicPr>
            <a:picLocks noChangeAspect="1"/>
          </p:cNvPicPr>
          <p:nvPr/>
        </p:nvPicPr>
        <p:blipFill>
          <a:blip r:embed="rId2"/>
          <a:stretch>
            <a:fillRect/>
          </a:stretch>
        </p:blipFill>
        <p:spPr>
          <a:xfrm>
            <a:off x="364609" y="747267"/>
            <a:ext cx="2979680" cy="4186240"/>
          </a:xfrm>
          <a:prstGeom prst="rect">
            <a:avLst/>
          </a:prstGeom>
        </p:spPr>
      </p:pic>
      <p:pic>
        <p:nvPicPr>
          <p:cNvPr id="3" name="Picture 2">
            <a:extLst>
              <a:ext uri="{FF2B5EF4-FFF2-40B4-BE49-F238E27FC236}">
                <a16:creationId xmlns:a16="http://schemas.microsoft.com/office/drawing/2014/main" id="{EB0FE3A0-216C-1B54-501C-0BDF4E6B64F3}"/>
              </a:ext>
            </a:extLst>
          </p:cNvPr>
          <p:cNvPicPr>
            <a:picLocks noChangeAspect="1"/>
          </p:cNvPicPr>
          <p:nvPr/>
        </p:nvPicPr>
        <p:blipFill>
          <a:blip r:embed="rId3"/>
          <a:srcRect l="10865" r="9075"/>
          <a:stretch>
            <a:fillRect/>
          </a:stretch>
        </p:blipFill>
        <p:spPr>
          <a:xfrm>
            <a:off x="3455581" y="880174"/>
            <a:ext cx="5578069" cy="3920426"/>
          </a:xfrm>
          <a:prstGeom prst="rect">
            <a:avLst/>
          </a:prstGeom>
        </p:spPr>
      </p:pic>
    </p:spTree>
    <p:extLst>
      <p:ext uri="{BB962C8B-B14F-4D97-AF65-F5344CB8AC3E}">
        <p14:creationId xmlns:p14="http://schemas.microsoft.com/office/powerpoint/2010/main" val="751603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2B44A-809C-4A5D-40EF-9AA36CD89CFA}"/>
              </a:ext>
            </a:extLst>
          </p:cNvPr>
          <p:cNvSpPr txBox="1"/>
          <p:nvPr/>
        </p:nvSpPr>
        <p:spPr>
          <a:xfrm>
            <a:off x="159487" y="324292"/>
            <a:ext cx="8500731" cy="5726119"/>
          </a:xfrm>
          <a:prstGeom prst="rect">
            <a:avLst/>
          </a:prstGeom>
          <a:noFill/>
        </p:spPr>
        <p:txBody>
          <a:bodyPr wrap="square" rtlCol="0">
            <a:spAutoFit/>
          </a:bodyPr>
          <a:lstStyle/>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18) It is necessary for eternal salvation that one also faithfully believes   that our Lord Jesus Christ became flesh.</a:t>
            </a: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Shifting from the Trinity the creed now addresses the humanity of the second person of the Godhead. It was indeed necessary that Christ would become like us that we might become like Him. In other words, because of sin and God’s eternal decree, Christ had to become a man to live the perfect life that was required by God in order to atone for the sin and lack of perfection in mankind</a:t>
            </a:r>
            <a:r>
              <a:rPr lang="en-US" sz="2400" kern="100" dirty="0">
                <a:latin typeface="Times New Roman" panose="02020603050405020304" pitchFamily="18" charset="0"/>
                <a:ea typeface="Aptos" panose="020B0004020202020204" pitchFamily="34" charset="0"/>
              </a:rPr>
              <a:t>.</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(Matthew 1:23;   John 1:14;  3:18;  6:40;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Acts 13:38;   Galatians 4:4;   Philippians 2:6–8;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1 Timothy 2:5–6;  3:16)</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1981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FD825-4C65-7258-3C2D-923784BE43EB}"/>
              </a:ext>
            </a:extLst>
          </p:cNvPr>
          <p:cNvSpPr txBox="1"/>
          <p:nvPr/>
        </p:nvSpPr>
        <p:spPr>
          <a:xfrm>
            <a:off x="292395" y="143539"/>
            <a:ext cx="8559210" cy="6429068"/>
          </a:xfrm>
          <a:prstGeom prst="rect">
            <a:avLst/>
          </a:prstGeom>
          <a:noFill/>
        </p:spPr>
        <p:txBody>
          <a:bodyPr wrap="square" rtlCol="0">
            <a:spAutoFit/>
          </a:bodyPr>
          <a:lstStyle/>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19) For this is the true faith that we believe and confess:                                                                                                            That our Lord Jesus Christ, God's Son, is both God and man</a:t>
            </a:r>
            <a:r>
              <a:rPr lang="en-US" sz="2400" kern="100" dirty="0">
                <a:effectLst/>
                <a:latin typeface="Aptos" panose="020B0004020202020204" pitchFamily="34" charset="0"/>
                <a:ea typeface="Aptos" panose="020B0004020202020204" pitchFamily="34" charset="0"/>
              </a:rPr>
              <a:t>.</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Just as Scripture states, Jesus is Immanuel… God with us.                    This begins the portion of the creed addressing the remarkable truth that is the hypostatic union,                                                                                      which will extend through sentence 24.</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(Matthew 1:23;  3:17;  10:32–33;  17:5;   Luke 2:11;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John 1:14;  3:18;  6:40;  8:58;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Acts 13:38;   Romans 10:9;   Galatians 4:4;                                          Philippians 2:5–11;  Colossians 3:17;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1 Timothy 2:5–6;  3:16;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Hebrews 5:5;  1 Peter 3:15;  2 Peter 1:17</a:t>
            </a:r>
            <a:r>
              <a:rPr lang="en-US" sz="2400" kern="100" dirty="0">
                <a:effectLst/>
                <a:latin typeface="Aptos" panose="020B0004020202020204" pitchFamily="34" charset="0"/>
                <a:ea typeface="Aptos" panose="020B0004020202020204" pitchFamily="34"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67433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57C65F-AACA-EB3B-7754-4A895D23D215}"/>
              </a:ext>
            </a:extLst>
          </p:cNvPr>
          <p:cNvSpPr txBox="1"/>
          <p:nvPr/>
        </p:nvSpPr>
        <p:spPr>
          <a:xfrm>
            <a:off x="159488" y="297711"/>
            <a:ext cx="8670851" cy="5931304"/>
          </a:xfrm>
          <a:prstGeom prst="rect">
            <a:avLst/>
          </a:prstGeom>
          <a:noFill/>
        </p:spPr>
        <p:txBody>
          <a:bodyPr wrap="square" rtlCol="0">
            <a:spAutoFit/>
          </a:bodyPr>
          <a:lstStyle/>
          <a:p>
            <a:pPr marL="0" marR="0" algn="ctr">
              <a:lnSpc>
                <a:spcPct val="107000"/>
              </a:lnSpc>
              <a:spcAft>
                <a:spcPts val="800"/>
              </a:spcAft>
              <a:buNone/>
            </a:pPr>
            <a:r>
              <a:rPr lang="en-US" sz="2400" b="1" i="1" kern="100" dirty="0">
                <a:effectLst/>
                <a:latin typeface="Aptos" panose="020B0004020202020204" pitchFamily="34" charset="0"/>
                <a:ea typeface="Aptos" panose="020B0004020202020204" pitchFamily="34" charset="0"/>
              </a:rPr>
              <a:t>20) He is God, begotten before all worlds from the being of the Father, and he is man, born in the world from the being of his mother -- existing fully as God, and fully as man with a rational soul and a human body; equal to the Father in divinity, subordinate to the Father in humanity.</a:t>
            </a: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This sentence states the biblical truth that Christ both displays his divinity and humanity  in the single person of Jesus.</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kern="100" dirty="0">
                <a:effectLst/>
                <a:latin typeface="Aptos" panose="020B0004020202020204" pitchFamily="34" charset="0"/>
                <a:ea typeface="Aptos" panose="020B0004020202020204" pitchFamily="34" charset="0"/>
              </a:rPr>
              <a:t>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(Luke 2:52;  24:39;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 John 1:1–3, 14;  5:23;  7:29;  10:30;  </a:t>
            </a: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11:35;  16:15;  17:24;  19:33–34;  </a:t>
            </a:r>
            <a:endParaRPr lang="en-US" sz="24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2400" b="1" kern="100" dirty="0">
                <a:effectLst/>
                <a:latin typeface="Aptos" panose="020B0004020202020204" pitchFamily="34" charset="0"/>
                <a:ea typeface="Aptos" panose="020B0004020202020204" pitchFamily="34" charset="0"/>
              </a:rPr>
              <a:t>Romans 1:3;  Galatians 4:4;   Colossians 1:16)</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648790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E07B25-F209-EA36-9BA7-C62A1A1BF270}"/>
              </a:ext>
            </a:extLst>
          </p:cNvPr>
          <p:cNvSpPr txBox="1"/>
          <p:nvPr/>
        </p:nvSpPr>
        <p:spPr>
          <a:xfrm>
            <a:off x="284421" y="520995"/>
            <a:ext cx="8575158" cy="5450338"/>
          </a:xfrm>
          <a:prstGeom prst="rect">
            <a:avLst/>
          </a:prstGeom>
          <a:noFill/>
        </p:spPr>
        <p:txBody>
          <a:bodyPr wrap="square" rtlCol="0">
            <a:spAutoFit/>
          </a:bodyPr>
          <a:lstStyle/>
          <a:p>
            <a:pPr marL="0" marR="0" algn="just">
              <a:lnSpc>
                <a:spcPct val="107000"/>
              </a:lnSpc>
              <a:spcAft>
                <a:spcPts val="800"/>
              </a:spcAft>
              <a:buNone/>
            </a:pPr>
            <a:r>
              <a:rPr lang="en-US" sz="2000" b="1" kern="100" dirty="0">
                <a:effectLst/>
                <a:latin typeface="Aptos" panose="020B0004020202020204" pitchFamily="34" charset="0"/>
                <a:ea typeface="Aptos" panose="020B0004020202020204" pitchFamily="34" charset="0"/>
              </a:rPr>
              <a:t>THE LARGE CATECHISM: ARTICLE II –</a:t>
            </a:r>
          </a:p>
          <a:p>
            <a:pPr marL="0" marR="0" algn="just">
              <a:lnSpc>
                <a:spcPct val="107000"/>
              </a:lnSpc>
              <a:spcAft>
                <a:spcPts val="800"/>
              </a:spcAft>
              <a:buNone/>
            </a:pPr>
            <a:r>
              <a:rPr lang="en-US" sz="2000" b="1" kern="100" dirty="0">
                <a:effectLst/>
                <a:latin typeface="Aptos" panose="020B0004020202020204" pitchFamily="34" charset="0"/>
                <a:ea typeface="Aptos" panose="020B0004020202020204" pitchFamily="34" charset="0"/>
              </a:rPr>
              <a:t> Note:</a:t>
            </a:r>
            <a:r>
              <a:rPr lang="en-US" sz="2000" kern="100" dirty="0">
                <a:effectLst/>
                <a:latin typeface="Aptos" panose="020B0004020202020204" pitchFamily="34" charset="0"/>
                <a:ea typeface="Aptos" panose="020B0004020202020204" pitchFamily="34" charset="0"/>
              </a:rPr>
              <a:t> </a:t>
            </a:r>
            <a:r>
              <a:rPr lang="en-US" sz="2000" b="1" kern="100" dirty="0">
                <a:effectLst/>
                <a:latin typeface="Aptos" panose="020B0004020202020204" pitchFamily="34" charset="0"/>
                <a:ea typeface="Aptos" panose="020B0004020202020204" pitchFamily="34" charset="0"/>
              </a:rPr>
              <a:t>God</a:t>
            </a:r>
            <a:r>
              <a:rPr lang="en-US" sz="2000" kern="100" dirty="0">
                <a:effectLst/>
                <a:latin typeface="Aptos" panose="020B0004020202020204" pitchFamily="34" charset="0"/>
                <a:ea typeface="Aptos" panose="020B0004020202020204" pitchFamily="34" charset="0"/>
              </a:rPr>
              <a:t> withholds nothing from us, but gives all that we need for our life on earth. Even more, He gives us all that we need for eternal life with Him in heaven. Luther focuses on the one phrase he believes is the very essence of this article: “in </a:t>
            </a:r>
            <a:r>
              <a:rPr lang="en-US" sz="2000" b="1" kern="100" dirty="0">
                <a:effectLst/>
                <a:latin typeface="Aptos" panose="020B0004020202020204" pitchFamily="34" charset="0"/>
                <a:ea typeface="Aptos" panose="020B0004020202020204" pitchFamily="34" charset="0"/>
              </a:rPr>
              <a:t>Jesus Christ, . . . our Lord.”</a:t>
            </a:r>
            <a:r>
              <a:rPr lang="en-US" sz="2000" kern="100" dirty="0">
                <a:effectLst/>
                <a:latin typeface="Aptos" panose="020B0004020202020204" pitchFamily="34" charset="0"/>
                <a:ea typeface="Aptos" panose="020B0004020202020204" pitchFamily="34" charset="0"/>
              </a:rPr>
              <a:t> Providing a sweeping description of creation and the fall, Luther notes that the word “we” includes every single person in the horrible drama of the Garden of Eden. In that sin we all fell away from </a:t>
            </a:r>
            <a:r>
              <a:rPr lang="en-US" sz="2000" b="1" kern="100" dirty="0">
                <a:effectLst/>
                <a:latin typeface="Aptos" panose="020B0004020202020204" pitchFamily="34" charset="0"/>
                <a:ea typeface="Aptos" panose="020B0004020202020204" pitchFamily="34" charset="0"/>
              </a:rPr>
              <a:t>God</a:t>
            </a:r>
            <a:r>
              <a:rPr lang="en-US" sz="2000" kern="100" dirty="0">
                <a:effectLst/>
                <a:latin typeface="Aptos" panose="020B0004020202020204" pitchFamily="34" charset="0"/>
                <a:ea typeface="Aptos" panose="020B0004020202020204" pitchFamily="34" charset="0"/>
              </a:rPr>
              <a:t> and were doomed to everlasting damnation. Yet </a:t>
            </a:r>
            <a:r>
              <a:rPr lang="en-US" sz="2000" b="1" kern="100" dirty="0">
                <a:effectLst/>
                <a:latin typeface="Aptos" panose="020B0004020202020204" pitchFamily="34" charset="0"/>
                <a:ea typeface="Aptos" panose="020B0004020202020204" pitchFamily="34" charset="0"/>
              </a:rPr>
              <a:t>Christ, our Lord,</a:t>
            </a:r>
            <a:r>
              <a:rPr lang="en-US" sz="2000" kern="100" dirty="0">
                <a:effectLst/>
                <a:latin typeface="Aptos" panose="020B0004020202020204" pitchFamily="34" charset="0"/>
                <a:ea typeface="Aptos" panose="020B0004020202020204" pitchFamily="34" charset="0"/>
              </a:rPr>
              <a:t> came and snatched us from the jaws of hell. This description of </a:t>
            </a:r>
            <a:r>
              <a:rPr lang="en-US" sz="2000" b="1" kern="100" dirty="0">
                <a:effectLst/>
                <a:latin typeface="Aptos" panose="020B0004020202020204" pitchFamily="34" charset="0"/>
                <a:ea typeface="Aptos" panose="020B0004020202020204" pitchFamily="34" charset="0"/>
              </a:rPr>
              <a:t>Christ’s victory</a:t>
            </a:r>
            <a:r>
              <a:rPr lang="en-US" sz="2000" kern="100" dirty="0">
                <a:effectLst/>
                <a:latin typeface="Aptos" panose="020B0004020202020204" pitchFamily="34" charset="0"/>
                <a:ea typeface="Aptos" panose="020B0004020202020204" pitchFamily="34" charset="0"/>
              </a:rPr>
              <a:t> over Satan would have been very familiar to the people who first read the Large Catechism. Many paintings from that era depict hell with horrifying detail, showing men and women being led into the gaping mouth of a </a:t>
            </a:r>
            <a:r>
              <a:rPr lang="en-US" sz="2000" kern="100" dirty="0" err="1">
                <a:effectLst/>
                <a:latin typeface="Aptos" panose="020B0004020202020204" pitchFamily="34" charset="0"/>
                <a:ea typeface="Aptos" panose="020B0004020202020204" pitchFamily="34" charset="0"/>
              </a:rPr>
              <a:t>dragonlike</a:t>
            </a:r>
            <a:r>
              <a:rPr lang="en-US" sz="2000" kern="100" dirty="0">
                <a:effectLst/>
                <a:latin typeface="Aptos" panose="020B0004020202020204" pitchFamily="34" charset="0"/>
                <a:ea typeface="Aptos" panose="020B0004020202020204" pitchFamily="34" charset="0"/>
              </a:rPr>
              <a:t> creature. Luther uses the biblical motif of </a:t>
            </a:r>
            <a:r>
              <a:rPr lang="en-US" sz="2000" b="1" kern="100" dirty="0">
                <a:effectLst/>
                <a:latin typeface="Aptos" panose="020B0004020202020204" pitchFamily="34" charset="0"/>
                <a:ea typeface="Aptos" panose="020B0004020202020204" pitchFamily="34" charset="0"/>
              </a:rPr>
              <a:t>Christ as Victor</a:t>
            </a:r>
            <a:r>
              <a:rPr lang="en-US" sz="2000" kern="100" dirty="0">
                <a:effectLst/>
                <a:latin typeface="Aptos" panose="020B0004020202020204" pitchFamily="34" charset="0"/>
                <a:ea typeface="Aptos" panose="020B0004020202020204" pitchFamily="34" charset="0"/>
              </a:rPr>
              <a:t> to describe His work of salvation for us.</a:t>
            </a:r>
            <a:r>
              <a:rPr lang="en-US" sz="2000" b="1" kern="100" dirty="0">
                <a:effectLst/>
                <a:latin typeface="Aptos" panose="020B0004020202020204" pitchFamily="34" charset="0"/>
                <a:ea typeface="Aptos" panose="020B0004020202020204" pitchFamily="34" charset="0"/>
              </a:rPr>
              <a:t> Jesus</a:t>
            </a:r>
            <a:r>
              <a:rPr lang="en-US" sz="2000" kern="100" dirty="0">
                <a:effectLst/>
                <a:latin typeface="Aptos" panose="020B0004020202020204" pitchFamily="34" charset="0"/>
                <a:ea typeface="Aptos" panose="020B0004020202020204" pitchFamily="34" charset="0"/>
              </a:rPr>
              <a:t> offered His own precious blood as satisfaction for our sins. This article of the Creed is essential for proper understanding and confession of the Gospel.</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96366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B8CBF9-E9ED-2D65-E566-E54E466E0488}"/>
              </a:ext>
            </a:extLst>
          </p:cNvPr>
          <p:cNvSpPr txBox="1"/>
          <p:nvPr/>
        </p:nvSpPr>
        <p:spPr>
          <a:xfrm>
            <a:off x="366823" y="220173"/>
            <a:ext cx="8410354" cy="6417654"/>
          </a:xfrm>
          <a:prstGeom prst="rect">
            <a:avLst/>
          </a:prstGeom>
          <a:noFill/>
        </p:spPr>
        <p:txBody>
          <a:bodyPr wrap="square" rtlCol="0">
            <a:spAutoFit/>
          </a:bodyPr>
          <a:lstStyle/>
          <a:p>
            <a:pPr marL="0" marR="0" algn="just">
              <a:lnSpc>
                <a:spcPct val="107000"/>
              </a:lnSpc>
              <a:spcAft>
                <a:spcPts val="800"/>
              </a:spcAft>
              <a:buNone/>
            </a:pPr>
            <a:r>
              <a:rPr lang="en-US" kern="100" dirty="0">
                <a:effectLst/>
                <a:latin typeface="Aptos" panose="020B0004020202020204" pitchFamily="34" charset="0"/>
                <a:ea typeface="Aptos" panose="020B0004020202020204" pitchFamily="34" charset="0"/>
              </a:rPr>
              <a:t> [25] And in </a:t>
            </a:r>
            <a:r>
              <a:rPr lang="en-US" b="1" kern="100" dirty="0">
                <a:effectLst/>
                <a:latin typeface="Aptos" panose="020B0004020202020204" pitchFamily="34" charset="0"/>
                <a:ea typeface="Aptos" panose="020B0004020202020204" pitchFamily="34" charset="0"/>
              </a:rPr>
              <a:t>Jesus Christ, His only Son, our LORD,</a:t>
            </a:r>
            <a:r>
              <a:rPr lang="en-US" kern="100" dirty="0">
                <a:effectLst/>
                <a:latin typeface="Aptos" panose="020B0004020202020204" pitchFamily="34" charset="0"/>
                <a:ea typeface="Aptos" panose="020B0004020202020204" pitchFamily="34" charset="0"/>
              </a:rPr>
              <a:t> who was conceived by the Holy Spirit, born of the virgin Mary, suffered under Pontius Pilate, was crucified, died and was buried. He descended into hell. The third day He rose again from the dead. He ascended into heaven and sits at the right hand of </a:t>
            </a:r>
            <a:r>
              <a:rPr lang="en-US" b="1" kern="100" dirty="0">
                <a:effectLst/>
                <a:latin typeface="Aptos" panose="020B0004020202020204" pitchFamily="34" charset="0"/>
                <a:ea typeface="Aptos" panose="020B0004020202020204" pitchFamily="34" charset="0"/>
              </a:rPr>
              <a:t>God the Father Almighty</a:t>
            </a:r>
            <a:r>
              <a:rPr lang="en-US" kern="100" dirty="0">
                <a:effectLst/>
                <a:latin typeface="Aptos" panose="020B0004020202020204" pitchFamily="34" charset="0"/>
                <a:ea typeface="Aptos" panose="020B0004020202020204" pitchFamily="34" charset="0"/>
              </a:rPr>
              <a:t>. From thence He will come to judge the living and the dead. </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kern="100" dirty="0">
                <a:effectLst/>
                <a:latin typeface="Aptos" panose="020B0004020202020204" pitchFamily="34" charset="0"/>
                <a:ea typeface="Aptos" panose="020B0004020202020204" pitchFamily="34" charset="0"/>
              </a:rPr>
              <a:t>[26] Here we learn to know </a:t>
            </a:r>
            <a:r>
              <a:rPr lang="en-US" b="1" kern="100" dirty="0">
                <a:effectLst/>
                <a:latin typeface="Aptos" panose="020B0004020202020204" pitchFamily="34" charset="0"/>
                <a:ea typeface="Aptos" panose="020B0004020202020204" pitchFamily="34" charset="0"/>
              </a:rPr>
              <a:t>the Second Person of the Godhead</a:t>
            </a:r>
            <a:r>
              <a:rPr lang="en-US" kern="100" dirty="0">
                <a:effectLst/>
                <a:latin typeface="Aptos" panose="020B0004020202020204" pitchFamily="34" charset="0"/>
                <a:ea typeface="Aptos" panose="020B0004020202020204" pitchFamily="34" charset="0"/>
              </a:rPr>
              <a:t>. We see what we have from</a:t>
            </a:r>
            <a:r>
              <a:rPr lang="en-US" b="1" kern="100" dirty="0">
                <a:effectLst/>
                <a:latin typeface="Aptos" panose="020B0004020202020204" pitchFamily="34" charset="0"/>
                <a:ea typeface="Aptos" panose="020B0004020202020204" pitchFamily="34" charset="0"/>
              </a:rPr>
              <a:t> God</a:t>
            </a:r>
            <a:r>
              <a:rPr lang="en-US" kern="100" dirty="0">
                <a:effectLst/>
                <a:latin typeface="Aptos" panose="020B0004020202020204" pitchFamily="34" charset="0"/>
                <a:ea typeface="Aptos" panose="020B0004020202020204" pitchFamily="34" charset="0"/>
              </a:rPr>
              <a:t> over and above the temporal goods mentioned before. We see how He has completely poured forth Himself [Matthew 26: 28] and withheld nothing from us [2 Corinthians 8: 9]. Now, this article is very rich and broad. But in order to explain it briefly also and in a childlike way, we shall take up one phrase and sum up the entire article. As we have said, we may learn from this article how we have been redeemed. We shall base this on these </a:t>
            </a:r>
            <a:r>
              <a:rPr lang="en-US" b="1" kern="100" dirty="0">
                <a:effectLst/>
                <a:latin typeface="Aptos" panose="020B0004020202020204" pitchFamily="34" charset="0"/>
                <a:ea typeface="Aptos" panose="020B0004020202020204" pitchFamily="34" charset="0"/>
              </a:rPr>
              <a:t>words, “In Jesus Christ, our Lord.”</a:t>
            </a: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kern="100" dirty="0">
                <a:effectLst/>
                <a:latin typeface="Aptos" panose="020B0004020202020204" pitchFamily="34" charset="0"/>
                <a:ea typeface="Aptos" panose="020B0004020202020204" pitchFamily="34" charset="0"/>
              </a:rPr>
              <a:t>[27] Now, if you are asked, “What do you believe in the Second Article about </a:t>
            </a:r>
            <a:r>
              <a:rPr lang="en-US" b="1" kern="100" dirty="0">
                <a:effectLst/>
                <a:latin typeface="Aptos" panose="020B0004020202020204" pitchFamily="34" charset="0"/>
                <a:ea typeface="Aptos" panose="020B0004020202020204" pitchFamily="34" charset="0"/>
              </a:rPr>
              <a:t>Jesus Christ?”</a:t>
            </a:r>
            <a:r>
              <a:rPr lang="en-US" kern="100" dirty="0">
                <a:effectLst/>
                <a:latin typeface="Aptos" panose="020B0004020202020204" pitchFamily="34" charset="0"/>
                <a:ea typeface="Aptos" panose="020B0004020202020204" pitchFamily="34" charset="0"/>
              </a:rPr>
              <a:t> answer briefly, “I believe that </a:t>
            </a:r>
            <a:r>
              <a:rPr lang="en-US" b="1" kern="100" dirty="0">
                <a:effectLst/>
                <a:latin typeface="Aptos" panose="020B0004020202020204" pitchFamily="34" charset="0"/>
                <a:ea typeface="Aptos" panose="020B0004020202020204" pitchFamily="34" charset="0"/>
              </a:rPr>
              <a:t>Jesus Christ, God’s true Son, has become my Lord.”</a:t>
            </a:r>
            <a:r>
              <a:rPr lang="en-US" kern="100" dirty="0">
                <a:effectLst/>
                <a:latin typeface="Aptos" panose="020B0004020202020204" pitchFamily="34" charset="0"/>
                <a:ea typeface="Aptos" panose="020B0004020202020204" pitchFamily="34" charset="0"/>
              </a:rPr>
              <a:t> “But what does it mean to </a:t>
            </a:r>
            <a:r>
              <a:rPr lang="en-US" b="1" kern="100" dirty="0">
                <a:effectLst/>
                <a:latin typeface="Aptos" panose="020B0004020202020204" pitchFamily="34" charset="0"/>
                <a:ea typeface="Aptos" panose="020B0004020202020204" pitchFamily="34" charset="0"/>
              </a:rPr>
              <a:t>become Lord?”</a:t>
            </a:r>
            <a:r>
              <a:rPr lang="en-US" kern="100" dirty="0">
                <a:effectLst/>
                <a:latin typeface="Aptos" panose="020B0004020202020204" pitchFamily="34" charset="0"/>
                <a:ea typeface="Aptos" panose="020B0004020202020204" pitchFamily="34" charset="0"/>
              </a:rPr>
              <a:t> “It is this. He has redeemed me from sin, from the devil, from death, and from all evil. For before I did not have a Lord or King, but was captive under the devil’s power, condemned to death, stuck in sin and blindness” [see Ephesians 2: 1– 3].</a:t>
            </a:r>
            <a:endParaRPr lang="en-U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897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DEBFED-3059-C449-1E01-2C308E7B5B5C}"/>
              </a:ext>
            </a:extLst>
          </p:cNvPr>
          <p:cNvSpPr txBox="1"/>
          <p:nvPr/>
        </p:nvSpPr>
        <p:spPr>
          <a:xfrm>
            <a:off x="207335" y="329609"/>
            <a:ext cx="8644270" cy="6087436"/>
          </a:xfrm>
          <a:prstGeom prst="rect">
            <a:avLst/>
          </a:prstGeom>
          <a:noFill/>
        </p:spPr>
        <p:txBody>
          <a:bodyPr wrap="square" rtlCol="0">
            <a:spAutoFit/>
          </a:bodyPr>
          <a:lstStyle/>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 [28] For when we had been created by </a:t>
            </a:r>
            <a:r>
              <a:rPr lang="en-US" sz="2000" b="1" kern="100" dirty="0">
                <a:effectLst/>
                <a:latin typeface="Aptos" panose="020B0004020202020204" pitchFamily="34" charset="0"/>
                <a:ea typeface="Aptos" panose="020B0004020202020204" pitchFamily="34" charset="0"/>
              </a:rPr>
              <a:t>God the Father</a:t>
            </a:r>
            <a:r>
              <a:rPr lang="en-US" sz="2000" kern="100" dirty="0">
                <a:effectLst/>
                <a:latin typeface="Aptos" panose="020B0004020202020204" pitchFamily="34" charset="0"/>
                <a:ea typeface="Aptos" panose="020B0004020202020204" pitchFamily="34" charset="0"/>
              </a:rPr>
              <a:t> and had received from Him all kinds of good, the devil came and led us into disobedience, sin, death, and all evil [Genesis 3]. So we fell under </a:t>
            </a:r>
            <a:r>
              <a:rPr lang="en-US" sz="2000" b="1" kern="100" dirty="0">
                <a:effectLst/>
                <a:latin typeface="Aptos" panose="020B0004020202020204" pitchFamily="34" charset="0"/>
                <a:ea typeface="Aptos" panose="020B0004020202020204" pitchFamily="34" charset="0"/>
              </a:rPr>
              <a:t>God’s wrath</a:t>
            </a:r>
            <a:r>
              <a:rPr lang="en-US" sz="2000" kern="100" dirty="0">
                <a:effectLst/>
                <a:latin typeface="Aptos" panose="020B0004020202020204" pitchFamily="34" charset="0"/>
                <a:ea typeface="Aptos" panose="020B0004020202020204" pitchFamily="34" charset="0"/>
              </a:rPr>
              <a:t> and displeasure and were doomed to eternal damnation, just as we had merited and deserved. </a:t>
            </a:r>
            <a:endParaRPr lang="en-US" sz="20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 </a:t>
            </a:r>
            <a:endParaRPr lang="en-US" sz="20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[29] There was no counsel, help, or comfort </a:t>
            </a:r>
            <a:r>
              <a:rPr lang="en-US" sz="2000" b="1" kern="100" dirty="0">
                <a:effectLst/>
                <a:latin typeface="Aptos" panose="020B0004020202020204" pitchFamily="34" charset="0"/>
                <a:ea typeface="Aptos" panose="020B0004020202020204" pitchFamily="34" charset="0"/>
              </a:rPr>
              <a:t>until this only and eternal Son of God—</a:t>
            </a:r>
            <a:r>
              <a:rPr lang="en-US" sz="2000" kern="100" dirty="0">
                <a:effectLst/>
                <a:latin typeface="Aptos" panose="020B0004020202020204" pitchFamily="34" charset="0"/>
                <a:ea typeface="Aptos" panose="020B0004020202020204" pitchFamily="34" charset="0"/>
              </a:rPr>
              <a:t> in His immeasurable goodness— had compassion upon our misery and wretchedness. He came from heaven to help us [John 1: 9]. </a:t>
            </a:r>
            <a:endParaRPr lang="en-US" sz="20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 </a:t>
            </a:r>
            <a:endParaRPr lang="en-US" sz="20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2000" kern="100" dirty="0">
                <a:effectLst/>
                <a:latin typeface="Aptos" panose="020B0004020202020204" pitchFamily="34" charset="0"/>
                <a:ea typeface="Aptos" panose="020B0004020202020204" pitchFamily="34" charset="0"/>
              </a:rPr>
              <a:t>[30] So those tyrants and jailers are all expelled now. In their place has come </a:t>
            </a:r>
            <a:r>
              <a:rPr lang="en-US" sz="2000" b="1" kern="100" dirty="0">
                <a:effectLst/>
                <a:latin typeface="Aptos" panose="020B0004020202020204" pitchFamily="34" charset="0"/>
                <a:ea typeface="Aptos" panose="020B0004020202020204" pitchFamily="34" charset="0"/>
              </a:rPr>
              <a:t>Jesus Christ, Lord of life,</a:t>
            </a:r>
            <a:r>
              <a:rPr lang="en-US" sz="2000" kern="100" dirty="0">
                <a:effectLst/>
                <a:latin typeface="Aptos" panose="020B0004020202020204" pitchFamily="34" charset="0"/>
                <a:ea typeface="Aptos" panose="020B0004020202020204" pitchFamily="34" charset="0"/>
              </a:rPr>
              <a:t> righteousness, every blessing, and salvation. He has delivered us poor, lost people from hell’s jaws, has won us, has made us free [Romans 8: 1– 2], and has brought us again into </a:t>
            </a:r>
            <a:r>
              <a:rPr lang="en-US" sz="2000" b="1" kern="100" dirty="0">
                <a:effectLst/>
                <a:latin typeface="Aptos" panose="020B0004020202020204" pitchFamily="34" charset="0"/>
                <a:ea typeface="Aptos" panose="020B0004020202020204" pitchFamily="34" charset="0"/>
              </a:rPr>
              <a:t>the Father’s favor and grace.</a:t>
            </a:r>
            <a:r>
              <a:rPr lang="en-US" sz="2000" kern="100" dirty="0">
                <a:effectLst/>
                <a:latin typeface="Aptos" panose="020B0004020202020204" pitchFamily="34" charset="0"/>
                <a:ea typeface="Aptos" panose="020B0004020202020204" pitchFamily="34" charset="0"/>
              </a:rPr>
              <a:t> He has taken us as His own property under His shelter and protection [Psalm 61: 3– 4] so that He may govern us by His righteousness, wisdom, power, life, and blessedness.</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775748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AB79C-8249-2285-84B9-46CFD2F212C2}"/>
              </a:ext>
            </a:extLst>
          </p:cNvPr>
          <p:cNvSpPr txBox="1"/>
          <p:nvPr/>
        </p:nvSpPr>
        <p:spPr>
          <a:xfrm>
            <a:off x="228598" y="124088"/>
            <a:ext cx="8644271" cy="6609823"/>
          </a:xfrm>
          <a:prstGeom prst="rect">
            <a:avLst/>
          </a:prstGeom>
          <a:noFill/>
        </p:spPr>
        <p:txBody>
          <a:bodyPr wrap="square" rtlCol="0">
            <a:spAutoFit/>
          </a:bodyPr>
          <a:lstStyle/>
          <a:p>
            <a:pPr marL="0" marR="0" algn="just">
              <a:lnSpc>
                <a:spcPct val="107000"/>
              </a:lnSpc>
              <a:spcAft>
                <a:spcPts val="800"/>
              </a:spcAft>
              <a:buNone/>
            </a:pPr>
            <a:r>
              <a:rPr lang="en-US" sz="1600" kern="100" dirty="0">
                <a:effectLst/>
                <a:latin typeface="Aptos" panose="020B0004020202020204" pitchFamily="34" charset="0"/>
                <a:ea typeface="Aptos" panose="020B0004020202020204" pitchFamily="34" charset="0"/>
              </a:rPr>
              <a:t> [31] Let this, then, be the sum of this article: the little word Lord means simply the same as redeemer. It means </a:t>
            </a:r>
            <a:r>
              <a:rPr lang="en-US" sz="1600" b="1" kern="100" dirty="0">
                <a:effectLst/>
                <a:latin typeface="Aptos" panose="020B0004020202020204" pitchFamily="34" charset="0"/>
                <a:ea typeface="Aptos" panose="020B0004020202020204" pitchFamily="34" charset="0"/>
              </a:rPr>
              <a:t>the One who has brought us from Satan to God, </a:t>
            </a:r>
            <a:r>
              <a:rPr lang="en-US" sz="1600" kern="100" dirty="0">
                <a:effectLst/>
                <a:latin typeface="Aptos" panose="020B0004020202020204" pitchFamily="34" charset="0"/>
                <a:ea typeface="Aptos" panose="020B0004020202020204" pitchFamily="34" charset="0"/>
              </a:rPr>
              <a:t>from death to life, from sin to righteousness, and who preserves us in the same. But all the points</a:t>
            </a:r>
            <a:r>
              <a:rPr lang="en-US" sz="1600" dirty="0">
                <a:effectLst/>
                <a:latin typeface="Times New Roman" panose="02020603050405020304" pitchFamily="18" charset="0"/>
                <a:ea typeface="Calibri" panose="020F0502020204030204" pitchFamily="34" charset="0"/>
              </a:rPr>
              <a:t> </a:t>
            </a:r>
            <a:r>
              <a:rPr lang="en-US" sz="1600" kern="100" dirty="0">
                <a:effectLst/>
                <a:latin typeface="Aptos" panose="020B0004020202020204" pitchFamily="34" charset="0"/>
                <a:ea typeface="Aptos" panose="020B0004020202020204" pitchFamily="34" charset="0"/>
              </a:rPr>
              <a:t>that follow in this article serve no other purpose than to explain and express this redemption. They explain how and by whom it was accomplished. They explain how much it cost Him and what He spent and risked so that He might win us and bring us under His dominion. It explains that He became man [John 1: 14], was conceived and born without sin [Hebrews 4: 15], from </a:t>
            </a:r>
            <a:r>
              <a:rPr lang="en-US" sz="1600" b="1" kern="100" dirty="0">
                <a:effectLst/>
                <a:latin typeface="Aptos" panose="020B0004020202020204" pitchFamily="34" charset="0"/>
                <a:ea typeface="Aptos" panose="020B0004020202020204" pitchFamily="34" charset="0"/>
              </a:rPr>
              <a:t>the Holy Spirit</a:t>
            </a:r>
            <a:r>
              <a:rPr lang="en-US" sz="1600" kern="100" dirty="0">
                <a:effectLst/>
                <a:latin typeface="Aptos" panose="020B0004020202020204" pitchFamily="34" charset="0"/>
                <a:ea typeface="Aptos" panose="020B0004020202020204" pitchFamily="34" charset="0"/>
              </a:rPr>
              <a:t> and from the virgin Mary [Luke 1: 35], so that He might overcome sin. Further, it explains that He suffered, died, and was buried so that He might make satisfaction for me and pay what I owe [1 Corinthians 15: 3– 4], not with silver or gold, but with His own precious blood [1 Peter 1: 18– 19]. And He did all this in order to become my Lord. He did none of these things for Himself, nor did He have any need for redemption. After that He rose again from the dead, swallowed up and devoured death [1 Corinthians 15: 54], and finally ascended into heaven and assumed the government at </a:t>
            </a:r>
            <a:r>
              <a:rPr lang="en-US" sz="1600" b="1" kern="100" dirty="0">
                <a:effectLst/>
                <a:latin typeface="Aptos" panose="020B0004020202020204" pitchFamily="34" charset="0"/>
                <a:ea typeface="Aptos" panose="020B0004020202020204" pitchFamily="34" charset="0"/>
              </a:rPr>
              <a:t>the Father’s right hand</a:t>
            </a:r>
            <a:r>
              <a:rPr lang="en-US" sz="1600" kern="100" dirty="0">
                <a:effectLst/>
                <a:latin typeface="Aptos" panose="020B0004020202020204" pitchFamily="34" charset="0"/>
                <a:ea typeface="Aptos" panose="020B0004020202020204" pitchFamily="34" charset="0"/>
              </a:rPr>
              <a:t> [1 Peter 3: 22]. He did these things so that the devil and all powers must be subject to Him and lie at His feet [Hebrews 10: 12– 13] until finally, at the Last Day, He will completely divide and separate us from the wicked world, the devil, death, sin, and such [Matthew 25: 31– 46; 13: 24– 30, 47– 50].</a:t>
            </a:r>
            <a:endParaRPr lang="en-US" sz="16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1600" kern="100" dirty="0">
                <a:effectLst/>
                <a:latin typeface="Aptos" panose="020B0004020202020204" pitchFamily="34" charset="0"/>
                <a:ea typeface="Aptos" panose="020B0004020202020204" pitchFamily="34" charset="0"/>
              </a:rPr>
              <a:t> </a:t>
            </a:r>
            <a:endParaRPr lang="en-US" sz="1600" dirty="0">
              <a:effectLst/>
              <a:latin typeface="Times New Roman" panose="02020603050405020304" pitchFamily="18" charset="0"/>
              <a:ea typeface="Calibri" panose="020F0502020204030204" pitchFamily="34" charset="0"/>
            </a:endParaRPr>
          </a:p>
          <a:p>
            <a:pPr marL="0" marR="0" algn="just">
              <a:lnSpc>
                <a:spcPct val="107000"/>
              </a:lnSpc>
              <a:spcAft>
                <a:spcPts val="800"/>
              </a:spcAft>
              <a:buNone/>
            </a:pPr>
            <a:r>
              <a:rPr lang="en-US" sz="1600" kern="100" dirty="0">
                <a:effectLst/>
                <a:latin typeface="Aptos" panose="020B0004020202020204" pitchFamily="34" charset="0"/>
                <a:ea typeface="Aptos" panose="020B0004020202020204" pitchFamily="34" charset="0"/>
              </a:rPr>
              <a:t> [32] To explain all these individual points does not belong to brief sermons for children. That belongs to fuller sermons that extend throughout the entire year, especially at those times that are appointed for the purpose of treating each article at length— </a:t>
            </a:r>
            <a:r>
              <a:rPr lang="en-US" sz="1600" b="1" kern="100" dirty="0">
                <a:effectLst/>
                <a:latin typeface="Aptos" panose="020B0004020202020204" pitchFamily="34" charset="0"/>
                <a:ea typeface="Aptos" panose="020B0004020202020204" pitchFamily="34" charset="0"/>
              </a:rPr>
              <a:t>for Christ’s</a:t>
            </a:r>
            <a:r>
              <a:rPr lang="en-US" sz="1600" kern="100" dirty="0">
                <a:effectLst/>
                <a:latin typeface="Aptos" panose="020B0004020202020204" pitchFamily="34" charset="0"/>
                <a:ea typeface="Aptos" panose="020B0004020202020204" pitchFamily="34" charset="0"/>
              </a:rPr>
              <a:t> birth, sufferings, resurrection, ascension, and so on. [33] Yes, the entire Gospel that we preach is based on this point, that we properly understand this article as that upon which our salvation and all our happiness rests. It is so rich and complete that we can never learn it fully.</a:t>
            </a:r>
            <a:endParaRPr lang="en-U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763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433</TotalTime>
  <Words>2065</Words>
  <Application>Microsoft Office PowerPoint</Application>
  <PresentationFormat>On-screen Show (4:3)</PresentationFormat>
  <Paragraphs>62</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103</cp:revision>
  <dcterms:created xsi:type="dcterms:W3CDTF">2016-02-18T03:34:46Z</dcterms:created>
  <dcterms:modified xsi:type="dcterms:W3CDTF">2025-12-05T16:16:39Z</dcterms:modified>
</cp:coreProperties>
</file>