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74" r:id="rId2"/>
    <p:sldId id="293" r:id="rId3"/>
    <p:sldId id="256" r:id="rId4"/>
    <p:sldId id="291" r:id="rId5"/>
    <p:sldId id="257" r:id="rId6"/>
    <p:sldId id="259" r:id="rId7"/>
    <p:sldId id="319" r:id="rId8"/>
    <p:sldId id="309" r:id="rId9"/>
    <p:sldId id="310" r:id="rId10"/>
    <p:sldId id="311" r:id="rId11"/>
    <p:sldId id="297" r:id="rId12"/>
    <p:sldId id="301" r:id="rId13"/>
    <p:sldId id="302" r:id="rId14"/>
    <p:sldId id="308" r:id="rId15"/>
    <p:sldId id="320" r:id="rId16"/>
    <p:sldId id="322" r:id="rId17"/>
    <p:sldId id="327" r:id="rId18"/>
    <p:sldId id="313" r:id="rId19"/>
    <p:sldId id="315" r:id="rId20"/>
    <p:sldId id="328" r:id="rId21"/>
    <p:sldId id="330" r:id="rId22"/>
    <p:sldId id="334" r:id="rId23"/>
    <p:sldId id="332" r:id="rId24"/>
    <p:sldId id="333" r:id="rId25"/>
    <p:sldId id="326" r:id="rId26"/>
    <p:sldId id="329" r:id="rId27"/>
    <p:sldId id="33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155EFA-4783-4B65-B026-BB3A3C4BAAFD}" v="4" dt="2025-11-07T16:10:11.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58" autoAdjust="0"/>
  </p:normalViewPr>
  <p:slideViewPr>
    <p:cSldViewPr snapToGrid="0">
      <p:cViewPr varScale="1">
        <p:scale>
          <a:sx n="64" d="100"/>
          <a:sy n="64" d="100"/>
        </p:scale>
        <p:origin x="821" y="67"/>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24DE5318-2282-4025-9B3C-92729FF8A7BA}"/>
    <pc:docChg chg="custSel addSld delSld modSld">
      <pc:chgData name="David Nehrenz" userId="491cf678-319b-4c35-abbe-fee1955a26b5" providerId="ADAL" clId="{24DE5318-2282-4025-9B3C-92729FF8A7BA}" dt="2025-11-07T16:11:50.623" v="50" actId="14100"/>
      <pc:docMkLst>
        <pc:docMk/>
      </pc:docMkLst>
      <pc:sldChg chg="modSp mod">
        <pc:chgData name="David Nehrenz" userId="491cf678-319b-4c35-abbe-fee1955a26b5" providerId="ADAL" clId="{24DE5318-2282-4025-9B3C-92729FF8A7BA}" dt="2025-11-07T16:05:09.425" v="3" actId="20577"/>
        <pc:sldMkLst>
          <pc:docMk/>
          <pc:sldMk cId="3002449140" sldId="274"/>
        </pc:sldMkLst>
        <pc:spChg chg="mod">
          <ac:chgData name="David Nehrenz" userId="491cf678-319b-4c35-abbe-fee1955a26b5" providerId="ADAL" clId="{24DE5318-2282-4025-9B3C-92729FF8A7BA}" dt="2025-11-07T16:05:09.425" v="3" actId="20577"/>
          <ac:spMkLst>
            <pc:docMk/>
            <pc:sldMk cId="3002449140" sldId="274"/>
            <ac:spMk id="4" creationId="{419D80B1-376D-D77D-C9C5-8ADE829D4B12}"/>
          </ac:spMkLst>
        </pc:spChg>
      </pc:sldChg>
      <pc:sldChg chg="del">
        <pc:chgData name="David Nehrenz" userId="491cf678-319b-4c35-abbe-fee1955a26b5" providerId="ADAL" clId="{24DE5318-2282-4025-9B3C-92729FF8A7BA}" dt="2025-11-07T16:05:52.482" v="11" actId="47"/>
        <pc:sldMkLst>
          <pc:docMk/>
          <pc:sldMk cId="2221670305" sldId="318"/>
        </pc:sldMkLst>
      </pc:sldChg>
      <pc:sldChg chg="addSp delSp modSp mod">
        <pc:chgData name="David Nehrenz" userId="491cf678-319b-4c35-abbe-fee1955a26b5" providerId="ADAL" clId="{24DE5318-2282-4025-9B3C-92729FF8A7BA}" dt="2025-11-07T16:11:50.623" v="50" actId="14100"/>
        <pc:sldMkLst>
          <pc:docMk/>
          <pc:sldMk cId="2654457629" sldId="324"/>
        </pc:sldMkLst>
        <pc:spChg chg="add mod">
          <ac:chgData name="David Nehrenz" userId="491cf678-319b-4c35-abbe-fee1955a26b5" providerId="ADAL" clId="{24DE5318-2282-4025-9B3C-92729FF8A7BA}" dt="2025-11-07T16:11:50.623" v="50" actId="14100"/>
          <ac:spMkLst>
            <pc:docMk/>
            <pc:sldMk cId="2654457629" sldId="324"/>
            <ac:spMk id="2" creationId="{0F758FEC-0A66-E056-072A-FADE795C5C62}"/>
          </ac:spMkLst>
        </pc:spChg>
        <pc:spChg chg="del mod">
          <ac:chgData name="David Nehrenz" userId="491cf678-319b-4c35-abbe-fee1955a26b5" providerId="ADAL" clId="{24DE5318-2282-4025-9B3C-92729FF8A7BA}" dt="2025-11-07T16:06:50.595" v="14"/>
          <ac:spMkLst>
            <pc:docMk/>
            <pc:sldMk cId="2654457629" sldId="324"/>
            <ac:spMk id="4" creationId="{9C13E413-819C-AAD3-5E96-BBD5784F22B8}"/>
          </ac:spMkLst>
        </pc:spChg>
      </pc:sldChg>
      <pc:sldChg chg="addSp delSp modSp mod">
        <pc:chgData name="David Nehrenz" userId="491cf678-319b-4c35-abbe-fee1955a26b5" providerId="ADAL" clId="{24DE5318-2282-4025-9B3C-92729FF8A7BA}" dt="2025-11-07T16:11:13.570" v="48" actId="1076"/>
        <pc:sldMkLst>
          <pc:docMk/>
          <pc:sldMk cId="3493475973" sldId="325"/>
        </pc:sldMkLst>
        <pc:spChg chg="add mod">
          <ac:chgData name="David Nehrenz" userId="491cf678-319b-4c35-abbe-fee1955a26b5" providerId="ADAL" clId="{24DE5318-2282-4025-9B3C-92729FF8A7BA}" dt="2025-11-07T16:11:13.570" v="48" actId="1076"/>
          <ac:spMkLst>
            <pc:docMk/>
            <pc:sldMk cId="3493475973" sldId="325"/>
            <ac:spMk id="2" creationId="{45CA1058-49FF-F083-47C8-2742D76DBE8A}"/>
          </ac:spMkLst>
        </pc:spChg>
        <pc:spChg chg="del">
          <ac:chgData name="David Nehrenz" userId="491cf678-319b-4c35-abbe-fee1955a26b5" providerId="ADAL" clId="{24DE5318-2282-4025-9B3C-92729FF8A7BA}" dt="2025-11-07T16:08:07.922" v="24" actId="478"/>
          <ac:spMkLst>
            <pc:docMk/>
            <pc:sldMk cId="3493475973" sldId="325"/>
            <ac:spMk id="4" creationId="{4825D555-C69F-30F4-2AFA-597E3E8ABCC4}"/>
          </ac:spMkLst>
        </pc:spChg>
      </pc:sldChg>
      <pc:sldChg chg="modSp mod">
        <pc:chgData name="David Nehrenz" userId="491cf678-319b-4c35-abbe-fee1955a26b5" providerId="ADAL" clId="{24DE5318-2282-4025-9B3C-92729FF8A7BA}" dt="2025-11-07T16:09:52.215" v="38" actId="1076"/>
        <pc:sldMkLst>
          <pc:docMk/>
          <pc:sldMk cId="2321981434" sldId="326"/>
        </pc:sldMkLst>
        <pc:spChg chg="mod">
          <ac:chgData name="David Nehrenz" userId="491cf678-319b-4c35-abbe-fee1955a26b5" providerId="ADAL" clId="{24DE5318-2282-4025-9B3C-92729FF8A7BA}" dt="2025-11-07T16:09:52.215" v="38" actId="1076"/>
          <ac:spMkLst>
            <pc:docMk/>
            <pc:sldMk cId="2321981434" sldId="326"/>
            <ac:spMk id="4" creationId="{9121274E-EE65-9089-9787-11F24EA21E97}"/>
          </ac:spMkLst>
        </pc:spChg>
      </pc:sldChg>
      <pc:sldChg chg="addSp delSp modSp new mod">
        <pc:chgData name="David Nehrenz" userId="491cf678-319b-4c35-abbe-fee1955a26b5" providerId="ADAL" clId="{24DE5318-2282-4025-9B3C-92729FF8A7BA}" dt="2025-11-07T16:05:44.593" v="10" actId="1076"/>
        <pc:sldMkLst>
          <pc:docMk/>
          <pc:sldMk cId="2047945761" sldId="328"/>
        </pc:sldMkLst>
        <pc:spChg chg="del">
          <ac:chgData name="David Nehrenz" userId="491cf678-319b-4c35-abbe-fee1955a26b5" providerId="ADAL" clId="{24DE5318-2282-4025-9B3C-92729FF8A7BA}" dt="2025-11-07T16:05:25.668" v="5" actId="478"/>
          <ac:spMkLst>
            <pc:docMk/>
            <pc:sldMk cId="2047945761" sldId="328"/>
            <ac:spMk id="2" creationId="{93793D33-FB81-7A11-8548-D1D69AC12397}"/>
          </ac:spMkLst>
        </pc:spChg>
        <pc:spChg chg="del">
          <ac:chgData name="David Nehrenz" userId="491cf678-319b-4c35-abbe-fee1955a26b5" providerId="ADAL" clId="{24DE5318-2282-4025-9B3C-92729FF8A7BA}" dt="2025-11-07T16:05:27.334" v="6" actId="478"/>
          <ac:spMkLst>
            <pc:docMk/>
            <pc:sldMk cId="2047945761" sldId="328"/>
            <ac:spMk id="3" creationId="{6512B7E2-7335-DE27-9AF4-041AA1F9F5C1}"/>
          </ac:spMkLst>
        </pc:spChg>
        <pc:picChg chg="add mod">
          <ac:chgData name="David Nehrenz" userId="491cf678-319b-4c35-abbe-fee1955a26b5" providerId="ADAL" clId="{24DE5318-2282-4025-9B3C-92729FF8A7BA}" dt="2025-11-07T16:05:44.593" v="10" actId="1076"/>
          <ac:picMkLst>
            <pc:docMk/>
            <pc:sldMk cId="2047945761" sldId="328"/>
            <ac:picMk id="4" creationId="{7E2829E4-906D-DF37-F23E-E6396B7683AE}"/>
          </ac:picMkLst>
        </pc:picChg>
      </pc:sldChg>
      <pc:sldChg chg="addSp modSp new mod">
        <pc:chgData name="David Nehrenz" userId="491cf678-319b-4c35-abbe-fee1955a26b5" providerId="ADAL" clId="{24DE5318-2282-4025-9B3C-92729FF8A7BA}" dt="2025-11-07T16:10:42.383" v="45" actId="1076"/>
        <pc:sldMkLst>
          <pc:docMk/>
          <pc:sldMk cId="767433306" sldId="329"/>
        </pc:sldMkLst>
        <pc:spChg chg="add mod">
          <ac:chgData name="David Nehrenz" userId="491cf678-319b-4c35-abbe-fee1955a26b5" providerId="ADAL" clId="{24DE5318-2282-4025-9B3C-92729FF8A7BA}" dt="2025-11-07T16:10:42.383" v="45" actId="1076"/>
          <ac:spMkLst>
            <pc:docMk/>
            <pc:sldMk cId="767433306" sldId="329"/>
            <ac:spMk id="2" creationId="{0196286F-5A3C-C961-D9F1-0A41B4B1900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11/22/2025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biblia.com/bible/esv/John%2010.30" TargetMode="External"/><Relationship Id="rId2" Type="http://schemas.openxmlformats.org/officeDocument/2006/relationships/hyperlink" Target="https://biblia.com/bible/esv/John%2015.26"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biblia.com/bible/esv/Matt.%2028.19" TargetMode="External"/><Relationship Id="rId3" Type="http://schemas.openxmlformats.org/officeDocument/2006/relationships/hyperlink" Target="https://biblia.com/bible/esv/Gal.%204.6" TargetMode="External"/><Relationship Id="rId7" Type="http://schemas.openxmlformats.org/officeDocument/2006/relationships/hyperlink" Target="https://biblia.com/bible/esv/John%2015.26" TargetMode="External"/><Relationship Id="rId2" Type="http://schemas.openxmlformats.org/officeDocument/2006/relationships/hyperlink" Target="https://biblia.com/bible/esv/Matt.%2010.20" TargetMode="External"/><Relationship Id="rId1" Type="http://schemas.openxmlformats.org/officeDocument/2006/relationships/slideLayout" Target="../slideLayouts/slideLayout7.xml"/><Relationship Id="rId6" Type="http://schemas.openxmlformats.org/officeDocument/2006/relationships/hyperlink" Target="https://biblia.com/bible/esv/John%2014.26" TargetMode="External"/><Relationship Id="rId5" Type="http://schemas.openxmlformats.org/officeDocument/2006/relationships/hyperlink" Target="https://biblia.com/bible/esv/John%2020.21" TargetMode="External"/><Relationship Id="rId4" Type="http://schemas.openxmlformats.org/officeDocument/2006/relationships/hyperlink" Target="https://biblia.com/bible/esv/Rom.%208.14"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19D80B1-376D-D77D-C9C5-8ADE829D4B12}"/>
              </a:ext>
            </a:extLst>
          </p:cNvPr>
          <p:cNvSpPr txBox="1"/>
          <p:nvPr/>
        </p:nvSpPr>
        <p:spPr>
          <a:xfrm>
            <a:off x="91776" y="155011"/>
            <a:ext cx="8729331" cy="4401205"/>
          </a:xfrm>
          <a:prstGeom prst="rect">
            <a:avLst/>
          </a:prstGeom>
          <a:noFill/>
        </p:spPr>
        <p:txBody>
          <a:bodyPr wrap="square" rtlCol="0">
            <a:spAutoFit/>
          </a:bodyPr>
          <a:lstStyle/>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“The Apostles, Nicene and Athanasian Creeds                                                        </a:t>
            </a:r>
          </a:p>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  The Truth about the Trinity”</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-The Ecumenical Creeds as Summaries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About Who God Is,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  Versus False Religions and Cults-</a:t>
            </a:r>
            <a:endParaRPr lang="en-US" sz="2800" dirty="0">
              <a:solidFill>
                <a:srgbClr val="000000"/>
              </a:solidFill>
              <a:effectLst/>
              <a:ea typeface="Times New Roman" panose="02020603050405020304" pitchFamily="18" charset="0"/>
              <a:cs typeface="Times New Roman" panose="02020603050405020304" pitchFamily="18" charset="0"/>
            </a:endParaRPr>
          </a:p>
          <a:p>
            <a:pPr marL="0" marR="0" algn="ctr"/>
            <a:r>
              <a:rPr lang="en-US" sz="2800" b="1" u="sng" dirty="0">
                <a:solidFill>
                  <a:srgbClr val="000000"/>
                </a:solidFill>
                <a:effectLst/>
                <a:latin typeface="Aptos" panose="020B0004020202020204" pitchFamily="34" charset="0"/>
                <a:ea typeface="Arial Unicode MS"/>
                <a:cs typeface="Arial Unicode MS"/>
              </a:rPr>
              <a:t>Part </a:t>
            </a:r>
            <a:r>
              <a:rPr lang="en-US" sz="2800" b="1" u="sng" dirty="0">
                <a:solidFill>
                  <a:srgbClr val="000000"/>
                </a:solidFill>
                <a:latin typeface="Aptos" panose="020B0004020202020204" pitchFamily="34" charset="0"/>
                <a:ea typeface="Arial Unicode MS"/>
                <a:cs typeface="Arial Unicode MS"/>
              </a:rPr>
              <a:t>3</a:t>
            </a:r>
            <a:r>
              <a:rPr lang="en-US" sz="2800" b="1" u="sng" dirty="0">
                <a:solidFill>
                  <a:srgbClr val="000000"/>
                </a:solidFill>
                <a:effectLst/>
                <a:latin typeface="Aptos" panose="020B0004020202020204" pitchFamily="34" charset="0"/>
                <a:ea typeface="Arial Unicode MS"/>
                <a:cs typeface="Arial Unicode MS"/>
              </a:rPr>
              <a:t> - A  Bible  Study  of                                                                         the  </a:t>
            </a:r>
            <a:r>
              <a:rPr lang="en-US" sz="2800" b="1" u="sng" dirty="0" err="1">
                <a:solidFill>
                  <a:srgbClr val="000000"/>
                </a:solidFill>
                <a:effectLst/>
                <a:latin typeface="Aptos" panose="020B0004020202020204" pitchFamily="34" charset="0"/>
                <a:ea typeface="Arial Unicode MS"/>
                <a:cs typeface="Arial Unicode MS"/>
              </a:rPr>
              <a:t>Athanasian</a:t>
            </a:r>
            <a:r>
              <a:rPr lang="en-US" sz="2800" b="1" u="sng" dirty="0">
                <a:solidFill>
                  <a:srgbClr val="000000"/>
                </a:solidFill>
                <a:effectLst/>
                <a:latin typeface="Aptos" panose="020B0004020202020204" pitchFamily="34" charset="0"/>
                <a:ea typeface="Arial Unicode MS"/>
                <a:cs typeface="Arial Unicode MS"/>
              </a:rPr>
              <a:t> Creed</a:t>
            </a:r>
            <a:r>
              <a:rPr lang="en-US" sz="2800" b="1" dirty="0">
                <a:solidFill>
                  <a:srgbClr val="000000"/>
                </a:solidFill>
                <a:effectLst/>
                <a:latin typeface="Aptos" panose="020B0004020202020204" pitchFamily="34" charset="0"/>
                <a:ea typeface="Arial Unicode MS"/>
                <a:cs typeface="Arial Unicode MS"/>
              </a:rPr>
              <a:t>                                              </a:t>
            </a:r>
          </a:p>
          <a:p>
            <a:pPr marL="0" marR="0" algn="ctr"/>
            <a:r>
              <a:rPr lang="en-US" sz="2800" b="1" dirty="0">
                <a:solidFill>
                  <a:srgbClr val="000000"/>
                </a:solidFill>
                <a:effectLst/>
                <a:latin typeface="Aptos" panose="020B0004020202020204" pitchFamily="34" charset="0"/>
                <a:ea typeface="Arial Unicode MS"/>
                <a:cs typeface="Arial Unicode MS"/>
              </a:rPr>
              <a:t>  </a:t>
            </a:r>
            <a:r>
              <a:rPr lang="en-US" sz="2800" b="0" dirty="0">
                <a:solidFill>
                  <a:srgbClr val="000000"/>
                </a:solidFill>
                <a:effectLst/>
                <a:latin typeface="Aptos" panose="020B0004020202020204" pitchFamily="34" charset="0"/>
                <a:ea typeface="Arial Unicode MS"/>
                <a:cs typeface="Arial Unicode MS"/>
              </a:rPr>
              <a:t>Trinity Lutheran Church LCMS  Norman, OK.                            Pastor David Nehrenz                                  </a:t>
            </a:r>
          </a:p>
          <a:p>
            <a:pPr marL="0" marR="0" algn="ctr"/>
            <a:r>
              <a:rPr lang="en-US" sz="2800" b="0"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Lesson </a:t>
            </a:r>
            <a:r>
              <a:rPr lang="en-US" sz="3000" b="1" u="sng" dirty="0" smtClean="0">
                <a:solidFill>
                  <a:srgbClr val="000000"/>
                </a:solidFill>
                <a:latin typeface="Aptos" panose="020B0004020202020204" pitchFamily="34" charset="0"/>
                <a:ea typeface="Arial Unicode MS"/>
                <a:cs typeface="Arial Unicode MS"/>
              </a:rPr>
              <a:t>10</a:t>
            </a:r>
            <a:r>
              <a:rPr lang="en-US" sz="3000" b="1" u="sng" dirty="0" smtClean="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latin typeface="Aptos" panose="020B0004020202020204" pitchFamily="34" charset="0"/>
                <a:ea typeface="Arial Unicode MS"/>
                <a:cs typeface="Arial Unicode MS"/>
              </a:rPr>
              <a:t>November </a:t>
            </a:r>
            <a:r>
              <a:rPr lang="en-US" sz="3000" b="1" u="sng" dirty="0" smtClean="0">
                <a:solidFill>
                  <a:srgbClr val="000000"/>
                </a:solidFill>
                <a:latin typeface="Aptos" panose="020B0004020202020204" pitchFamily="34" charset="0"/>
                <a:ea typeface="Arial Unicode MS"/>
                <a:cs typeface="Arial Unicode MS"/>
              </a:rPr>
              <a:t>23</a:t>
            </a:r>
            <a:r>
              <a:rPr lang="en-US" sz="3000" b="1" u="sng" dirty="0" smtClean="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2025</a:t>
            </a:r>
            <a:endParaRPr lang="en-US" sz="3000" b="1" u="sng" dirty="0">
              <a:solidFill>
                <a:srgbClr val="000000"/>
              </a:solidFill>
              <a:effectLst/>
              <a:latin typeface="Arial Unicode MS"/>
              <a:ea typeface="Arial Unicode MS"/>
              <a:cs typeface="Arial Unicode MS"/>
            </a:endParaRPr>
          </a:p>
        </p:txBody>
      </p:sp>
      <p:pic>
        <p:nvPicPr>
          <p:cNvPr id="5" name="Picture 4">
            <a:extLst>
              <a:ext uri="{FF2B5EF4-FFF2-40B4-BE49-F238E27FC236}">
                <a16:creationId xmlns="" xmlns:a16="http://schemas.microsoft.com/office/drawing/2014/main" id="{72EFCCB6-43B6-63C2-3A83-400C5654540B}"/>
              </a:ext>
            </a:extLst>
          </p:cNvPr>
          <p:cNvPicPr>
            <a:picLocks noChangeAspect="1"/>
          </p:cNvPicPr>
          <p:nvPr/>
        </p:nvPicPr>
        <p:blipFill>
          <a:blip r:embed="rId2"/>
          <a:stretch>
            <a:fillRect/>
          </a:stretch>
        </p:blipFill>
        <p:spPr>
          <a:xfrm>
            <a:off x="510363" y="4763547"/>
            <a:ext cx="2283908" cy="1724777"/>
          </a:xfrm>
          <a:prstGeom prst="rect">
            <a:avLst/>
          </a:prstGeom>
        </p:spPr>
      </p:pic>
      <p:pic>
        <p:nvPicPr>
          <p:cNvPr id="6" name="Picture 5">
            <a:extLst>
              <a:ext uri="{FF2B5EF4-FFF2-40B4-BE49-F238E27FC236}">
                <a16:creationId xmlns="" xmlns:a16="http://schemas.microsoft.com/office/drawing/2014/main" id="{0107638D-E24B-FA6F-6A07-281F3F7F0022}"/>
              </a:ext>
            </a:extLst>
          </p:cNvPr>
          <p:cNvPicPr>
            <a:picLocks noChangeAspect="1"/>
          </p:cNvPicPr>
          <p:nvPr/>
        </p:nvPicPr>
        <p:blipFill>
          <a:blip r:embed="rId3"/>
          <a:stretch>
            <a:fillRect/>
          </a:stretch>
        </p:blipFill>
        <p:spPr>
          <a:xfrm>
            <a:off x="3430046" y="4689828"/>
            <a:ext cx="2283908" cy="1872216"/>
          </a:xfrm>
          <a:prstGeom prst="rect">
            <a:avLst/>
          </a:prstGeom>
        </p:spPr>
      </p:pic>
      <p:pic>
        <p:nvPicPr>
          <p:cNvPr id="7" name="Picture 6">
            <a:extLst>
              <a:ext uri="{FF2B5EF4-FFF2-40B4-BE49-F238E27FC236}">
                <a16:creationId xmlns="" xmlns:a16="http://schemas.microsoft.com/office/drawing/2014/main" id="{EEA5454F-33A1-2C3D-BC7A-00E4173DCE7D}"/>
              </a:ext>
            </a:extLst>
          </p:cNvPr>
          <p:cNvPicPr>
            <a:picLocks noChangeAspect="1"/>
          </p:cNvPicPr>
          <p:nvPr/>
        </p:nvPicPr>
        <p:blipFill>
          <a:blip r:embed="rId4"/>
          <a:srcRect t="10611"/>
          <a:stretch/>
        </p:blipFill>
        <p:spPr>
          <a:xfrm>
            <a:off x="6731331" y="4689828"/>
            <a:ext cx="1862033" cy="1872216"/>
          </a:xfrm>
          <a:prstGeom prst="rect">
            <a:avLst/>
          </a:prstGeom>
        </p:spPr>
      </p:pic>
    </p:spTree>
    <p:extLst>
      <p:ext uri="{BB962C8B-B14F-4D97-AF65-F5344CB8AC3E}">
        <p14:creationId xmlns:p14="http://schemas.microsoft.com/office/powerpoint/2010/main" val="300244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4200" y="246062"/>
            <a:ext cx="7997452" cy="6103938"/>
          </a:xfrm>
          <a:prstGeom prst="rect">
            <a:avLst/>
          </a:prstGeom>
        </p:spPr>
      </p:pic>
    </p:spTree>
    <p:extLst>
      <p:ext uri="{BB962C8B-B14F-4D97-AF65-F5344CB8AC3E}">
        <p14:creationId xmlns:p14="http://schemas.microsoft.com/office/powerpoint/2010/main" val="1954651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3135" y="446072"/>
            <a:ext cx="6063012" cy="6063012"/>
          </a:xfrm>
          <a:prstGeom prst="rect">
            <a:avLst/>
          </a:prstGeom>
        </p:spPr>
      </p:pic>
    </p:spTree>
    <p:extLst>
      <p:ext uri="{BB962C8B-B14F-4D97-AF65-F5344CB8AC3E}">
        <p14:creationId xmlns:p14="http://schemas.microsoft.com/office/powerpoint/2010/main" val="1793213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60" y="914399"/>
            <a:ext cx="8815645" cy="4631657"/>
          </a:xfrm>
          <a:prstGeom prst="rect">
            <a:avLst/>
          </a:prstGeom>
        </p:spPr>
      </p:pic>
    </p:spTree>
    <p:extLst>
      <p:ext uri="{BB962C8B-B14F-4D97-AF65-F5344CB8AC3E}">
        <p14:creationId xmlns:p14="http://schemas.microsoft.com/office/powerpoint/2010/main" val="1206363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583" t="12370" r="18750" b="8222"/>
          <a:stretch/>
        </p:blipFill>
        <p:spPr>
          <a:xfrm>
            <a:off x="29700" y="368300"/>
            <a:ext cx="9114300" cy="6016336"/>
          </a:xfrm>
          <a:prstGeom prst="rect">
            <a:avLst/>
          </a:prstGeom>
        </p:spPr>
      </p:pic>
    </p:spTree>
    <p:extLst>
      <p:ext uri="{BB962C8B-B14F-4D97-AF65-F5344CB8AC3E}">
        <p14:creationId xmlns:p14="http://schemas.microsoft.com/office/powerpoint/2010/main" val="15812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6162" y="158750"/>
            <a:ext cx="6586538" cy="6377616"/>
          </a:xfrm>
          <a:prstGeom prst="rect">
            <a:avLst/>
          </a:prstGeom>
        </p:spPr>
      </p:pic>
    </p:spTree>
    <p:extLst>
      <p:ext uri="{BB962C8B-B14F-4D97-AF65-F5344CB8AC3E}">
        <p14:creationId xmlns:p14="http://schemas.microsoft.com/office/powerpoint/2010/main" val="826894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522F168-8D23-203E-BCF1-2DC73B594B9C}"/>
              </a:ext>
            </a:extLst>
          </p:cNvPr>
          <p:cNvPicPr>
            <a:picLocks noChangeAspect="1"/>
          </p:cNvPicPr>
          <p:nvPr/>
        </p:nvPicPr>
        <p:blipFill>
          <a:blip r:embed="rId2"/>
          <a:srcRect l="11783" t="18372" r="12171" b="17675"/>
          <a:stretch>
            <a:fillRect/>
          </a:stretch>
        </p:blipFill>
        <p:spPr>
          <a:xfrm>
            <a:off x="851774" y="143539"/>
            <a:ext cx="7440451" cy="6257261"/>
          </a:xfrm>
          <a:prstGeom prst="rect">
            <a:avLst/>
          </a:prstGeom>
        </p:spPr>
      </p:pic>
    </p:spTree>
    <p:extLst>
      <p:ext uri="{BB962C8B-B14F-4D97-AF65-F5344CB8AC3E}">
        <p14:creationId xmlns:p14="http://schemas.microsoft.com/office/powerpoint/2010/main" val="685589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806618E-5564-DF51-D029-CF2FBD71C78F}"/>
              </a:ext>
            </a:extLst>
          </p:cNvPr>
          <p:cNvPicPr>
            <a:picLocks noChangeAspect="1"/>
          </p:cNvPicPr>
          <p:nvPr/>
        </p:nvPicPr>
        <p:blipFill>
          <a:blip r:embed="rId2"/>
          <a:stretch>
            <a:fillRect/>
          </a:stretch>
        </p:blipFill>
        <p:spPr>
          <a:xfrm>
            <a:off x="1233376" y="138223"/>
            <a:ext cx="6427381" cy="6427381"/>
          </a:xfrm>
          <a:prstGeom prst="rect">
            <a:avLst/>
          </a:prstGeom>
        </p:spPr>
      </p:pic>
    </p:spTree>
    <p:extLst>
      <p:ext uri="{BB962C8B-B14F-4D97-AF65-F5344CB8AC3E}">
        <p14:creationId xmlns:p14="http://schemas.microsoft.com/office/powerpoint/2010/main" val="743326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795587"/>
            <a:ext cx="8386009" cy="4717131"/>
          </a:xfrm>
          <a:prstGeom prst="rect">
            <a:avLst/>
          </a:prstGeom>
        </p:spPr>
      </p:pic>
    </p:spTree>
    <p:extLst>
      <p:ext uri="{BB962C8B-B14F-4D97-AF65-F5344CB8AC3E}">
        <p14:creationId xmlns:p14="http://schemas.microsoft.com/office/powerpoint/2010/main" val="553407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316" y="704569"/>
            <a:ext cx="8733086" cy="4829957"/>
          </a:xfrm>
          <a:prstGeom prst="rect">
            <a:avLst/>
          </a:prstGeom>
        </p:spPr>
      </p:pic>
    </p:spTree>
    <p:extLst>
      <p:ext uri="{BB962C8B-B14F-4D97-AF65-F5344CB8AC3E}">
        <p14:creationId xmlns:p14="http://schemas.microsoft.com/office/powerpoint/2010/main" val="1638126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347" y="712870"/>
            <a:ext cx="8807116" cy="4954003"/>
          </a:xfrm>
          <a:prstGeom prst="rect">
            <a:avLst/>
          </a:prstGeom>
        </p:spPr>
      </p:pic>
    </p:spTree>
    <p:extLst>
      <p:ext uri="{BB962C8B-B14F-4D97-AF65-F5344CB8AC3E}">
        <p14:creationId xmlns:p14="http://schemas.microsoft.com/office/powerpoint/2010/main" val="3040564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BEF04539-077E-FBF5-8C59-47F5D1786A24}"/>
              </a:ext>
            </a:extLst>
          </p:cNvPr>
          <p:cNvSpPr txBox="1"/>
          <p:nvPr/>
        </p:nvSpPr>
        <p:spPr>
          <a:xfrm>
            <a:off x="159489" y="312762"/>
            <a:ext cx="8649585" cy="5909310"/>
          </a:xfrm>
          <a:prstGeom prst="rect">
            <a:avLst/>
          </a:prstGeom>
          <a:noFill/>
        </p:spPr>
        <p:txBody>
          <a:bodyPr wrap="square" rtlCol="0">
            <a:spAutoFit/>
          </a:bodyPr>
          <a:lstStyle/>
          <a:p>
            <a:pPr lvl="1" algn="ctr"/>
            <a:r>
              <a:rPr lang="en-US" sz="2100" b="1" dirty="0"/>
              <a:t>The Three Ecumenical Creeds               </a:t>
            </a:r>
          </a:p>
          <a:p>
            <a:pPr lvl="1" algn="ctr"/>
            <a:r>
              <a:rPr lang="en-US" sz="2100" dirty="0"/>
              <a:t>Lutheran Church - Missouri Synod adheres to the three Ecumenical Creeds. These creeds are succinct yet accurate statements                                            of the true Christian faith.</a:t>
            </a:r>
          </a:p>
          <a:p>
            <a:pPr lvl="1" algn="ctr"/>
            <a:r>
              <a:rPr lang="en-US" sz="2100" dirty="0"/>
              <a:t>Among the major doctrines confessed in the creeds are:</a:t>
            </a:r>
          </a:p>
          <a:p>
            <a:pPr lvl="1" algn="ctr"/>
            <a:endParaRPr lang="en-US" sz="2100" dirty="0"/>
          </a:p>
          <a:p>
            <a:pPr lvl="1" algn="ctr"/>
            <a:r>
              <a:rPr lang="en-US" sz="2100" dirty="0"/>
              <a:t>•	the eternal and triune natures of God,</a:t>
            </a:r>
          </a:p>
          <a:p>
            <a:pPr lvl="1" algn="ctr"/>
            <a:r>
              <a:rPr lang="en-US" sz="2100" dirty="0"/>
              <a:t>•	the dual nature of Christ Jesus (being both fully God and fully man),</a:t>
            </a:r>
          </a:p>
          <a:p>
            <a:pPr lvl="1" algn="ctr"/>
            <a:r>
              <a:rPr lang="en-US" sz="2100" dirty="0"/>
              <a:t>•	the working of faith in believers by the Holy Spirit,</a:t>
            </a:r>
          </a:p>
          <a:p>
            <a:pPr lvl="1" algn="ctr"/>
            <a:r>
              <a:rPr lang="en-US" sz="2100" dirty="0"/>
              <a:t>•	the resurrection of the dead on the last day,</a:t>
            </a:r>
          </a:p>
          <a:p>
            <a:pPr lvl="1" algn="ctr"/>
            <a:r>
              <a:rPr lang="en-US" sz="2100" dirty="0"/>
              <a:t>•	the return of Christ Jesus in judgement, and</a:t>
            </a:r>
          </a:p>
          <a:p>
            <a:pPr lvl="1" algn="ctr"/>
            <a:r>
              <a:rPr lang="en-US" sz="2100" dirty="0"/>
              <a:t>•	everlasting life in heaven for those redeemed by the Grace of God through the working of the Holy Spirit and the innocent suffering and death &amp; true resurrection of our Lord Jesus Christ on the third day.</a:t>
            </a:r>
          </a:p>
          <a:p>
            <a:pPr lvl="1" algn="ctr"/>
            <a:endParaRPr lang="en-US" sz="2100" dirty="0"/>
          </a:p>
          <a:p>
            <a:pPr lvl="1" algn="ctr"/>
            <a:r>
              <a:rPr lang="en-US" sz="2100" b="1" dirty="0"/>
              <a:t>1.	The Apostle's Creed</a:t>
            </a:r>
          </a:p>
          <a:p>
            <a:pPr marL="800100" lvl="1" indent="-342900" algn="ctr">
              <a:buAutoNum type="arabicPeriod" startAt="2"/>
            </a:pPr>
            <a:r>
              <a:rPr lang="en-US" sz="2100" b="1" dirty="0"/>
              <a:t>The Nicene Creed</a:t>
            </a:r>
          </a:p>
          <a:p>
            <a:pPr marL="800100" lvl="1" indent="-342900" algn="ctr">
              <a:buAutoNum type="arabicPeriod" startAt="2"/>
            </a:pPr>
            <a:r>
              <a:rPr lang="en-US" sz="2100" b="1" dirty="0"/>
              <a:t>The Athanasian Creed</a:t>
            </a:r>
          </a:p>
        </p:txBody>
      </p:sp>
    </p:spTree>
    <p:extLst>
      <p:ext uri="{BB962C8B-B14F-4D97-AF65-F5344CB8AC3E}">
        <p14:creationId xmlns:p14="http://schemas.microsoft.com/office/powerpoint/2010/main" val="3221066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E2829E4-906D-DF37-F23E-E6396B7683AE}"/>
              </a:ext>
            </a:extLst>
          </p:cNvPr>
          <p:cNvPicPr>
            <a:picLocks noChangeAspect="1"/>
          </p:cNvPicPr>
          <p:nvPr/>
        </p:nvPicPr>
        <p:blipFill>
          <a:blip r:embed="rId2"/>
          <a:stretch>
            <a:fillRect/>
          </a:stretch>
        </p:blipFill>
        <p:spPr>
          <a:xfrm>
            <a:off x="1309312" y="840996"/>
            <a:ext cx="6302591" cy="4874004"/>
          </a:xfrm>
          <a:prstGeom prst="rect">
            <a:avLst/>
          </a:prstGeom>
        </p:spPr>
      </p:pic>
    </p:spTree>
    <p:extLst>
      <p:ext uri="{BB962C8B-B14F-4D97-AF65-F5344CB8AC3E}">
        <p14:creationId xmlns:p14="http://schemas.microsoft.com/office/powerpoint/2010/main" val="20479457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089" y="713480"/>
            <a:ext cx="8399635" cy="4724794"/>
          </a:xfrm>
          <a:prstGeom prst="rect">
            <a:avLst/>
          </a:prstGeom>
        </p:spPr>
      </p:pic>
    </p:spTree>
    <p:extLst>
      <p:ext uri="{BB962C8B-B14F-4D97-AF65-F5344CB8AC3E}">
        <p14:creationId xmlns:p14="http://schemas.microsoft.com/office/powerpoint/2010/main" val="480560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505" y="284936"/>
            <a:ext cx="8695260" cy="5923359"/>
          </a:xfrm>
          <a:prstGeom prst="rect">
            <a:avLst/>
          </a:prstGeom>
        </p:spPr>
      </p:pic>
    </p:spTree>
    <p:extLst>
      <p:ext uri="{BB962C8B-B14F-4D97-AF65-F5344CB8AC3E}">
        <p14:creationId xmlns:p14="http://schemas.microsoft.com/office/powerpoint/2010/main" val="7094717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5484" y="529389"/>
            <a:ext cx="7976937" cy="5132046"/>
          </a:xfrm>
          <a:prstGeom prst="rect">
            <a:avLst/>
          </a:prstGeom>
          <a:noFill/>
        </p:spPr>
        <p:txBody>
          <a:bodyPr wrap="square" rtlCol="0">
            <a:spAutoFit/>
          </a:bodyPr>
          <a:lstStyle/>
          <a:p>
            <a:pPr algn="ctr">
              <a:lnSpc>
                <a:spcPct val="107000"/>
              </a:lnSpc>
            </a:pPr>
            <a:r>
              <a:rPr lang="en-US" sz="2800" b="1" i="1" kern="100" dirty="0">
                <a:latin typeface="Aptos"/>
                <a:ea typeface="Aptos"/>
              </a:rPr>
              <a:t>13) As Christian truth compels us to acknowledge each distinct person as God and Lord, so catholic religion forbids us to say that there are three gods or lords.</a:t>
            </a:r>
            <a:r>
              <a:rPr lang="en-US" sz="2800" kern="100" dirty="0">
                <a:latin typeface="Aptos"/>
                <a:ea typeface="Aptos"/>
              </a:rPr>
              <a:t> </a:t>
            </a:r>
            <a:endParaRPr lang="en-US" sz="2800" dirty="0">
              <a:latin typeface="Times New Roman" panose="02020603050405020304" pitchFamily="18" charset="0"/>
              <a:ea typeface="Calibri" panose="020F0502020204030204" pitchFamily="34" charset="0"/>
            </a:endParaRPr>
          </a:p>
          <a:p>
            <a:pPr algn="ctr">
              <a:lnSpc>
                <a:spcPct val="107000"/>
              </a:lnSpc>
            </a:pPr>
            <a:r>
              <a:rPr lang="en-US" sz="2800" kern="100" dirty="0">
                <a:latin typeface="Aptos"/>
                <a:ea typeface="Aptos"/>
              </a:rPr>
              <a:t>As mentioned before, the use of the word “catholic” refers to the “whole” or “universal” Christian religion. The bible clearly present the doctrine of the Trinity, therefore those faithful to the Word of God must accept this doctrine that states there is one God </a:t>
            </a:r>
            <a:endParaRPr lang="en-US" sz="2800" dirty="0">
              <a:latin typeface="Times New Roman" panose="02020603050405020304" pitchFamily="18" charset="0"/>
              <a:ea typeface="Calibri" panose="020F0502020204030204" pitchFamily="34" charset="0"/>
            </a:endParaRPr>
          </a:p>
          <a:p>
            <a:pPr algn="ctr">
              <a:lnSpc>
                <a:spcPct val="107000"/>
              </a:lnSpc>
            </a:pPr>
            <a:r>
              <a:rPr lang="en-US" sz="2800" kern="100" dirty="0">
                <a:latin typeface="Aptos"/>
                <a:ea typeface="Aptos"/>
              </a:rPr>
              <a:t>and three distinct persons exists as one God.</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282120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4695"/>
            <a:ext cx="8999621" cy="6019918"/>
          </a:xfrm>
          <a:prstGeom prst="rect">
            <a:avLst/>
          </a:prstGeom>
          <a:noFill/>
        </p:spPr>
        <p:txBody>
          <a:bodyPr wrap="square" rtlCol="0">
            <a:spAutoFit/>
          </a:bodyPr>
          <a:lstStyle/>
          <a:p>
            <a:pPr algn="ctr">
              <a:lnSpc>
                <a:spcPct val="107000"/>
              </a:lnSpc>
            </a:pPr>
            <a:r>
              <a:rPr lang="en-US" sz="2400" b="1" i="1" kern="100" dirty="0">
                <a:latin typeface="Aptos"/>
                <a:ea typeface="Aptos"/>
              </a:rPr>
              <a:t>14) The Father was neither made nor created nor begotten; the Son was neither made nor created, but was alone begotten of the Father; the Spirit was neither made nor created, </a:t>
            </a:r>
            <a:r>
              <a:rPr lang="en-US" sz="2400" b="1" i="1" kern="100" dirty="0" smtClean="0">
                <a:latin typeface="Aptos"/>
                <a:ea typeface="Aptos"/>
              </a:rPr>
              <a:t>but </a:t>
            </a:r>
            <a:r>
              <a:rPr lang="en-US" sz="2400" b="1" i="1" kern="100" dirty="0">
                <a:latin typeface="Aptos"/>
                <a:ea typeface="Aptos"/>
              </a:rPr>
              <a:t>is proceeding from the Father and the Son.</a:t>
            </a:r>
            <a:r>
              <a:rPr lang="en-US" sz="2400" kern="100" dirty="0">
                <a:latin typeface="Aptos"/>
                <a:ea typeface="Aptos"/>
              </a:rPr>
              <a:t>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a:ea typeface="Aptos"/>
              </a:rPr>
              <a:t>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a:ea typeface="Aptos"/>
              </a:rPr>
              <a:t>The Triune-God is the Creator of all things therefore He cannot be created. The persons of the Godhead are therefore uncreated yet each maintains a certain distinctiveness of their eternality. </a:t>
            </a:r>
            <a:r>
              <a:rPr lang="en-US" sz="2400" kern="100" dirty="0" smtClean="0">
                <a:latin typeface="Aptos"/>
                <a:ea typeface="Aptos"/>
              </a:rPr>
              <a:t>This </a:t>
            </a:r>
            <a:r>
              <a:rPr lang="en-US" sz="2400" kern="100" dirty="0">
                <a:latin typeface="Aptos"/>
                <a:ea typeface="Aptos"/>
              </a:rPr>
              <a:t>sentence addresses the relational order of the Godhead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a:ea typeface="Aptos"/>
              </a:rPr>
              <a:t>while still affirming the ontological or essential unity</a:t>
            </a:r>
            <a:r>
              <a:rPr lang="en-US" sz="2400" kern="100" dirty="0" smtClean="0">
                <a:latin typeface="Aptos"/>
                <a:ea typeface="Aptos"/>
              </a:rPr>
              <a:t>.</a:t>
            </a:r>
          </a:p>
          <a:p>
            <a:pPr algn="ctr">
              <a:lnSpc>
                <a:spcPct val="107000"/>
              </a:lnSpc>
            </a:pPr>
            <a:r>
              <a:rPr lang="en-US" sz="2400" kern="100" dirty="0">
                <a:latin typeface="Aptos"/>
                <a:ea typeface="Aptos"/>
              </a:rPr>
              <a:t>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a:ea typeface="Aptos"/>
              </a:rPr>
              <a:t>(Genesis 1:1;  Deuteronomy 33:27;  Job 38:4;  Isaiah 9:6;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a:ea typeface="Aptos"/>
              </a:rPr>
              <a:t>John 1:14,18;  3:16,18;  5:26; 14:26; 15:26; 16:7;</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a:ea typeface="Aptos"/>
              </a:rPr>
              <a:t>  1 Corinthians 8:6;  Ephesians 3:9;  Colossians 1:16–17; </a:t>
            </a:r>
            <a:r>
              <a:rPr lang="en-US" sz="2400" kern="100" dirty="0" smtClean="0">
                <a:latin typeface="Aptos"/>
                <a:ea typeface="Aptos"/>
              </a:rPr>
              <a:t>                       </a:t>
            </a:r>
            <a:r>
              <a:rPr lang="en-US" sz="2400" kern="100" dirty="0">
                <a:latin typeface="Aptos"/>
                <a:ea typeface="Aptos"/>
              </a:rPr>
              <a:t>1 John 5:20;  Revelation 4:11)</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95576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695" y="240632"/>
            <a:ext cx="8470231" cy="6301020"/>
          </a:xfrm>
          <a:prstGeom prst="rect">
            <a:avLst/>
          </a:prstGeom>
          <a:noFill/>
        </p:spPr>
        <p:txBody>
          <a:bodyPr wrap="square" rtlCol="0">
            <a:spAutoFit/>
          </a:bodyPr>
          <a:lstStyle/>
          <a:p>
            <a:pPr algn="ctr">
              <a:lnSpc>
                <a:spcPct val="107000"/>
              </a:lnSpc>
            </a:pPr>
            <a:r>
              <a:rPr lang="en-US" sz="1600" b="1" dirty="0">
                <a:latin typeface="Arial" panose="020B0604020202020204" pitchFamily="34" charset="0"/>
                <a:ea typeface="Times New Roman" panose="02020603050405020304" pitchFamily="18" charset="0"/>
              </a:rPr>
              <a:t>THE SPIRIT PROCEEDS FROM THE FATHER AND THE SON  in Latin = “</a:t>
            </a:r>
            <a:r>
              <a:rPr lang="en-US" sz="1600" b="1" dirty="0" err="1">
                <a:latin typeface="Arial" panose="020B0604020202020204" pitchFamily="34" charset="0"/>
                <a:ea typeface="Times New Roman" panose="02020603050405020304" pitchFamily="18" charset="0"/>
              </a:rPr>
              <a:t>filioque</a:t>
            </a:r>
            <a:r>
              <a:rPr lang="en-US" sz="1600" b="1"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Calibri" panose="020F0502020204030204" pitchFamily="34" charset="0"/>
            </a:endParaRPr>
          </a:p>
          <a:p>
            <a:pPr>
              <a:spcAft>
                <a:spcPts val="1125"/>
              </a:spcAft>
            </a:pP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algn="just">
              <a:spcAft>
                <a:spcPts val="1125"/>
              </a:spcAft>
            </a:pP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a:t>
            </a:r>
            <a:r>
              <a:rPr lang="en-US" sz="1600" b="1" dirty="0" err="1">
                <a:solidFill>
                  <a:srgbClr val="000000"/>
                </a:solidFill>
                <a:latin typeface="Verdana" panose="020B0604030504040204" pitchFamily="34" charset="0"/>
                <a:ea typeface="Times New Roman" panose="02020603050405020304" pitchFamily="18" charset="0"/>
                <a:cs typeface="Arial" panose="020B0604020202020204" pitchFamily="34" charset="0"/>
              </a:rPr>
              <a:t>filioque</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 is the teaching that the Holy Spirit proceeds from the Father and the Son together.</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That is to say, from all eternity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Holy Spirit</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has His origin from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both the Father and the Son</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and not from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Father</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alone. In </a:t>
            </a:r>
            <a:r>
              <a:rPr lang="en-US" sz="1600" dirty="0">
                <a:solidFill>
                  <a:srgbClr val="767274"/>
                </a:solidFill>
                <a:latin typeface="Verdana" panose="020B0604030504040204" pitchFamily="34" charset="0"/>
                <a:ea typeface="Times New Roman" panose="02020603050405020304" pitchFamily="18" charset="0"/>
                <a:cs typeface="Arial" panose="020B0604020202020204" pitchFamily="34" charset="0"/>
                <a:hlinkClick r:id="rId2"/>
              </a:rPr>
              <a:t>John 15:26</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 Jesus calls the Holy Spirit “the Spirit of truth,</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who proceeds from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Father.”</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The word “proceeds” here doesn’t just mean that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Spirit</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comes from the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Father</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into the world. It actually means that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Spirit originates in the Father</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Another way that theologians will speak about this is to say that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Spirit is “breathed” by the Father</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(one meaning of the word “spirit” is “breath”). As human breath originates in the man who breathes, so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Holy Spirit</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originates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in the Father</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who breathes Him forth. But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Father</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who breathes forth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Spirit is one God with His Son. </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This means that it is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Father and the Son together</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who as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one God</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breathe forth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Spirit,</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eternally bringing Him into being.</a:t>
            </a:r>
            <a:endParaRPr lang="en-US" sz="1600" dirty="0">
              <a:latin typeface="Times New Roman" panose="02020603050405020304" pitchFamily="18" charset="0"/>
              <a:ea typeface="Times New Roman" panose="02020603050405020304" pitchFamily="18" charset="0"/>
            </a:endParaRPr>
          </a:p>
          <a:p>
            <a:pPr algn="just">
              <a:spcAft>
                <a:spcPts val="1125"/>
              </a:spcAft>
            </a:pP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It is important to keep this in mind when we think about the </a:t>
            </a:r>
            <a:r>
              <a:rPr lang="en-US" sz="1600" dirty="0" err="1">
                <a:solidFill>
                  <a:srgbClr val="000000"/>
                </a:solidFill>
                <a:latin typeface="Verdana" panose="020B0604030504040204" pitchFamily="34" charset="0"/>
                <a:ea typeface="Times New Roman" panose="02020603050405020304" pitchFamily="18" charset="0"/>
                <a:cs typeface="Arial" panose="020B0604020202020204" pitchFamily="34" charset="0"/>
              </a:rPr>
              <a:t>filioque</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When all we say is that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Spirit “proceeds from the Father and the Son,” </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as we confess in the Nicene Creed, it’s easy to get the idea that the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Father and the Son</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are to be seen as two different sources, as if each breathes on His own and their breath meets in a confluence that is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Holy Spirit</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This, however, is not the teaching of the Lutheran Church. Rather, it is because</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 “I and the Father are one” </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a:t>
            </a:r>
            <a:r>
              <a:rPr lang="en-US" sz="1600" dirty="0">
                <a:solidFill>
                  <a:srgbClr val="767274"/>
                </a:solidFill>
                <a:latin typeface="Verdana" panose="020B0604030504040204" pitchFamily="34" charset="0"/>
                <a:ea typeface="Times New Roman" panose="02020603050405020304" pitchFamily="18" charset="0"/>
                <a:cs typeface="Arial" panose="020B0604020202020204" pitchFamily="34" charset="0"/>
                <a:hlinkClick r:id="rId3"/>
              </a:rPr>
              <a:t>John 10:30</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that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Spirit</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proceeds from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Son as from the Father</a:t>
            </a:r>
            <a:r>
              <a:rPr lang="en-US" sz="1600" dirty="0">
                <a:solidFill>
                  <a:srgbClr val="000000"/>
                </a:solidFill>
                <a:latin typeface="Verdana" panose="020B0604030504040204" pitchFamily="34" charset="0"/>
                <a:ea typeface="Times New Roman" panose="02020603050405020304" pitchFamily="18" charset="0"/>
                <a:cs typeface="Arial" panose="020B0604020202020204" pitchFamily="34" charset="0"/>
              </a:rPr>
              <a:t>. He proceeds from them, not as from two distinct sources, but as from </a:t>
            </a:r>
            <a:r>
              <a:rPr lang="en-US" sz="16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one God.</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1981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506" y="348916"/>
            <a:ext cx="8554452" cy="6034985"/>
          </a:xfrm>
          <a:prstGeom prst="rect">
            <a:avLst/>
          </a:prstGeom>
          <a:noFill/>
        </p:spPr>
        <p:txBody>
          <a:bodyPr wrap="square" rtlCol="0">
            <a:spAutoFit/>
          </a:bodyPr>
          <a:lstStyle/>
          <a:p>
            <a:pPr algn="just">
              <a:spcAft>
                <a:spcPts val="1125"/>
              </a:spcAft>
            </a:pP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This is why the Scriptures can call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Holy Spirit the “Spirit of the Father”</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r>
              <a:rPr lang="en-US" sz="1450" dirty="0">
                <a:solidFill>
                  <a:srgbClr val="767274"/>
                </a:solidFill>
                <a:latin typeface="Verdana" panose="020B0604030504040204" pitchFamily="34" charset="0"/>
                <a:ea typeface="Times New Roman" panose="02020603050405020304" pitchFamily="18" charset="0"/>
                <a:cs typeface="Arial" panose="020B0604020202020204" pitchFamily="34" charset="0"/>
                <a:hlinkClick r:id="rId2"/>
              </a:rPr>
              <a:t>Matt. 10:20</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 the “Spirit of His Son” (</a:t>
            </a:r>
            <a:r>
              <a:rPr lang="en-US" sz="1450" dirty="0">
                <a:solidFill>
                  <a:srgbClr val="767274"/>
                </a:solidFill>
                <a:latin typeface="Verdana" panose="020B0604030504040204" pitchFamily="34" charset="0"/>
                <a:ea typeface="Times New Roman" panose="02020603050405020304" pitchFamily="18" charset="0"/>
                <a:cs typeface="Arial" panose="020B0604020202020204" pitchFamily="34" charset="0"/>
                <a:hlinkClick r:id="rId3"/>
              </a:rPr>
              <a:t>Gal. 4:6</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and also the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“Spirit of God”</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r>
              <a:rPr lang="en-US" sz="1450" dirty="0">
                <a:solidFill>
                  <a:srgbClr val="767274"/>
                </a:solidFill>
                <a:latin typeface="Verdana" panose="020B0604030504040204" pitchFamily="34" charset="0"/>
                <a:ea typeface="Times New Roman" panose="02020603050405020304" pitchFamily="18" charset="0"/>
                <a:cs typeface="Arial" panose="020B0604020202020204" pitchFamily="34" charset="0"/>
                <a:hlinkClick r:id="rId4"/>
              </a:rPr>
              <a:t>Rom. 8:14</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Holy Spirit is the Spirit of both the Father and the Son because He is the Spirit of God. These</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by the way, are only representative verses. There are many more that could be referenced in each category!</a:t>
            </a:r>
            <a:r>
              <a:rPr lang="en-US" sz="1450" dirty="0">
                <a:solidFill>
                  <a:srgbClr val="000000"/>
                </a:solidFill>
                <a:latin typeface="Arial" panose="020B0604020202020204" pitchFamily="34" charset="0"/>
                <a:ea typeface="Times New Roman" panose="02020603050405020304" pitchFamily="18" charset="0"/>
              </a:rPr>
              <a:t>  </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It is also why the Scriptures speak of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Father sending the Son</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r>
              <a:rPr lang="en-US" sz="1450" dirty="0">
                <a:solidFill>
                  <a:srgbClr val="767274"/>
                </a:solidFill>
                <a:latin typeface="Verdana" panose="020B0604030504040204" pitchFamily="34" charset="0"/>
                <a:ea typeface="Times New Roman" panose="02020603050405020304" pitchFamily="18" charset="0"/>
                <a:cs typeface="Arial" panose="020B0604020202020204" pitchFamily="34" charset="0"/>
                <a:hlinkClick r:id="rId5"/>
              </a:rPr>
              <a:t>John 20:21</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and of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Father and the Son both sending the Spirit </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a:t>
            </a:r>
            <a:r>
              <a:rPr lang="en-US" sz="1450" dirty="0">
                <a:solidFill>
                  <a:srgbClr val="767274"/>
                </a:solidFill>
                <a:latin typeface="Verdana" panose="020B0604030504040204" pitchFamily="34" charset="0"/>
                <a:ea typeface="Times New Roman" panose="02020603050405020304" pitchFamily="18" charset="0"/>
                <a:cs typeface="Arial" panose="020B0604020202020204" pitchFamily="34" charset="0"/>
                <a:hlinkClick r:id="rId6"/>
              </a:rPr>
              <a:t>John 14:26</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r>
              <a:rPr lang="en-US" sz="1450" dirty="0">
                <a:solidFill>
                  <a:srgbClr val="767274"/>
                </a:solidFill>
                <a:latin typeface="Verdana" panose="020B0604030504040204" pitchFamily="34" charset="0"/>
                <a:ea typeface="Times New Roman" panose="02020603050405020304" pitchFamily="18" charset="0"/>
                <a:cs typeface="Arial" panose="020B0604020202020204" pitchFamily="34" charset="0"/>
                <a:hlinkClick r:id="rId7"/>
              </a:rPr>
              <a:t>John 15:26</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but never of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Spirit</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sending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Son</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and never of anyone sending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Father.</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What gives one divine person the authority to send another divine person? How can one person within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Godhead</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have authority over another? It’s not that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Father</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is greater in honor than</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 the Son and the Spirit, or that the Father and the Son are greater in honor than the Spirit. </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No, they are all of equal honor and majesty, being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all one God</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What gives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Father</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authority to send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Son,</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and what gives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Father and the Son</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authority to send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Spirit</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is their manner of origin, the ways in which they eternally come into being.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Father</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originates from no one, so He is under the authority of no one.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Son</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originates from the Father alone, so He is under the authority of the Father alone.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Spirit</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originates from the Father and the Son, so He is under the authority of the Father and the Son.</a:t>
            </a:r>
            <a:endParaRPr lang="en-US" sz="1450" dirty="0">
              <a:latin typeface="Times New Roman" panose="02020603050405020304" pitchFamily="18" charset="0"/>
              <a:ea typeface="Times New Roman" panose="02020603050405020304" pitchFamily="18" charset="0"/>
            </a:endParaRPr>
          </a:p>
          <a:p>
            <a:pPr algn="just">
              <a:spcAft>
                <a:spcPts val="1125"/>
              </a:spcAft>
            </a:pP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Finally, this relationship of origin and authority is why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Jesus names the persons of the Trinity</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the way He does, commanding His Apostles to baptize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“in the name of the Father and of the Son and of the Holy Spirit” </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a:t>
            </a:r>
            <a:r>
              <a:rPr lang="en-US" sz="1450" dirty="0">
                <a:solidFill>
                  <a:srgbClr val="767274"/>
                </a:solidFill>
                <a:latin typeface="Verdana" panose="020B0604030504040204" pitchFamily="34" charset="0"/>
                <a:ea typeface="Times New Roman" panose="02020603050405020304" pitchFamily="18" charset="0"/>
                <a:cs typeface="Arial" panose="020B0604020202020204" pitchFamily="34" charset="0"/>
                <a:hlinkClick r:id="rId8"/>
              </a:rPr>
              <a:t>Matt. 28:19</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Why did He not say, “In the name of the Son and of the Spirit and of the Father,” or some other order? Because there is a specific order within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Trinity,</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an order that is not due to honor or majesty or power or might, and can only therefore be due to origin.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Father</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originates from no one, so He is first;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Son</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originates from the Father alone, so He comes second; </a:t>
            </a:r>
            <a:r>
              <a:rPr lang="en-US" sz="145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Spirit</a:t>
            </a:r>
            <a:r>
              <a:rPr lang="en-US" sz="1450" dirty="0">
                <a:solidFill>
                  <a:srgbClr val="000000"/>
                </a:solidFill>
                <a:latin typeface="Verdana" panose="020B0604030504040204" pitchFamily="34" charset="0"/>
                <a:ea typeface="Times New Roman" panose="02020603050405020304" pitchFamily="18" charset="0"/>
                <a:cs typeface="Arial" panose="020B0604020202020204" pitchFamily="34" charset="0"/>
              </a:rPr>
              <a:t> originates from the Father and the Son, so He comes third. And yet together they are one God, sharing the one divine name.</a:t>
            </a:r>
            <a:endParaRPr lang="en-US" sz="145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67433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916" y="264695"/>
            <a:ext cx="8422105" cy="6487289"/>
          </a:xfrm>
          <a:prstGeom prst="rect">
            <a:avLst/>
          </a:prstGeom>
          <a:noFill/>
        </p:spPr>
        <p:txBody>
          <a:bodyPr wrap="square" rtlCol="0">
            <a:spAutoFit/>
          </a:bodyPr>
          <a:lstStyle/>
          <a:p>
            <a:pPr algn="just">
              <a:spcAft>
                <a:spcPts val="1125"/>
              </a:spcAft>
            </a:pP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It may be tempting to ask why any of this matters. What does it have to do with us? Well, the early Lutherans thought it mattered, and they were unwilling to compromise with the Greek Orthodox Church on this teaching. They thought it mattered because without distinguishing the persons of the Trinity in terms of origin, we would be forced to distinguish them in some other way, which would threaten their perfect equality within </a:t>
            </a:r>
            <a:r>
              <a:rPr lang="en-US" sz="1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Godhead.</a:t>
            </a: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 They thought it mattered because to deny </a:t>
            </a:r>
            <a:r>
              <a:rPr lang="en-US" sz="1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that the Father</a:t>
            </a: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 shares with </a:t>
            </a:r>
            <a:r>
              <a:rPr lang="en-US" sz="1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Son</a:t>
            </a: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 the breathing forth of </a:t>
            </a:r>
            <a:r>
              <a:rPr lang="en-US" sz="1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Spirit</a:t>
            </a: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 is to suggest that </a:t>
            </a:r>
            <a:r>
              <a:rPr lang="en-US" sz="1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Father</a:t>
            </a: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 can do things without the Son, which threatens Jesus’ teaching that</a:t>
            </a:r>
            <a:r>
              <a:rPr lang="en-US" sz="1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 “I and the Father are one.” </a:t>
            </a: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They thought it mattered simply because they found it to be taught in Holy Scripture, and whatever the Scriptures teach is important for us to learn. And they thought it mattered because it concerns the nature of God.</a:t>
            </a:r>
            <a:endParaRPr lang="en-US" sz="1400" dirty="0">
              <a:latin typeface="Times New Roman" panose="02020603050405020304" pitchFamily="18" charset="0"/>
              <a:ea typeface="Times New Roman" panose="02020603050405020304" pitchFamily="18" charset="0"/>
            </a:endParaRPr>
          </a:p>
          <a:p>
            <a:pPr algn="just">
              <a:spcAft>
                <a:spcPts val="1125"/>
              </a:spcAft>
            </a:pP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This last point is worthy of our special consideration. What could possibly be more important to us than </a:t>
            </a:r>
            <a:r>
              <a:rPr lang="en-US" sz="1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our God?</a:t>
            </a: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 What could possibly matter more to us than </a:t>
            </a:r>
            <a:r>
              <a:rPr lang="en-US" sz="1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God</a:t>
            </a: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 who created, redeemed, and sanctified us? Contemplation of divine mysteries such as this may be difficult, but there is great blessing in recognizing that such contemplation soars far above the things of this world. Paradoxically, by having absolutely nothing to do with the frivolities of this earthly life, contemplation of </a:t>
            </a:r>
            <a:r>
              <a:rPr lang="en-US" sz="1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Holy Trinity</a:t>
            </a: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 is the most relevant thing imaginable to every one of us.</a:t>
            </a:r>
            <a:endParaRPr lang="en-US" sz="1400" dirty="0">
              <a:latin typeface="Times New Roman" panose="02020603050405020304" pitchFamily="18" charset="0"/>
              <a:ea typeface="Times New Roman" panose="02020603050405020304" pitchFamily="18" charset="0"/>
            </a:endParaRPr>
          </a:p>
          <a:p>
            <a:pPr algn="just">
              <a:spcAft>
                <a:spcPts val="1125"/>
              </a:spcAft>
            </a:pP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Never tire of studying </a:t>
            </a:r>
            <a:r>
              <a:rPr lang="en-US" sz="1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God </a:t>
            </a: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as He has revealed Himself to you in His Word. Never weary of contemplating His divine essence, nor of adoring </a:t>
            </a:r>
            <a:r>
              <a:rPr lang="en-US" sz="1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three Persons</a:t>
            </a: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 who desire above all else your salvation from sin and death and your eternal communion </a:t>
            </a:r>
            <a:r>
              <a:rPr lang="en-US" sz="1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with God.</a:t>
            </a: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 After all, once we enter into the blessed life to come, </a:t>
            </a:r>
            <a:r>
              <a:rPr lang="en-US" sz="1400" b="1" dirty="0">
                <a:solidFill>
                  <a:srgbClr val="000000"/>
                </a:solidFill>
                <a:latin typeface="Verdana" panose="020B0604030504040204" pitchFamily="34" charset="0"/>
                <a:ea typeface="Times New Roman" panose="02020603050405020304" pitchFamily="18" charset="0"/>
                <a:cs typeface="Arial" panose="020B0604020202020204" pitchFamily="34" charset="0"/>
              </a:rPr>
              <a:t>the contemplation of God will still be an inexhaustible font of joy and gladness. Reflecting on the mystery of the Holy Trinity is</a:t>
            </a:r>
            <a:r>
              <a:rPr lang="en-US" sz="1400" dirty="0">
                <a:solidFill>
                  <a:srgbClr val="000000"/>
                </a:solidFill>
                <a:latin typeface="Verdana" panose="020B0604030504040204" pitchFamily="34" charset="0"/>
                <a:ea typeface="Times New Roman" panose="02020603050405020304" pitchFamily="18" charset="0"/>
                <a:cs typeface="Arial" panose="020B0604020202020204" pitchFamily="34" charset="0"/>
              </a:rPr>
              <a:t> to taste of heaven.</a:t>
            </a:r>
            <a:endParaRPr lang="en-US" sz="1400" dirty="0">
              <a:latin typeface="Times New Roman" panose="02020603050405020304" pitchFamily="18" charset="0"/>
              <a:ea typeface="Times New Roman" panose="02020603050405020304" pitchFamily="18" charset="0"/>
            </a:endParaRPr>
          </a:p>
          <a:p>
            <a:pPr algn="ctr">
              <a:spcAft>
                <a:spcPts val="1125"/>
              </a:spcAft>
            </a:pPr>
            <a:r>
              <a:rPr lang="en-US" sz="1400" dirty="0">
                <a:solidFill>
                  <a:srgbClr val="000000"/>
                </a:solidFill>
                <a:latin typeface="Arial" panose="020B0604020202020204" pitchFamily="34" charset="0"/>
                <a:ea typeface="Times New Roman" panose="02020603050405020304" pitchFamily="18" charset="0"/>
              </a:rPr>
              <a:t>https://www.holycrossdav.org/may_2016</a:t>
            </a:r>
            <a:endParaRPr lang="en-US" sz="1400" dirty="0">
              <a:latin typeface="Times New Roman" panose="02020603050405020304" pitchFamily="18" charset="0"/>
              <a:ea typeface="Times New Roman" panose="02020603050405020304" pitchFamily="18" charset="0"/>
            </a:endParaRPr>
          </a:p>
          <a:p>
            <a:pPr algn="ctr">
              <a:lnSpc>
                <a:spcPct val="107000"/>
              </a:lnSpc>
            </a:pPr>
            <a:r>
              <a:rPr lang="en-US" sz="1400" kern="100" dirty="0">
                <a:latin typeface="Aptos"/>
                <a:ea typeface="Aptos"/>
              </a:rPr>
              <a:t>Holy Cross Evangelical Lutheran Church (LCMS)  1705 E. Locust St, Davenport, IA 52803</a:t>
            </a:r>
            <a:endParaRPr lang="en-US" sz="1400" dirty="0">
              <a:latin typeface="Times New Roman" panose="02020603050405020304" pitchFamily="18" charset="0"/>
              <a:ea typeface="Calibri" panose="020F0502020204030204" pitchFamily="34" charset="0"/>
            </a:endParaRPr>
          </a:p>
          <a:p>
            <a:pPr algn="ctr">
              <a:lnSpc>
                <a:spcPct val="107000"/>
              </a:lnSpc>
            </a:pPr>
            <a:r>
              <a:rPr lang="en-US" sz="1400" dirty="0">
                <a:solidFill>
                  <a:srgbClr val="000000"/>
                </a:solidFill>
                <a:latin typeface="Verdana" panose="020B0604030504040204" pitchFamily="34" charset="0"/>
                <a:ea typeface="Calibri" panose="020F0502020204030204" pitchFamily="34" charset="0"/>
              </a:rPr>
              <a:t>Pastor </a:t>
            </a:r>
            <a:r>
              <a:rPr lang="en-US" sz="1400" dirty="0" err="1">
                <a:solidFill>
                  <a:srgbClr val="000000"/>
                </a:solidFill>
                <a:latin typeface="Verdana" panose="020B0604030504040204" pitchFamily="34" charset="0"/>
                <a:ea typeface="Calibri" panose="020F0502020204030204" pitchFamily="34" charset="0"/>
              </a:rPr>
              <a:t>Neuendorf</a:t>
            </a:r>
            <a:endParaRPr lang="en-US" sz="1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487901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F913016-4882-3EC1-E42F-1998B139F808}"/>
              </a:ext>
            </a:extLst>
          </p:cNvPr>
          <p:cNvPicPr>
            <a:picLocks noChangeAspect="1"/>
          </p:cNvPicPr>
          <p:nvPr/>
        </p:nvPicPr>
        <p:blipFill>
          <a:blip r:embed="rId2"/>
          <a:stretch>
            <a:fillRect/>
          </a:stretch>
        </p:blipFill>
        <p:spPr>
          <a:xfrm>
            <a:off x="698124" y="1370604"/>
            <a:ext cx="7838840" cy="3504423"/>
          </a:xfrm>
          <a:prstGeom prst="rect">
            <a:avLst/>
          </a:prstGeom>
        </p:spPr>
      </p:pic>
    </p:spTree>
    <p:extLst>
      <p:ext uri="{BB962C8B-B14F-4D97-AF65-F5344CB8AC3E}">
        <p14:creationId xmlns:p14="http://schemas.microsoft.com/office/powerpoint/2010/main" val="29158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E166A37-D3C4-75DA-A461-0DA52F03D2D6}"/>
              </a:ext>
            </a:extLst>
          </p:cNvPr>
          <p:cNvSpPr txBox="1"/>
          <p:nvPr/>
        </p:nvSpPr>
        <p:spPr>
          <a:xfrm>
            <a:off x="412011" y="430618"/>
            <a:ext cx="8319977" cy="5655972"/>
          </a:xfrm>
          <a:prstGeom prst="rect">
            <a:avLst/>
          </a:prstGeom>
          <a:noFill/>
        </p:spPr>
        <p:txBody>
          <a:bodyPr wrap="square" rtlCol="0">
            <a:spAutoFit/>
          </a:bodyPr>
          <a:lstStyle/>
          <a:p>
            <a:pPr marL="0" marR="0">
              <a:lnSpc>
                <a:spcPts val="3000"/>
              </a:lnSpc>
              <a:spcBef>
                <a:spcPts val="1200"/>
              </a:spcBef>
              <a:spcAft>
                <a:spcPts val="300"/>
              </a:spcAft>
              <a:buNone/>
            </a:pPr>
            <a:r>
              <a:rPr lang="en-US" sz="2000" b="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(ca AD 150-750)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Bef>
                <a:spcPts val="1595"/>
              </a:spcBef>
              <a:spcAft>
                <a:spcPts val="750"/>
              </a:spcAft>
            </a:pP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is the oldest. Already by 150 A.D. this creed was in use at Christian centers all along the Mediterranean Sea, such as Jerusalem, Alexandria (North Africa), Rome, and even Spain. The Apostles' Creed developed in conjunction with Baptism. As the water was applied, the question would be asked: "Do you believe in God the Father? God the Son? etc." Very quickly the answer developed into what we now call the Apostles' Creed. It is often called the baptismal creed. In addition to its primary use at all baptisms, it is also very appropriate for use in daily devotions. Also known as the </a:t>
            </a:r>
            <a:r>
              <a:rPr lang="en-US" sz="2000" i="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Baptismal Creed or the Roman Symbol</a:t>
            </a: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Its central doctrines are those of the Trinity and God the Creator. It has been called the Creed of Creeds because already by AD 150 it was employed at Christian centers all along the Mediterranean Sea, such as Jerusalem, Alexandria (North Africa), Rome, and even Spain. It is also used in daily devotions.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23D6869-B465-DF34-807A-01C80AD35E81}"/>
              </a:ext>
            </a:extLst>
          </p:cNvPr>
          <p:cNvPicPr>
            <a:picLocks noChangeAspect="1"/>
          </p:cNvPicPr>
          <p:nvPr/>
        </p:nvPicPr>
        <p:blipFill>
          <a:blip r:embed="rId2"/>
          <a:stretch>
            <a:fillRect/>
          </a:stretch>
        </p:blipFill>
        <p:spPr>
          <a:xfrm>
            <a:off x="467833" y="111642"/>
            <a:ext cx="8070111" cy="6347824"/>
          </a:xfrm>
          <a:prstGeom prst="rect">
            <a:avLst/>
          </a:prstGeom>
        </p:spPr>
      </p:pic>
    </p:spTree>
    <p:extLst>
      <p:ext uri="{BB962C8B-B14F-4D97-AF65-F5344CB8AC3E}">
        <p14:creationId xmlns:p14="http://schemas.microsoft.com/office/powerpoint/2010/main" val="39191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20043E4-C365-99B1-F430-3AC9B714F9E7}"/>
              </a:ext>
            </a:extLst>
          </p:cNvPr>
          <p:cNvPicPr>
            <a:picLocks noChangeAspect="1"/>
          </p:cNvPicPr>
          <p:nvPr/>
        </p:nvPicPr>
        <p:blipFill>
          <a:blip r:embed="rId2"/>
          <a:stretch>
            <a:fillRect/>
          </a:stretch>
        </p:blipFill>
        <p:spPr>
          <a:xfrm>
            <a:off x="253326" y="233721"/>
            <a:ext cx="8637348" cy="5832153"/>
          </a:xfrm>
          <a:prstGeom prst="rect">
            <a:avLst/>
          </a:prstGeom>
        </p:spPr>
      </p:pic>
    </p:spTree>
    <p:extLst>
      <p:ext uri="{BB962C8B-B14F-4D97-AF65-F5344CB8AC3E}">
        <p14:creationId xmlns:p14="http://schemas.microsoft.com/office/powerpoint/2010/main" val="1178493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s://isaiah504blues.com/wp-content/uploads/2017/06/img_0146.gif?w=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60" y="725071"/>
            <a:ext cx="7103649" cy="51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8587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1400" y="114300"/>
            <a:ext cx="4673600" cy="6636512"/>
          </a:xfrm>
          <a:prstGeom prst="rect">
            <a:avLst/>
          </a:prstGeom>
        </p:spPr>
      </p:pic>
    </p:spTree>
    <p:extLst>
      <p:ext uri="{BB962C8B-B14F-4D97-AF65-F5344CB8AC3E}">
        <p14:creationId xmlns:p14="http://schemas.microsoft.com/office/powerpoint/2010/main" val="4066505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849" y="1060450"/>
            <a:ext cx="7852019" cy="4083050"/>
          </a:xfrm>
          <a:prstGeom prst="rect">
            <a:avLst/>
          </a:prstGeom>
        </p:spPr>
      </p:pic>
    </p:spTree>
    <p:extLst>
      <p:ext uri="{BB962C8B-B14F-4D97-AF65-F5344CB8AC3E}">
        <p14:creationId xmlns:p14="http://schemas.microsoft.com/office/powerpoint/2010/main" val="835093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399</TotalTime>
  <Words>684</Words>
  <Application>Microsoft Office PowerPoint</Application>
  <PresentationFormat>On-screen Show (4:3)</PresentationFormat>
  <Paragraphs>47</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 Unicode MS</vt:lpstr>
      <vt:lpstr>Aptos</vt:lpstr>
      <vt:lpstr>Arial</vt:lpstr>
      <vt:lpstr>Calibri</vt:lpstr>
      <vt:lpstr>Calibri Light</vt:lpstr>
      <vt:lpstr>Helvetica</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101</cp:revision>
  <dcterms:created xsi:type="dcterms:W3CDTF">2016-02-18T03:34:46Z</dcterms:created>
  <dcterms:modified xsi:type="dcterms:W3CDTF">2025-11-22T19:15:23Z</dcterms:modified>
</cp:coreProperties>
</file>