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sldIdLst>
    <p:sldId id="274" r:id="rId2"/>
    <p:sldId id="293" r:id="rId3"/>
    <p:sldId id="256" r:id="rId4"/>
    <p:sldId id="291" r:id="rId5"/>
    <p:sldId id="257" r:id="rId6"/>
    <p:sldId id="259" r:id="rId7"/>
    <p:sldId id="319" r:id="rId8"/>
    <p:sldId id="309" r:id="rId9"/>
    <p:sldId id="310" r:id="rId10"/>
    <p:sldId id="311" r:id="rId11"/>
    <p:sldId id="297" r:id="rId12"/>
    <p:sldId id="301" r:id="rId13"/>
    <p:sldId id="302" r:id="rId14"/>
    <p:sldId id="308" r:id="rId15"/>
    <p:sldId id="320" r:id="rId16"/>
    <p:sldId id="322" r:id="rId17"/>
    <p:sldId id="327" r:id="rId18"/>
    <p:sldId id="313" r:id="rId19"/>
    <p:sldId id="315" r:id="rId20"/>
    <p:sldId id="318" r:id="rId21"/>
    <p:sldId id="321" r:id="rId22"/>
    <p:sldId id="324" r:id="rId23"/>
    <p:sldId id="325" r:id="rId24"/>
    <p:sldId id="326"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7EF880-794E-4CA2-9B32-3770938225FB}" v="5" dt="2025-10-24T14:20:42.4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2558" autoAdjust="0"/>
  </p:normalViewPr>
  <p:slideViewPr>
    <p:cSldViewPr snapToGrid="0">
      <p:cViewPr varScale="1">
        <p:scale>
          <a:sx n="64" d="100"/>
          <a:sy n="64" d="100"/>
        </p:scale>
        <p:origin x="1378" y="67"/>
      </p:cViewPr>
      <p:guideLst/>
    </p:cSldViewPr>
  </p:slideViewPr>
  <p:notesTextViewPr>
    <p:cViewPr>
      <p:scale>
        <a:sx n="1" d="1"/>
        <a:sy n="1" d="1"/>
      </p:scale>
      <p:origin x="0" y="0"/>
    </p:cViewPr>
  </p:notesTextViewPr>
  <p:sorterViewPr>
    <p:cViewPr>
      <p:scale>
        <a:sx n="100" d="100"/>
        <a:sy n="100" d="100"/>
      </p:scale>
      <p:origin x="0" y="-81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Nehrenz" userId="491cf678-319b-4c35-abbe-fee1955a26b5" providerId="ADAL" clId="{24DE5318-2282-4025-9B3C-92729FF8A7BA}"/>
    <pc:docChg chg="custSel addSld delSld modSld">
      <pc:chgData name="David Nehrenz" userId="491cf678-319b-4c35-abbe-fee1955a26b5" providerId="ADAL" clId="{24DE5318-2282-4025-9B3C-92729FF8A7BA}" dt="2025-10-24T14:24:30.379" v="415" actId="20577"/>
      <pc:docMkLst>
        <pc:docMk/>
      </pc:docMkLst>
      <pc:sldChg chg="modSp mod">
        <pc:chgData name="David Nehrenz" userId="491cf678-319b-4c35-abbe-fee1955a26b5" providerId="ADAL" clId="{24DE5318-2282-4025-9B3C-92729FF8A7BA}" dt="2025-10-24T14:23:06.082" v="166" actId="20577"/>
        <pc:sldMkLst>
          <pc:docMk/>
          <pc:sldMk cId="3002449140" sldId="274"/>
        </pc:sldMkLst>
        <pc:spChg chg="mod">
          <ac:chgData name="David Nehrenz" userId="491cf678-319b-4c35-abbe-fee1955a26b5" providerId="ADAL" clId="{24DE5318-2282-4025-9B3C-92729FF8A7BA}" dt="2025-10-24T14:23:06.082" v="166" actId="20577"/>
          <ac:spMkLst>
            <pc:docMk/>
            <pc:sldMk cId="3002449140" sldId="274"/>
            <ac:spMk id="4" creationId="{419D80B1-376D-D77D-C9C5-8ADE829D4B12}"/>
          </ac:spMkLst>
        </pc:spChg>
      </pc:sldChg>
      <pc:sldChg chg="modSp del mod">
        <pc:chgData name="David Nehrenz" userId="491cf678-319b-4c35-abbe-fee1955a26b5" providerId="ADAL" clId="{24DE5318-2282-4025-9B3C-92729FF8A7BA}" dt="2025-10-24T14:14:38.428" v="13" actId="47"/>
        <pc:sldMkLst>
          <pc:docMk/>
          <pc:sldMk cId="2137809885" sldId="312"/>
        </pc:sldMkLst>
        <pc:spChg chg="mod">
          <ac:chgData name="David Nehrenz" userId="491cf678-319b-4c35-abbe-fee1955a26b5" providerId="ADAL" clId="{24DE5318-2282-4025-9B3C-92729FF8A7BA}" dt="2025-10-24T14:14:33.152" v="12" actId="6549"/>
          <ac:spMkLst>
            <pc:docMk/>
            <pc:sldMk cId="2137809885" sldId="312"/>
            <ac:spMk id="4" creationId="{00000000-0000-0000-0000-000000000000}"/>
          </ac:spMkLst>
        </pc:spChg>
      </pc:sldChg>
      <pc:sldChg chg="modSp mod">
        <pc:chgData name="David Nehrenz" userId="491cf678-319b-4c35-abbe-fee1955a26b5" providerId="ADAL" clId="{24DE5318-2282-4025-9B3C-92729FF8A7BA}" dt="2025-10-24T14:23:32.275" v="241" actId="20577"/>
        <pc:sldMkLst>
          <pc:docMk/>
          <pc:sldMk cId="787477630" sldId="316"/>
        </pc:sldMkLst>
        <pc:spChg chg="mod">
          <ac:chgData name="David Nehrenz" userId="491cf678-319b-4c35-abbe-fee1955a26b5" providerId="ADAL" clId="{24DE5318-2282-4025-9B3C-92729FF8A7BA}" dt="2025-10-24T14:23:32.275" v="241" actId="20577"/>
          <ac:spMkLst>
            <pc:docMk/>
            <pc:sldMk cId="787477630" sldId="316"/>
            <ac:spMk id="5" creationId="{00000000-0000-0000-0000-000000000000}"/>
          </ac:spMkLst>
        </pc:spChg>
      </pc:sldChg>
      <pc:sldChg chg="del">
        <pc:chgData name="David Nehrenz" userId="491cf678-319b-4c35-abbe-fee1955a26b5" providerId="ADAL" clId="{24DE5318-2282-4025-9B3C-92729FF8A7BA}" dt="2025-10-24T14:15:12.807" v="18" actId="47"/>
        <pc:sldMkLst>
          <pc:docMk/>
          <pc:sldMk cId="4209097592" sldId="317"/>
        </pc:sldMkLst>
      </pc:sldChg>
      <pc:sldChg chg="modSp mod">
        <pc:chgData name="David Nehrenz" userId="491cf678-319b-4c35-abbe-fee1955a26b5" providerId="ADAL" clId="{24DE5318-2282-4025-9B3C-92729FF8A7BA}" dt="2025-10-24T14:24:03.070" v="350" actId="1076"/>
        <pc:sldMkLst>
          <pc:docMk/>
          <pc:sldMk cId="2221670305" sldId="318"/>
        </pc:sldMkLst>
        <pc:spChg chg="mod">
          <ac:chgData name="David Nehrenz" userId="491cf678-319b-4c35-abbe-fee1955a26b5" providerId="ADAL" clId="{24DE5318-2282-4025-9B3C-92729FF8A7BA}" dt="2025-10-24T14:24:03.070" v="350" actId="1076"/>
          <ac:spMkLst>
            <pc:docMk/>
            <pc:sldMk cId="2221670305" sldId="318"/>
            <ac:spMk id="5" creationId="{00000000-0000-0000-0000-000000000000}"/>
          </ac:spMkLst>
        </pc:spChg>
      </pc:sldChg>
      <pc:sldChg chg="modSp mod">
        <pc:chgData name="David Nehrenz" userId="491cf678-319b-4c35-abbe-fee1955a26b5" providerId="ADAL" clId="{24DE5318-2282-4025-9B3C-92729FF8A7BA}" dt="2025-10-24T14:24:30.379" v="415" actId="20577"/>
        <pc:sldMkLst>
          <pc:docMk/>
          <pc:sldMk cId="2953174189" sldId="321"/>
        </pc:sldMkLst>
        <pc:spChg chg="mod">
          <ac:chgData name="David Nehrenz" userId="491cf678-319b-4c35-abbe-fee1955a26b5" providerId="ADAL" clId="{24DE5318-2282-4025-9B3C-92729FF8A7BA}" dt="2025-10-24T14:24:30.379" v="415" actId="20577"/>
          <ac:spMkLst>
            <pc:docMk/>
            <pc:sldMk cId="2953174189" sldId="321"/>
            <ac:spMk id="4" creationId="{D69661AB-368B-24CB-25B4-ED9C4EB89FED}"/>
          </ac:spMkLst>
        </pc:spChg>
      </pc:sldChg>
      <pc:sldChg chg="addSp delSp modSp new mod">
        <pc:chgData name="David Nehrenz" userId="491cf678-319b-4c35-abbe-fee1955a26b5" providerId="ADAL" clId="{24DE5318-2282-4025-9B3C-92729FF8A7BA}" dt="2025-10-24T14:14:16.711" v="11" actId="1076"/>
        <pc:sldMkLst>
          <pc:docMk/>
          <pc:sldMk cId="743326146" sldId="322"/>
        </pc:sldMkLst>
        <pc:spChg chg="del">
          <ac:chgData name="David Nehrenz" userId="491cf678-319b-4c35-abbe-fee1955a26b5" providerId="ADAL" clId="{24DE5318-2282-4025-9B3C-92729FF8A7BA}" dt="2025-10-24T14:12:58.271" v="7" actId="478"/>
          <ac:spMkLst>
            <pc:docMk/>
            <pc:sldMk cId="743326146" sldId="322"/>
            <ac:spMk id="2" creationId="{2D928192-AE25-6A14-6FDE-3A30E465D1F0}"/>
          </ac:spMkLst>
        </pc:spChg>
        <pc:spChg chg="del">
          <ac:chgData name="David Nehrenz" userId="491cf678-319b-4c35-abbe-fee1955a26b5" providerId="ADAL" clId="{24DE5318-2282-4025-9B3C-92729FF8A7BA}" dt="2025-10-24T14:14:07.270" v="8" actId="478"/>
          <ac:spMkLst>
            <pc:docMk/>
            <pc:sldMk cId="743326146" sldId="322"/>
            <ac:spMk id="3" creationId="{486DBABA-6418-0698-4496-F7CE0EEA6186}"/>
          </ac:spMkLst>
        </pc:spChg>
        <pc:picChg chg="add mod">
          <ac:chgData name="David Nehrenz" userId="491cf678-319b-4c35-abbe-fee1955a26b5" providerId="ADAL" clId="{24DE5318-2282-4025-9B3C-92729FF8A7BA}" dt="2025-10-24T14:14:16.711" v="11" actId="1076"/>
          <ac:picMkLst>
            <pc:docMk/>
            <pc:sldMk cId="743326146" sldId="322"/>
            <ac:picMk id="4" creationId="{9806618E-5564-DF51-D029-CF2FBD71C78F}"/>
          </ac:picMkLst>
        </pc:picChg>
      </pc:sldChg>
      <pc:sldChg chg="addSp delSp modSp new mod">
        <pc:chgData name="David Nehrenz" userId="491cf678-319b-4c35-abbe-fee1955a26b5" providerId="ADAL" clId="{24DE5318-2282-4025-9B3C-92729FF8A7BA}" dt="2025-10-24T14:19:01.910" v="43" actId="1076"/>
        <pc:sldMkLst>
          <pc:docMk/>
          <pc:sldMk cId="1819716175" sldId="323"/>
        </pc:sldMkLst>
        <pc:spChg chg="del">
          <ac:chgData name="David Nehrenz" userId="491cf678-319b-4c35-abbe-fee1955a26b5" providerId="ADAL" clId="{24DE5318-2282-4025-9B3C-92729FF8A7BA}" dt="2025-10-24T14:18:03.196" v="29" actId="478"/>
          <ac:spMkLst>
            <pc:docMk/>
            <pc:sldMk cId="1819716175" sldId="323"/>
            <ac:spMk id="2" creationId="{FD1CDD24-B758-6919-374B-AE1CA2E4CD3C}"/>
          </ac:spMkLst>
        </pc:spChg>
        <pc:spChg chg="del">
          <ac:chgData name="David Nehrenz" userId="491cf678-319b-4c35-abbe-fee1955a26b5" providerId="ADAL" clId="{24DE5318-2282-4025-9B3C-92729FF8A7BA}" dt="2025-10-24T14:18:05.371" v="30" actId="478"/>
          <ac:spMkLst>
            <pc:docMk/>
            <pc:sldMk cId="1819716175" sldId="323"/>
            <ac:spMk id="3" creationId="{DAC5C9D8-14EE-9F04-47FB-8FFB5ED73F03}"/>
          </ac:spMkLst>
        </pc:spChg>
        <pc:spChg chg="add mod">
          <ac:chgData name="David Nehrenz" userId="491cf678-319b-4c35-abbe-fee1955a26b5" providerId="ADAL" clId="{24DE5318-2282-4025-9B3C-92729FF8A7BA}" dt="2025-10-24T14:19:01.910" v="43" actId="1076"/>
          <ac:spMkLst>
            <pc:docMk/>
            <pc:sldMk cId="1819716175" sldId="323"/>
            <ac:spMk id="4" creationId="{6840C006-9396-2D7E-4C39-CAF034787ACD}"/>
          </ac:spMkLst>
        </pc:spChg>
      </pc:sldChg>
      <pc:sldChg chg="addSp delSp modSp new mod">
        <pc:chgData name="David Nehrenz" userId="491cf678-319b-4c35-abbe-fee1955a26b5" providerId="ADAL" clId="{24DE5318-2282-4025-9B3C-92729FF8A7BA}" dt="2025-10-24T14:19:43.830" v="50" actId="1076"/>
        <pc:sldMkLst>
          <pc:docMk/>
          <pc:sldMk cId="2654457629" sldId="324"/>
        </pc:sldMkLst>
        <pc:spChg chg="del">
          <ac:chgData name="David Nehrenz" userId="491cf678-319b-4c35-abbe-fee1955a26b5" providerId="ADAL" clId="{24DE5318-2282-4025-9B3C-92729FF8A7BA}" dt="2025-10-24T14:19:07.465" v="44" actId="478"/>
          <ac:spMkLst>
            <pc:docMk/>
            <pc:sldMk cId="2654457629" sldId="324"/>
            <ac:spMk id="2" creationId="{432032E5-DD2D-7E44-0FA8-190F3DDADD1F}"/>
          </ac:spMkLst>
        </pc:spChg>
        <pc:spChg chg="del">
          <ac:chgData name="David Nehrenz" userId="491cf678-319b-4c35-abbe-fee1955a26b5" providerId="ADAL" clId="{24DE5318-2282-4025-9B3C-92729FF8A7BA}" dt="2025-10-24T14:19:08.940" v="45" actId="478"/>
          <ac:spMkLst>
            <pc:docMk/>
            <pc:sldMk cId="2654457629" sldId="324"/>
            <ac:spMk id="3" creationId="{9F6A2CB7-FADC-C628-46A3-FBA7E7C0FF3E}"/>
          </ac:spMkLst>
        </pc:spChg>
        <pc:spChg chg="add mod">
          <ac:chgData name="David Nehrenz" userId="491cf678-319b-4c35-abbe-fee1955a26b5" providerId="ADAL" clId="{24DE5318-2282-4025-9B3C-92729FF8A7BA}" dt="2025-10-24T14:19:43.830" v="50" actId="1076"/>
          <ac:spMkLst>
            <pc:docMk/>
            <pc:sldMk cId="2654457629" sldId="324"/>
            <ac:spMk id="4" creationId="{9C13E413-819C-AAD3-5E96-BBD5784F22B8}"/>
          </ac:spMkLst>
        </pc:spChg>
      </pc:sldChg>
      <pc:sldChg chg="addSp delSp modSp new mod">
        <pc:chgData name="David Nehrenz" userId="491cf678-319b-4c35-abbe-fee1955a26b5" providerId="ADAL" clId="{24DE5318-2282-4025-9B3C-92729FF8A7BA}" dt="2025-10-24T14:20:30.807" v="56" actId="1076"/>
        <pc:sldMkLst>
          <pc:docMk/>
          <pc:sldMk cId="3493475973" sldId="325"/>
        </pc:sldMkLst>
        <pc:spChg chg="del">
          <ac:chgData name="David Nehrenz" userId="491cf678-319b-4c35-abbe-fee1955a26b5" providerId="ADAL" clId="{24DE5318-2282-4025-9B3C-92729FF8A7BA}" dt="2025-10-24T14:19:47.548" v="51" actId="478"/>
          <ac:spMkLst>
            <pc:docMk/>
            <pc:sldMk cId="3493475973" sldId="325"/>
            <ac:spMk id="2" creationId="{06907AE9-EE8D-9336-15E5-9A7FA368C556}"/>
          </ac:spMkLst>
        </pc:spChg>
        <pc:spChg chg="del">
          <ac:chgData name="David Nehrenz" userId="491cf678-319b-4c35-abbe-fee1955a26b5" providerId="ADAL" clId="{24DE5318-2282-4025-9B3C-92729FF8A7BA}" dt="2025-10-24T14:19:49.610" v="52" actId="478"/>
          <ac:spMkLst>
            <pc:docMk/>
            <pc:sldMk cId="3493475973" sldId="325"/>
            <ac:spMk id="3" creationId="{6E1BFF2D-FDE6-F65C-533E-6D7EAD4FFA83}"/>
          </ac:spMkLst>
        </pc:spChg>
        <pc:spChg chg="add mod">
          <ac:chgData name="David Nehrenz" userId="491cf678-319b-4c35-abbe-fee1955a26b5" providerId="ADAL" clId="{24DE5318-2282-4025-9B3C-92729FF8A7BA}" dt="2025-10-24T14:20:30.807" v="56" actId="1076"/>
          <ac:spMkLst>
            <pc:docMk/>
            <pc:sldMk cId="3493475973" sldId="325"/>
            <ac:spMk id="4" creationId="{4825D555-C69F-30F4-2AFA-597E3E8ABCC4}"/>
          </ac:spMkLst>
        </pc:spChg>
      </pc:sldChg>
      <pc:sldChg chg="addSp delSp modSp new mod">
        <pc:chgData name="David Nehrenz" userId="491cf678-319b-4c35-abbe-fee1955a26b5" providerId="ADAL" clId="{24DE5318-2282-4025-9B3C-92729FF8A7BA}" dt="2025-10-24T14:21:00.206" v="61" actId="1076"/>
        <pc:sldMkLst>
          <pc:docMk/>
          <pc:sldMk cId="2321981434" sldId="326"/>
        </pc:sldMkLst>
        <pc:spChg chg="del">
          <ac:chgData name="David Nehrenz" userId="491cf678-319b-4c35-abbe-fee1955a26b5" providerId="ADAL" clId="{24DE5318-2282-4025-9B3C-92729FF8A7BA}" dt="2025-10-24T14:20:33.282" v="57" actId="478"/>
          <ac:spMkLst>
            <pc:docMk/>
            <pc:sldMk cId="2321981434" sldId="326"/>
            <ac:spMk id="2" creationId="{85C92830-6BB7-C6AE-B3A6-AAFCDC896E06}"/>
          </ac:spMkLst>
        </pc:spChg>
        <pc:spChg chg="del">
          <ac:chgData name="David Nehrenz" userId="491cf678-319b-4c35-abbe-fee1955a26b5" providerId="ADAL" clId="{24DE5318-2282-4025-9B3C-92729FF8A7BA}" dt="2025-10-24T14:20:35.346" v="58" actId="478"/>
          <ac:spMkLst>
            <pc:docMk/>
            <pc:sldMk cId="2321981434" sldId="326"/>
            <ac:spMk id="3" creationId="{B26A9DC5-354A-F838-DF1B-B1050B80EEC1}"/>
          </ac:spMkLst>
        </pc:spChg>
        <pc:spChg chg="add mod">
          <ac:chgData name="David Nehrenz" userId="491cf678-319b-4c35-abbe-fee1955a26b5" providerId="ADAL" clId="{24DE5318-2282-4025-9B3C-92729FF8A7BA}" dt="2025-10-24T14:21:00.206" v="61" actId="1076"/>
          <ac:spMkLst>
            <pc:docMk/>
            <pc:sldMk cId="2321981434" sldId="326"/>
            <ac:spMk id="4" creationId="{9121274E-EE65-9089-9787-11F24EA21E97}"/>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02889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46338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9752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475070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2C184F-C869-4B57-99AC-AEEA9A0E8232}"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3218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2C184F-C869-4B57-99AC-AEEA9A0E8232}"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18752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2C184F-C869-4B57-99AC-AEEA9A0E8232}" type="datetimeFigureOut">
              <a:rPr lang="en-US" smtClean="0"/>
              <a:t>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306876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2C184F-C869-4B57-99AC-AEEA9A0E8232}" type="datetimeFigureOut">
              <a:rPr lang="en-US" smtClean="0"/>
              <a:t>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95183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C184F-C869-4B57-99AC-AEEA9A0E8232}" type="datetimeFigureOut">
              <a:rPr lang="en-US" smtClean="0"/>
              <a:t>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347233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031552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412250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C184F-C869-4B57-99AC-AEEA9A0E8232}" type="datetimeFigureOut">
              <a:rPr lang="en-US" smtClean="0"/>
              <a:t>11/1/2025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EBCB04-6855-493D-859B-3099503131F3}" type="slidenum">
              <a:rPr lang="en-US" smtClean="0"/>
              <a:t>‹#›</a:t>
            </a:fld>
            <a:endParaRPr lang="en-US"/>
          </a:p>
        </p:txBody>
      </p:sp>
    </p:spTree>
    <p:extLst>
      <p:ext uri="{BB962C8B-B14F-4D97-AF65-F5344CB8AC3E}">
        <p14:creationId xmlns:p14="http://schemas.microsoft.com/office/powerpoint/2010/main" val="1219965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witness.lcms.org/author/beckycummings/" TargetMode="External"/><Relationship Id="rId2" Type="http://schemas.openxmlformats.org/officeDocument/2006/relationships/hyperlink" Target="https://witness.lcms.org/category/lutheran-witness/"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mailto:pastor@redeemer-enid.co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19D80B1-376D-D77D-C9C5-8ADE829D4B12}"/>
              </a:ext>
            </a:extLst>
          </p:cNvPr>
          <p:cNvSpPr txBox="1"/>
          <p:nvPr/>
        </p:nvSpPr>
        <p:spPr>
          <a:xfrm>
            <a:off x="91776" y="155011"/>
            <a:ext cx="8729331" cy="4401205"/>
          </a:xfrm>
          <a:prstGeom prst="rect">
            <a:avLst/>
          </a:prstGeom>
          <a:noFill/>
        </p:spPr>
        <p:txBody>
          <a:bodyPr wrap="square" rtlCol="0">
            <a:spAutoFit/>
          </a:bodyPr>
          <a:lstStyle/>
          <a:p>
            <a:pPr marL="0" marR="0" algn="ctr" fontAlgn="auto" hangingPunct="1">
              <a:buNone/>
            </a:pPr>
            <a:r>
              <a:rPr lang="en-US" sz="2800" b="1" dirty="0">
                <a:solidFill>
                  <a:srgbClr val="000000"/>
                </a:solidFill>
                <a:effectLst/>
                <a:latin typeface="Aptos" panose="020B0004020202020204" pitchFamily="34" charset="0"/>
                <a:ea typeface="Aptos" panose="020B0004020202020204" pitchFamily="34" charset="0"/>
                <a:cs typeface="Arial" panose="020B0604020202020204" pitchFamily="34" charset="0"/>
              </a:rPr>
              <a:t>“The Apostles, Nicene and Athanasian Creeds                                                        </a:t>
            </a:r>
          </a:p>
          <a:p>
            <a:pPr marL="0" marR="0" algn="ctr" fontAlgn="auto" hangingPunct="1">
              <a:buNone/>
            </a:pPr>
            <a:r>
              <a:rPr lang="en-US" sz="2800" b="1" dirty="0">
                <a:solidFill>
                  <a:srgbClr val="000000"/>
                </a:solidFill>
                <a:effectLst/>
                <a:latin typeface="Aptos" panose="020B0004020202020204" pitchFamily="34" charset="0"/>
                <a:ea typeface="Aptos" panose="020B0004020202020204" pitchFamily="34" charset="0"/>
                <a:cs typeface="Arial" panose="020B0604020202020204" pitchFamily="34" charset="0"/>
              </a:rPr>
              <a:t>  The Truth about the Trinity”</a:t>
            </a:r>
            <a:endParaRPr lang="en-US"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fontAlgn="auto" hangingPunct="1">
              <a:buNone/>
            </a:pPr>
            <a:r>
              <a:rPr lang="en-US" sz="2800" dirty="0">
                <a:solidFill>
                  <a:srgbClr val="000000"/>
                </a:solidFill>
                <a:effectLst/>
                <a:ea typeface="Aptos" panose="020B0004020202020204" pitchFamily="34" charset="0"/>
                <a:cs typeface="Arial" panose="020B0604020202020204" pitchFamily="34" charset="0"/>
              </a:rPr>
              <a:t>-The Ecumenical Creeds as Summaries </a:t>
            </a:r>
          </a:p>
          <a:p>
            <a:pPr marL="0" marR="0" algn="ctr" fontAlgn="auto" hangingPunct="1">
              <a:buNone/>
            </a:pPr>
            <a:r>
              <a:rPr lang="en-US" sz="2800" dirty="0">
                <a:solidFill>
                  <a:srgbClr val="000000"/>
                </a:solidFill>
                <a:effectLst/>
                <a:ea typeface="Aptos" panose="020B0004020202020204" pitchFamily="34" charset="0"/>
                <a:cs typeface="Arial" panose="020B0604020202020204" pitchFamily="34" charset="0"/>
              </a:rPr>
              <a:t>About Who God Is,                                  </a:t>
            </a:r>
          </a:p>
          <a:p>
            <a:pPr marL="0" marR="0" algn="ctr" fontAlgn="auto" hangingPunct="1">
              <a:buNone/>
            </a:pPr>
            <a:r>
              <a:rPr lang="en-US" sz="2800" dirty="0">
                <a:solidFill>
                  <a:srgbClr val="000000"/>
                </a:solidFill>
                <a:effectLst/>
                <a:ea typeface="Aptos" panose="020B0004020202020204" pitchFamily="34" charset="0"/>
                <a:cs typeface="Arial" panose="020B0604020202020204" pitchFamily="34" charset="0"/>
              </a:rPr>
              <a:t>  Versus False Religions and Cults-</a:t>
            </a:r>
            <a:endParaRPr lang="en-US" sz="2800" dirty="0">
              <a:solidFill>
                <a:srgbClr val="000000"/>
              </a:solidFill>
              <a:effectLst/>
              <a:ea typeface="Times New Roman" panose="02020603050405020304" pitchFamily="18" charset="0"/>
              <a:cs typeface="Times New Roman" panose="02020603050405020304" pitchFamily="18" charset="0"/>
            </a:endParaRPr>
          </a:p>
          <a:p>
            <a:pPr marL="0" marR="0" algn="ctr"/>
            <a:r>
              <a:rPr lang="en-US" sz="2800" b="1" u="sng" dirty="0">
                <a:solidFill>
                  <a:srgbClr val="000000"/>
                </a:solidFill>
                <a:effectLst/>
                <a:latin typeface="Aptos" panose="020B0004020202020204" pitchFamily="34" charset="0"/>
                <a:ea typeface="Arial Unicode MS"/>
                <a:cs typeface="Arial Unicode MS"/>
              </a:rPr>
              <a:t>Part </a:t>
            </a:r>
            <a:r>
              <a:rPr lang="en-US" sz="2800" b="1" u="sng" dirty="0">
                <a:solidFill>
                  <a:srgbClr val="000000"/>
                </a:solidFill>
                <a:latin typeface="Aptos" panose="020B0004020202020204" pitchFamily="34" charset="0"/>
                <a:ea typeface="Arial Unicode MS"/>
                <a:cs typeface="Arial Unicode MS"/>
              </a:rPr>
              <a:t>3</a:t>
            </a:r>
            <a:r>
              <a:rPr lang="en-US" sz="2800" b="1" u="sng" dirty="0">
                <a:solidFill>
                  <a:srgbClr val="000000"/>
                </a:solidFill>
                <a:effectLst/>
                <a:latin typeface="Aptos" panose="020B0004020202020204" pitchFamily="34" charset="0"/>
                <a:ea typeface="Arial Unicode MS"/>
                <a:cs typeface="Arial Unicode MS"/>
              </a:rPr>
              <a:t> - A  Bible  Study  of                                                                         the  </a:t>
            </a:r>
            <a:r>
              <a:rPr lang="en-US" sz="2800" b="1" u="sng" dirty="0" err="1">
                <a:solidFill>
                  <a:srgbClr val="000000"/>
                </a:solidFill>
                <a:effectLst/>
                <a:latin typeface="Aptos" panose="020B0004020202020204" pitchFamily="34" charset="0"/>
                <a:ea typeface="Arial Unicode MS"/>
                <a:cs typeface="Arial Unicode MS"/>
              </a:rPr>
              <a:t>Athanasian</a:t>
            </a:r>
            <a:r>
              <a:rPr lang="en-US" sz="2800" b="1" u="sng" dirty="0">
                <a:solidFill>
                  <a:srgbClr val="000000"/>
                </a:solidFill>
                <a:effectLst/>
                <a:latin typeface="Aptos" panose="020B0004020202020204" pitchFamily="34" charset="0"/>
                <a:ea typeface="Arial Unicode MS"/>
                <a:cs typeface="Arial Unicode MS"/>
              </a:rPr>
              <a:t> Creed</a:t>
            </a:r>
            <a:r>
              <a:rPr lang="en-US" sz="2800" b="1" dirty="0">
                <a:solidFill>
                  <a:srgbClr val="000000"/>
                </a:solidFill>
                <a:effectLst/>
                <a:latin typeface="Aptos" panose="020B0004020202020204" pitchFamily="34" charset="0"/>
                <a:ea typeface="Arial Unicode MS"/>
                <a:cs typeface="Arial Unicode MS"/>
              </a:rPr>
              <a:t>                                              </a:t>
            </a:r>
          </a:p>
          <a:p>
            <a:pPr marL="0" marR="0" algn="ctr"/>
            <a:r>
              <a:rPr lang="en-US" sz="2800" b="1" dirty="0">
                <a:solidFill>
                  <a:srgbClr val="000000"/>
                </a:solidFill>
                <a:effectLst/>
                <a:latin typeface="Aptos" panose="020B0004020202020204" pitchFamily="34" charset="0"/>
                <a:ea typeface="Arial Unicode MS"/>
                <a:cs typeface="Arial Unicode MS"/>
              </a:rPr>
              <a:t>  </a:t>
            </a:r>
            <a:r>
              <a:rPr lang="en-US" sz="2800" b="0" dirty="0">
                <a:solidFill>
                  <a:srgbClr val="000000"/>
                </a:solidFill>
                <a:effectLst/>
                <a:latin typeface="Aptos" panose="020B0004020202020204" pitchFamily="34" charset="0"/>
                <a:ea typeface="Arial Unicode MS"/>
                <a:cs typeface="Arial Unicode MS"/>
              </a:rPr>
              <a:t>Trinity Lutheran Church LCMS  Norman, OK.                            Pastor David Nehrenz                                  </a:t>
            </a:r>
          </a:p>
          <a:p>
            <a:pPr marL="0" marR="0" algn="ctr"/>
            <a:r>
              <a:rPr lang="en-US" sz="2800" b="0" dirty="0">
                <a:solidFill>
                  <a:srgbClr val="000000"/>
                </a:solidFill>
                <a:effectLst/>
                <a:latin typeface="Aptos" panose="020B0004020202020204" pitchFamily="34" charset="0"/>
                <a:ea typeface="Arial Unicode MS"/>
                <a:cs typeface="Arial Unicode MS"/>
              </a:rPr>
              <a:t>  </a:t>
            </a:r>
            <a:r>
              <a:rPr lang="en-US" sz="3000" b="1" u="sng" dirty="0">
                <a:solidFill>
                  <a:srgbClr val="000000"/>
                </a:solidFill>
                <a:effectLst/>
                <a:latin typeface="Aptos" panose="020B0004020202020204" pitchFamily="34" charset="0"/>
                <a:ea typeface="Arial Unicode MS"/>
                <a:cs typeface="Arial Unicode MS"/>
              </a:rPr>
              <a:t>Lesson </a:t>
            </a:r>
            <a:r>
              <a:rPr lang="en-US" sz="3000" b="1" u="sng" dirty="0" smtClean="0">
                <a:solidFill>
                  <a:srgbClr val="000000"/>
                </a:solidFill>
                <a:effectLst/>
                <a:latin typeface="Aptos" panose="020B0004020202020204" pitchFamily="34" charset="0"/>
                <a:ea typeface="Arial Unicode MS"/>
                <a:cs typeface="Arial Unicode MS"/>
              </a:rPr>
              <a:t>7 </a:t>
            </a:r>
            <a:r>
              <a:rPr lang="en-US" sz="3000" b="1" u="sng" dirty="0">
                <a:solidFill>
                  <a:srgbClr val="000000"/>
                </a:solidFill>
                <a:effectLst/>
                <a:latin typeface="Aptos" panose="020B0004020202020204" pitchFamily="34" charset="0"/>
                <a:ea typeface="Arial Unicode MS"/>
                <a:cs typeface="Arial Unicode MS"/>
              </a:rPr>
              <a:t>– </a:t>
            </a:r>
            <a:r>
              <a:rPr lang="en-US" sz="3000" b="1" u="sng" dirty="0" smtClean="0">
                <a:solidFill>
                  <a:srgbClr val="000000"/>
                </a:solidFill>
                <a:latin typeface="Aptos" panose="020B0004020202020204" pitchFamily="34" charset="0"/>
                <a:ea typeface="Arial Unicode MS"/>
                <a:cs typeface="Arial Unicode MS"/>
              </a:rPr>
              <a:t>November 2</a:t>
            </a:r>
            <a:r>
              <a:rPr lang="en-US" sz="3000" b="1" u="sng" dirty="0" smtClean="0">
                <a:solidFill>
                  <a:srgbClr val="000000"/>
                </a:solidFill>
                <a:effectLst/>
                <a:latin typeface="Aptos" panose="020B0004020202020204" pitchFamily="34" charset="0"/>
                <a:ea typeface="Arial Unicode MS"/>
                <a:cs typeface="Arial Unicode MS"/>
              </a:rPr>
              <a:t>, </a:t>
            </a:r>
            <a:r>
              <a:rPr lang="en-US" sz="3000" b="1" u="sng" dirty="0">
                <a:solidFill>
                  <a:srgbClr val="000000"/>
                </a:solidFill>
                <a:effectLst/>
                <a:latin typeface="Aptos" panose="020B0004020202020204" pitchFamily="34" charset="0"/>
                <a:ea typeface="Arial Unicode MS"/>
                <a:cs typeface="Arial Unicode MS"/>
              </a:rPr>
              <a:t>2025</a:t>
            </a:r>
            <a:endParaRPr lang="en-US" sz="3000" b="1" u="sng" dirty="0">
              <a:solidFill>
                <a:srgbClr val="000000"/>
              </a:solidFill>
              <a:effectLst/>
              <a:latin typeface="Arial Unicode MS"/>
              <a:ea typeface="Arial Unicode MS"/>
              <a:cs typeface="Arial Unicode MS"/>
            </a:endParaRPr>
          </a:p>
        </p:txBody>
      </p:sp>
      <p:pic>
        <p:nvPicPr>
          <p:cNvPr id="5" name="Picture 4">
            <a:extLst>
              <a:ext uri="{FF2B5EF4-FFF2-40B4-BE49-F238E27FC236}">
                <a16:creationId xmlns:a16="http://schemas.microsoft.com/office/drawing/2014/main" xmlns="" id="{72EFCCB6-43B6-63C2-3A83-400C5654540B}"/>
              </a:ext>
            </a:extLst>
          </p:cNvPr>
          <p:cNvPicPr>
            <a:picLocks noChangeAspect="1"/>
          </p:cNvPicPr>
          <p:nvPr/>
        </p:nvPicPr>
        <p:blipFill>
          <a:blip r:embed="rId2"/>
          <a:stretch>
            <a:fillRect/>
          </a:stretch>
        </p:blipFill>
        <p:spPr>
          <a:xfrm>
            <a:off x="510363" y="4763547"/>
            <a:ext cx="2283908" cy="1724777"/>
          </a:xfrm>
          <a:prstGeom prst="rect">
            <a:avLst/>
          </a:prstGeom>
        </p:spPr>
      </p:pic>
      <p:pic>
        <p:nvPicPr>
          <p:cNvPr id="6" name="Picture 5">
            <a:extLst>
              <a:ext uri="{FF2B5EF4-FFF2-40B4-BE49-F238E27FC236}">
                <a16:creationId xmlns:a16="http://schemas.microsoft.com/office/drawing/2014/main" xmlns="" id="{0107638D-E24B-FA6F-6A07-281F3F7F0022}"/>
              </a:ext>
            </a:extLst>
          </p:cNvPr>
          <p:cNvPicPr>
            <a:picLocks noChangeAspect="1"/>
          </p:cNvPicPr>
          <p:nvPr/>
        </p:nvPicPr>
        <p:blipFill>
          <a:blip r:embed="rId3"/>
          <a:stretch>
            <a:fillRect/>
          </a:stretch>
        </p:blipFill>
        <p:spPr>
          <a:xfrm>
            <a:off x="3430046" y="4689828"/>
            <a:ext cx="2283908" cy="1872216"/>
          </a:xfrm>
          <a:prstGeom prst="rect">
            <a:avLst/>
          </a:prstGeom>
        </p:spPr>
      </p:pic>
      <p:pic>
        <p:nvPicPr>
          <p:cNvPr id="7" name="Picture 6">
            <a:extLst>
              <a:ext uri="{FF2B5EF4-FFF2-40B4-BE49-F238E27FC236}">
                <a16:creationId xmlns:a16="http://schemas.microsoft.com/office/drawing/2014/main" xmlns="" id="{EEA5454F-33A1-2C3D-BC7A-00E4173DCE7D}"/>
              </a:ext>
            </a:extLst>
          </p:cNvPr>
          <p:cNvPicPr>
            <a:picLocks noChangeAspect="1"/>
          </p:cNvPicPr>
          <p:nvPr/>
        </p:nvPicPr>
        <p:blipFill>
          <a:blip r:embed="rId4"/>
          <a:srcRect t="10611"/>
          <a:stretch/>
        </p:blipFill>
        <p:spPr>
          <a:xfrm>
            <a:off x="6731331" y="4689828"/>
            <a:ext cx="1862033" cy="1872216"/>
          </a:xfrm>
          <a:prstGeom prst="rect">
            <a:avLst/>
          </a:prstGeom>
        </p:spPr>
      </p:pic>
    </p:spTree>
    <p:extLst>
      <p:ext uri="{BB962C8B-B14F-4D97-AF65-F5344CB8AC3E}">
        <p14:creationId xmlns:p14="http://schemas.microsoft.com/office/powerpoint/2010/main" val="3002449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84200" y="246062"/>
            <a:ext cx="7997452" cy="6103938"/>
          </a:xfrm>
          <a:prstGeom prst="rect">
            <a:avLst/>
          </a:prstGeom>
        </p:spPr>
      </p:pic>
    </p:spTree>
    <p:extLst>
      <p:ext uri="{BB962C8B-B14F-4D97-AF65-F5344CB8AC3E}">
        <p14:creationId xmlns:p14="http://schemas.microsoft.com/office/powerpoint/2010/main" val="1954651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13135" y="446072"/>
            <a:ext cx="6063012" cy="6063012"/>
          </a:xfrm>
          <a:prstGeom prst="rect">
            <a:avLst/>
          </a:prstGeom>
        </p:spPr>
      </p:pic>
    </p:spTree>
    <p:extLst>
      <p:ext uri="{BB962C8B-B14F-4D97-AF65-F5344CB8AC3E}">
        <p14:creationId xmlns:p14="http://schemas.microsoft.com/office/powerpoint/2010/main" val="1793213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9860" y="914399"/>
            <a:ext cx="8815645" cy="4631657"/>
          </a:xfrm>
          <a:prstGeom prst="rect">
            <a:avLst/>
          </a:prstGeom>
        </p:spPr>
      </p:pic>
    </p:spTree>
    <p:extLst>
      <p:ext uri="{BB962C8B-B14F-4D97-AF65-F5344CB8AC3E}">
        <p14:creationId xmlns:p14="http://schemas.microsoft.com/office/powerpoint/2010/main" val="1206363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583" t="12370" r="18750" b="8222"/>
          <a:stretch/>
        </p:blipFill>
        <p:spPr>
          <a:xfrm>
            <a:off x="29700" y="368300"/>
            <a:ext cx="9114300" cy="6016336"/>
          </a:xfrm>
          <a:prstGeom prst="rect">
            <a:avLst/>
          </a:prstGeom>
        </p:spPr>
      </p:pic>
    </p:spTree>
    <p:extLst>
      <p:ext uri="{BB962C8B-B14F-4D97-AF65-F5344CB8AC3E}">
        <p14:creationId xmlns:p14="http://schemas.microsoft.com/office/powerpoint/2010/main" val="15812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6162" y="158750"/>
            <a:ext cx="6586538" cy="6377616"/>
          </a:xfrm>
          <a:prstGeom prst="rect">
            <a:avLst/>
          </a:prstGeom>
        </p:spPr>
      </p:pic>
    </p:spTree>
    <p:extLst>
      <p:ext uri="{BB962C8B-B14F-4D97-AF65-F5344CB8AC3E}">
        <p14:creationId xmlns:p14="http://schemas.microsoft.com/office/powerpoint/2010/main" val="826894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522F168-8D23-203E-BCF1-2DC73B594B9C}"/>
              </a:ext>
            </a:extLst>
          </p:cNvPr>
          <p:cNvPicPr>
            <a:picLocks noChangeAspect="1"/>
          </p:cNvPicPr>
          <p:nvPr/>
        </p:nvPicPr>
        <p:blipFill>
          <a:blip r:embed="rId2"/>
          <a:srcRect l="11783" t="18372" r="12171" b="17675"/>
          <a:stretch>
            <a:fillRect/>
          </a:stretch>
        </p:blipFill>
        <p:spPr>
          <a:xfrm>
            <a:off x="851774" y="143539"/>
            <a:ext cx="7440451" cy="6257261"/>
          </a:xfrm>
          <a:prstGeom prst="rect">
            <a:avLst/>
          </a:prstGeom>
        </p:spPr>
      </p:pic>
    </p:spTree>
    <p:extLst>
      <p:ext uri="{BB962C8B-B14F-4D97-AF65-F5344CB8AC3E}">
        <p14:creationId xmlns:p14="http://schemas.microsoft.com/office/powerpoint/2010/main" val="685589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806618E-5564-DF51-D029-CF2FBD71C78F}"/>
              </a:ext>
            </a:extLst>
          </p:cNvPr>
          <p:cNvPicPr>
            <a:picLocks noChangeAspect="1"/>
          </p:cNvPicPr>
          <p:nvPr/>
        </p:nvPicPr>
        <p:blipFill>
          <a:blip r:embed="rId2"/>
          <a:stretch>
            <a:fillRect/>
          </a:stretch>
        </p:blipFill>
        <p:spPr>
          <a:xfrm>
            <a:off x="1233376" y="138223"/>
            <a:ext cx="6427381" cy="6427381"/>
          </a:xfrm>
          <a:prstGeom prst="rect">
            <a:avLst/>
          </a:prstGeom>
        </p:spPr>
      </p:pic>
    </p:spTree>
    <p:extLst>
      <p:ext uri="{BB962C8B-B14F-4D97-AF65-F5344CB8AC3E}">
        <p14:creationId xmlns:p14="http://schemas.microsoft.com/office/powerpoint/2010/main" val="743326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3294" y="795587"/>
            <a:ext cx="8386009" cy="4717131"/>
          </a:xfrm>
          <a:prstGeom prst="rect">
            <a:avLst/>
          </a:prstGeom>
        </p:spPr>
      </p:pic>
    </p:spTree>
    <p:extLst>
      <p:ext uri="{BB962C8B-B14F-4D97-AF65-F5344CB8AC3E}">
        <p14:creationId xmlns:p14="http://schemas.microsoft.com/office/powerpoint/2010/main" val="553407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5316" y="704569"/>
            <a:ext cx="8733086" cy="4829957"/>
          </a:xfrm>
          <a:prstGeom prst="rect">
            <a:avLst/>
          </a:prstGeom>
        </p:spPr>
      </p:pic>
    </p:spTree>
    <p:extLst>
      <p:ext uri="{BB962C8B-B14F-4D97-AF65-F5344CB8AC3E}">
        <p14:creationId xmlns:p14="http://schemas.microsoft.com/office/powerpoint/2010/main" val="1638126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2347" y="712870"/>
            <a:ext cx="8807116" cy="4954003"/>
          </a:xfrm>
          <a:prstGeom prst="rect">
            <a:avLst/>
          </a:prstGeom>
        </p:spPr>
      </p:pic>
    </p:spTree>
    <p:extLst>
      <p:ext uri="{BB962C8B-B14F-4D97-AF65-F5344CB8AC3E}">
        <p14:creationId xmlns:p14="http://schemas.microsoft.com/office/powerpoint/2010/main" val="3040564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BEF04539-077E-FBF5-8C59-47F5D1786A24}"/>
              </a:ext>
            </a:extLst>
          </p:cNvPr>
          <p:cNvSpPr txBox="1"/>
          <p:nvPr/>
        </p:nvSpPr>
        <p:spPr>
          <a:xfrm>
            <a:off x="159489" y="312762"/>
            <a:ext cx="8649585" cy="5909310"/>
          </a:xfrm>
          <a:prstGeom prst="rect">
            <a:avLst/>
          </a:prstGeom>
          <a:noFill/>
        </p:spPr>
        <p:txBody>
          <a:bodyPr wrap="square" rtlCol="0">
            <a:spAutoFit/>
          </a:bodyPr>
          <a:lstStyle/>
          <a:p>
            <a:pPr lvl="1" algn="ctr"/>
            <a:r>
              <a:rPr lang="en-US" sz="2100" b="1" dirty="0"/>
              <a:t>The Three Ecumenical Creeds               </a:t>
            </a:r>
          </a:p>
          <a:p>
            <a:pPr lvl="1" algn="ctr"/>
            <a:r>
              <a:rPr lang="en-US" sz="2100" dirty="0"/>
              <a:t>Lutheran Church - Missouri Synod adheres to the three Ecumenical Creeds. These creeds are succinct yet accurate statements                                            of the true Christian faith.</a:t>
            </a:r>
          </a:p>
          <a:p>
            <a:pPr lvl="1" algn="ctr"/>
            <a:r>
              <a:rPr lang="en-US" sz="2100" dirty="0"/>
              <a:t>Among the major doctrines confessed in the creeds are:</a:t>
            </a:r>
          </a:p>
          <a:p>
            <a:pPr lvl="1" algn="ctr"/>
            <a:endParaRPr lang="en-US" sz="2100" dirty="0"/>
          </a:p>
          <a:p>
            <a:pPr lvl="1" algn="ctr"/>
            <a:r>
              <a:rPr lang="en-US" sz="2100" dirty="0"/>
              <a:t>•	the eternal and triune natures of God,</a:t>
            </a:r>
          </a:p>
          <a:p>
            <a:pPr lvl="1" algn="ctr"/>
            <a:r>
              <a:rPr lang="en-US" sz="2100" dirty="0"/>
              <a:t>•	the dual nature of Christ Jesus (being both fully God and fully man),</a:t>
            </a:r>
          </a:p>
          <a:p>
            <a:pPr lvl="1" algn="ctr"/>
            <a:r>
              <a:rPr lang="en-US" sz="2100" dirty="0"/>
              <a:t>•	the working of faith in believers by the Holy Spirit,</a:t>
            </a:r>
          </a:p>
          <a:p>
            <a:pPr lvl="1" algn="ctr"/>
            <a:r>
              <a:rPr lang="en-US" sz="2100" dirty="0"/>
              <a:t>•	the resurrection of the dead on the last day,</a:t>
            </a:r>
          </a:p>
          <a:p>
            <a:pPr lvl="1" algn="ctr"/>
            <a:r>
              <a:rPr lang="en-US" sz="2100" dirty="0"/>
              <a:t>•	the return of Christ Jesus in judgement, and</a:t>
            </a:r>
          </a:p>
          <a:p>
            <a:pPr lvl="1" algn="ctr"/>
            <a:r>
              <a:rPr lang="en-US" sz="2100" dirty="0"/>
              <a:t>•	everlasting life in heaven for those redeemed by the Grace of God through the working of the Holy Spirit and the innocent suffering and death &amp; true resurrection of our Lord Jesus Christ on the third day.</a:t>
            </a:r>
          </a:p>
          <a:p>
            <a:pPr lvl="1" algn="ctr"/>
            <a:endParaRPr lang="en-US" sz="2100" dirty="0"/>
          </a:p>
          <a:p>
            <a:pPr lvl="1" algn="ctr"/>
            <a:r>
              <a:rPr lang="en-US" sz="2100" b="1" dirty="0"/>
              <a:t>1.	The Apostle's Creed</a:t>
            </a:r>
          </a:p>
          <a:p>
            <a:pPr marL="800100" lvl="1" indent="-342900" algn="ctr">
              <a:buAutoNum type="arabicPeriod" startAt="2"/>
            </a:pPr>
            <a:r>
              <a:rPr lang="en-US" sz="2100" b="1" dirty="0"/>
              <a:t>The Nicene Creed</a:t>
            </a:r>
          </a:p>
          <a:p>
            <a:pPr marL="800100" lvl="1" indent="-342900" algn="ctr">
              <a:buAutoNum type="arabicPeriod" startAt="2"/>
            </a:pPr>
            <a:r>
              <a:rPr lang="en-US" sz="2100" b="1" dirty="0"/>
              <a:t>The Athanasian Creed</a:t>
            </a:r>
          </a:p>
        </p:txBody>
      </p:sp>
    </p:spTree>
    <p:extLst>
      <p:ext uri="{BB962C8B-B14F-4D97-AF65-F5344CB8AC3E}">
        <p14:creationId xmlns:p14="http://schemas.microsoft.com/office/powerpoint/2010/main" val="32210660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9063" y="397080"/>
            <a:ext cx="8698832" cy="5993692"/>
          </a:xfrm>
          <a:prstGeom prst="rect">
            <a:avLst/>
          </a:prstGeom>
          <a:noFill/>
        </p:spPr>
        <p:txBody>
          <a:bodyPr wrap="square" rtlCol="0">
            <a:spAutoFit/>
          </a:bodyPr>
          <a:lstStyle/>
          <a:p>
            <a:pPr marL="0" marR="0" algn="ctr">
              <a:lnSpc>
                <a:spcPct val="107000"/>
              </a:lnSpc>
              <a:spcAft>
                <a:spcPts val="800"/>
              </a:spcAft>
              <a:buNone/>
            </a:pPr>
            <a:r>
              <a:rPr lang="en-US" sz="2400" b="1" i="1" kern="100" dirty="0">
                <a:effectLst/>
                <a:latin typeface="Aptos" panose="020B0004020202020204" pitchFamily="34" charset="0"/>
                <a:ea typeface="Aptos" panose="020B0004020202020204" pitchFamily="34" charset="0"/>
              </a:rPr>
              <a:t>10) Almighty is the Father; almighty is the Son;                                               almighty is the Spirit: </a:t>
            </a:r>
            <a:endParaRPr lang="en-US" sz="24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400" b="1" i="1" kern="100" dirty="0">
                <a:effectLst/>
                <a:latin typeface="Aptos" panose="020B0004020202020204" pitchFamily="34" charset="0"/>
                <a:ea typeface="Aptos" panose="020B0004020202020204" pitchFamily="34" charset="0"/>
              </a:rPr>
              <a:t>And yet there are not three almighty beings,                                                            but one who is almighty.</a:t>
            </a:r>
            <a:r>
              <a:rPr lang="en-US" sz="2400" kern="100" dirty="0">
                <a:effectLst/>
                <a:latin typeface="Aptos" panose="020B0004020202020204" pitchFamily="34" charset="0"/>
                <a:ea typeface="Aptos" panose="020B0004020202020204" pitchFamily="34" charset="0"/>
              </a:rPr>
              <a:t>  </a:t>
            </a:r>
            <a:endParaRPr lang="en-US" sz="24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400" kern="100" dirty="0">
                <a:effectLst/>
                <a:latin typeface="Aptos" panose="020B0004020202020204" pitchFamily="34" charset="0"/>
                <a:ea typeface="Aptos" panose="020B0004020202020204" pitchFamily="34" charset="0"/>
              </a:rPr>
              <a:t>While restating the three persons in one God yet again, we now see an emphasis on the almightiness of God. God is omnipotent; </a:t>
            </a:r>
            <a:r>
              <a:rPr lang="en-US" sz="2400" kern="100" dirty="0" smtClean="0">
                <a:effectLst/>
                <a:latin typeface="Aptos" panose="020B0004020202020204" pitchFamily="34" charset="0"/>
                <a:ea typeface="Aptos" panose="020B0004020202020204" pitchFamily="34" charset="0"/>
              </a:rPr>
              <a:t>that </a:t>
            </a:r>
            <a:r>
              <a:rPr lang="en-US" sz="2400" kern="100" dirty="0">
                <a:effectLst/>
                <a:latin typeface="Aptos" panose="020B0004020202020204" pitchFamily="34" charset="0"/>
                <a:ea typeface="Aptos" panose="020B0004020202020204" pitchFamily="34" charset="0"/>
              </a:rPr>
              <a:t>is, God is all-powerful. </a:t>
            </a:r>
            <a:endParaRPr lang="en-US" sz="24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400" b="1" kern="100" dirty="0" smtClean="0">
                <a:effectLst/>
                <a:latin typeface="Aptos" panose="020B0004020202020204" pitchFamily="34" charset="0"/>
                <a:ea typeface="Aptos" panose="020B0004020202020204" pitchFamily="34" charset="0"/>
              </a:rPr>
              <a:t>(Ephesians 3:20-21</a:t>
            </a:r>
            <a:r>
              <a:rPr lang="en-US" sz="2400" b="1" kern="100" dirty="0">
                <a:effectLst/>
                <a:latin typeface="Aptos" panose="020B0004020202020204" pitchFamily="34" charset="0"/>
                <a:ea typeface="Aptos" panose="020B0004020202020204" pitchFamily="34" charset="0"/>
              </a:rPr>
              <a:t>; </a:t>
            </a:r>
            <a:endParaRPr lang="en-US" sz="24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400" b="1" kern="100" dirty="0">
                <a:effectLst/>
                <a:latin typeface="Aptos" panose="020B0004020202020204" pitchFamily="34" charset="0"/>
                <a:ea typeface="Aptos" panose="020B0004020202020204" pitchFamily="34" charset="0"/>
              </a:rPr>
              <a:t> Philippians 3:20-21;  Colossians 2:9-10;</a:t>
            </a:r>
            <a:endParaRPr lang="en-US" sz="24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400" b="1" kern="100" dirty="0">
                <a:effectLst/>
                <a:latin typeface="Aptos" panose="020B0004020202020204" pitchFamily="34" charset="0"/>
                <a:ea typeface="Aptos" panose="020B0004020202020204" pitchFamily="34" charset="0"/>
              </a:rPr>
              <a:t> Hebrews 1:3;  </a:t>
            </a:r>
            <a:endParaRPr lang="en-US" sz="2400" b="1" kern="100" dirty="0" smtClean="0">
              <a:effectLst/>
              <a:latin typeface="Aptos" panose="020B0004020202020204" pitchFamily="34" charset="0"/>
              <a:ea typeface="Aptos" panose="020B0004020202020204" pitchFamily="34" charset="0"/>
            </a:endParaRPr>
          </a:p>
          <a:p>
            <a:pPr marL="0" marR="0" algn="ctr">
              <a:lnSpc>
                <a:spcPct val="107000"/>
              </a:lnSpc>
              <a:spcAft>
                <a:spcPts val="800"/>
              </a:spcAft>
              <a:buNone/>
            </a:pPr>
            <a:r>
              <a:rPr lang="en-US" sz="2400" b="1" kern="100" dirty="0" smtClean="0">
                <a:effectLst/>
                <a:latin typeface="Aptos" panose="020B0004020202020204" pitchFamily="34" charset="0"/>
                <a:ea typeface="Aptos" panose="020B0004020202020204" pitchFamily="34" charset="0"/>
              </a:rPr>
              <a:t> </a:t>
            </a:r>
            <a:r>
              <a:rPr lang="en-US" sz="2400" b="1" kern="100" dirty="0">
                <a:effectLst/>
                <a:latin typeface="Aptos" panose="020B0004020202020204" pitchFamily="34" charset="0"/>
                <a:ea typeface="Aptos" panose="020B0004020202020204" pitchFamily="34" charset="0"/>
              </a:rPr>
              <a:t>1 Peter 3:22; </a:t>
            </a:r>
            <a:endParaRPr lang="en-US" sz="24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400" b="1" kern="100" dirty="0">
                <a:effectLst/>
                <a:latin typeface="Aptos" panose="020B0004020202020204" pitchFamily="34" charset="0"/>
                <a:ea typeface="Aptos" panose="020B0004020202020204" pitchFamily="34" charset="0"/>
              </a:rPr>
              <a:t> Revelation 1:8;  4:8; 11:17;  15:3;  16:7,14;  19:6)</a:t>
            </a:r>
            <a:endParaRPr lang="en-US" sz="2400" dirty="0">
              <a:effectLst/>
              <a:latin typeface="Times New Roman" panose="02020603050405020304" pitchFamily="18" charset="0"/>
              <a:ea typeface="Calibri" panose="020F0502020204030204" pitchFamily="34" charset="0"/>
            </a:endParaRPr>
          </a:p>
          <a:p>
            <a:pPr marL="0" marR="0" algn="just" fontAlgn="base">
              <a:buNone/>
            </a:pPr>
            <a:r>
              <a:rPr lang="en-US" sz="2200" dirty="0">
                <a:solidFill>
                  <a:srgbClr val="00000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21670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69661AB-368B-24CB-25B4-ED9C4EB89FED}"/>
              </a:ext>
            </a:extLst>
          </p:cNvPr>
          <p:cNvSpPr txBox="1"/>
          <p:nvPr/>
        </p:nvSpPr>
        <p:spPr>
          <a:xfrm>
            <a:off x="287079" y="292395"/>
            <a:ext cx="8537944" cy="5965159"/>
          </a:xfrm>
          <a:prstGeom prst="rect">
            <a:avLst/>
          </a:prstGeom>
          <a:noFill/>
        </p:spPr>
        <p:txBody>
          <a:bodyPr wrap="square" rtlCol="0">
            <a:spAutoFit/>
          </a:bodyPr>
          <a:lstStyle/>
          <a:p>
            <a:pPr marL="0" marR="0" algn="ctr">
              <a:lnSpc>
                <a:spcPct val="107000"/>
              </a:lnSpc>
              <a:spcAft>
                <a:spcPts val="800"/>
              </a:spcAft>
              <a:buNone/>
            </a:pPr>
            <a:r>
              <a:rPr lang="en-US" sz="2800" b="1" i="1" kern="100" dirty="0">
                <a:effectLst/>
                <a:latin typeface="Aptos" panose="020B0004020202020204" pitchFamily="34" charset="0"/>
                <a:ea typeface="Aptos" panose="020B0004020202020204" pitchFamily="34" charset="0"/>
              </a:rPr>
              <a:t>11) Thus the Father is God; the Son is God; the Holy Spirit is God: </a:t>
            </a:r>
            <a:endParaRPr lang="en-US" sz="28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800" b="1" i="1" kern="100" dirty="0">
                <a:effectLst/>
                <a:latin typeface="Aptos" panose="020B0004020202020204" pitchFamily="34" charset="0"/>
                <a:ea typeface="Aptos" panose="020B0004020202020204" pitchFamily="34" charset="0"/>
              </a:rPr>
              <a:t>And yet there are not three gods, but one God.</a:t>
            </a:r>
            <a:endParaRPr lang="en-US" sz="28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800" b="1" kern="100" dirty="0">
                <a:effectLst/>
                <a:latin typeface="Aptos" panose="020B0004020202020204" pitchFamily="34" charset="0"/>
                <a:ea typeface="Aptos" panose="020B0004020202020204" pitchFamily="34" charset="0"/>
              </a:rPr>
              <a:t>(Genesis 1:26;   Isaiah 9:6; </a:t>
            </a:r>
            <a:endParaRPr lang="en-US" sz="28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800" b="1" kern="100" dirty="0">
                <a:effectLst/>
                <a:latin typeface="Aptos" panose="020B0004020202020204" pitchFamily="34" charset="0"/>
                <a:ea typeface="Aptos" panose="020B0004020202020204" pitchFamily="34" charset="0"/>
              </a:rPr>
              <a:t> Matthew 1:18, 23;  28:19;                                                                   John 1:1,14;  6:27; 10:30;  20:28; </a:t>
            </a:r>
            <a:endParaRPr lang="en-US" sz="28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800" b="1" kern="100" dirty="0">
                <a:effectLst/>
                <a:latin typeface="Aptos" panose="020B0004020202020204" pitchFamily="34" charset="0"/>
                <a:ea typeface="Aptos" panose="020B0004020202020204" pitchFamily="34" charset="0"/>
              </a:rPr>
              <a:t> Acts 5:3-4;  20:28;  Romans 9:5;  </a:t>
            </a:r>
          </a:p>
          <a:p>
            <a:pPr marL="0" marR="0" algn="ctr">
              <a:lnSpc>
                <a:spcPct val="107000"/>
              </a:lnSpc>
              <a:spcAft>
                <a:spcPts val="800"/>
              </a:spcAft>
              <a:buNone/>
            </a:pPr>
            <a:r>
              <a:rPr lang="en-US" sz="2800" b="1" kern="100" dirty="0">
                <a:effectLst/>
                <a:latin typeface="Aptos" panose="020B0004020202020204" pitchFamily="34" charset="0"/>
                <a:ea typeface="Aptos" panose="020B0004020202020204" pitchFamily="34" charset="0"/>
              </a:rPr>
              <a:t>1 Corinthians 2:10-11;  3:16;  6:19;  8:4; </a:t>
            </a:r>
            <a:endParaRPr lang="en-US" sz="28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800" b="1" kern="100" dirty="0">
                <a:effectLst/>
                <a:latin typeface="Aptos" panose="020B0004020202020204" pitchFamily="34" charset="0"/>
                <a:ea typeface="Aptos" panose="020B0004020202020204" pitchFamily="34" charset="0"/>
              </a:rPr>
              <a:t>  2 Corinthians 1:21-22;  3:17; </a:t>
            </a:r>
          </a:p>
          <a:p>
            <a:pPr marL="0" marR="0" algn="ctr">
              <a:lnSpc>
                <a:spcPct val="107000"/>
              </a:lnSpc>
              <a:spcAft>
                <a:spcPts val="800"/>
              </a:spcAft>
              <a:buNone/>
            </a:pPr>
            <a:r>
              <a:rPr lang="en-US" sz="2800" b="1" kern="100" dirty="0">
                <a:effectLst/>
                <a:latin typeface="Aptos" panose="020B0004020202020204" pitchFamily="34" charset="0"/>
                <a:ea typeface="Aptos" panose="020B0004020202020204" pitchFamily="34" charset="0"/>
              </a:rPr>
              <a:t>  Colossians 1:15-17;  2:9;  </a:t>
            </a:r>
            <a:endParaRPr lang="en-US" sz="28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800" b="1" kern="100" dirty="0">
                <a:effectLst/>
                <a:latin typeface="Aptos" panose="020B0004020202020204" pitchFamily="34" charset="0"/>
                <a:ea typeface="Aptos" panose="020B0004020202020204" pitchFamily="34" charset="0"/>
              </a:rPr>
              <a:t>Titus 2:10)</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953174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C13E413-819C-AAD3-5E96-BBD5784F22B8}"/>
              </a:ext>
            </a:extLst>
          </p:cNvPr>
          <p:cNvSpPr txBox="1"/>
          <p:nvPr/>
        </p:nvSpPr>
        <p:spPr>
          <a:xfrm>
            <a:off x="132348" y="212651"/>
            <a:ext cx="8795084" cy="6272230"/>
          </a:xfrm>
          <a:prstGeom prst="rect">
            <a:avLst/>
          </a:prstGeom>
          <a:noFill/>
        </p:spPr>
        <p:txBody>
          <a:bodyPr wrap="square" rtlCol="0">
            <a:spAutoFit/>
          </a:bodyPr>
          <a:lstStyle/>
          <a:p>
            <a:pPr lvl="0" algn="ctr" fontAlgn="base">
              <a:lnSpc>
                <a:spcPct val="107000"/>
              </a:lnSpc>
              <a:spcAft>
                <a:spcPts val="800"/>
              </a:spcAft>
            </a:pPr>
            <a:r>
              <a:rPr lang="en-US" sz="1550" b="1" kern="1800" dirty="0">
                <a:solidFill>
                  <a:srgbClr val="000000"/>
                </a:solidFill>
                <a:latin typeface="Times New Roman" panose="02020603050405020304" pitchFamily="18" charset="0"/>
                <a:ea typeface="Times New Roman" panose="02020603050405020304" pitchFamily="18" charset="0"/>
              </a:rPr>
              <a:t>The Holy Trinity and Life Together</a:t>
            </a:r>
            <a:endParaRPr lang="en-US" sz="1550" dirty="0">
              <a:solidFill>
                <a:prstClr val="black"/>
              </a:solidFill>
              <a:latin typeface="Times New Roman" panose="02020603050405020304" pitchFamily="18" charset="0"/>
              <a:ea typeface="Calibri" panose="020F0502020204030204" pitchFamily="34" charset="0"/>
            </a:endParaRPr>
          </a:p>
          <a:p>
            <a:pPr lvl="0" algn="ctr">
              <a:lnSpc>
                <a:spcPct val="107000"/>
              </a:lnSpc>
              <a:spcAft>
                <a:spcPts val="800"/>
              </a:spcAft>
            </a:pPr>
            <a:r>
              <a:rPr lang="en-US" sz="1550" dirty="0">
                <a:solidFill>
                  <a:srgbClr val="006FC4"/>
                </a:solidFill>
                <a:latin typeface="Times New Roman" panose="02020603050405020304" pitchFamily="18" charset="0"/>
                <a:ea typeface="Times New Roman" panose="02020603050405020304" pitchFamily="18" charset="0"/>
              </a:rPr>
              <a:t>June 8, 2011 / </a:t>
            </a:r>
            <a:r>
              <a:rPr lang="en-US" sz="1550" u="sng" dirty="0">
                <a:solidFill>
                  <a:srgbClr val="006FC4"/>
                </a:solidFill>
                <a:latin typeface="Times New Roman" panose="02020603050405020304" pitchFamily="18" charset="0"/>
                <a:ea typeface="Times New Roman" panose="02020603050405020304" pitchFamily="18" charset="0"/>
                <a:hlinkClick r:id="rId2"/>
              </a:rPr>
              <a:t>The Magazine</a:t>
            </a:r>
            <a:r>
              <a:rPr lang="en-US" sz="1550" dirty="0">
                <a:solidFill>
                  <a:srgbClr val="006FC4"/>
                </a:solidFill>
                <a:latin typeface="Times New Roman" panose="02020603050405020304" pitchFamily="18" charset="0"/>
                <a:ea typeface="Times New Roman" panose="02020603050405020304" pitchFamily="18" charset="0"/>
              </a:rPr>
              <a:t> / By </a:t>
            </a:r>
            <a:r>
              <a:rPr lang="en-US" sz="1550" u="sng" dirty="0">
                <a:solidFill>
                  <a:srgbClr val="006FC4"/>
                </a:solidFill>
                <a:latin typeface="Times New Roman" panose="02020603050405020304" pitchFamily="18" charset="0"/>
                <a:ea typeface="Times New Roman" panose="02020603050405020304" pitchFamily="18" charset="0"/>
                <a:hlinkClick r:id="rId3" tooltip="Posts by The LCMS"/>
              </a:rPr>
              <a:t>The LCMS</a:t>
            </a:r>
            <a:r>
              <a:rPr lang="en-US" sz="1550" dirty="0">
                <a:solidFill>
                  <a:srgbClr val="006FC4"/>
                </a:solidFill>
                <a:latin typeface="Times New Roman" panose="02020603050405020304" pitchFamily="18" charset="0"/>
                <a:ea typeface="Times New Roman" panose="02020603050405020304" pitchFamily="18" charset="0"/>
              </a:rPr>
              <a:t> </a:t>
            </a:r>
            <a:r>
              <a:rPr lang="en-US" sz="1550" i="1" dirty="0">
                <a:solidFill>
                  <a:srgbClr val="000000"/>
                </a:solidFill>
                <a:latin typeface="Times New Roman" panose="02020603050405020304" pitchFamily="18" charset="0"/>
                <a:ea typeface="Times New Roman" panose="02020603050405020304" pitchFamily="18" charset="0"/>
              </a:rPr>
              <a:t>by Rev. Christopher Hall</a:t>
            </a:r>
            <a:endParaRPr lang="en-US" sz="1550" dirty="0">
              <a:solidFill>
                <a:prstClr val="black"/>
              </a:solidFill>
              <a:latin typeface="Times New Roman" panose="02020603050405020304" pitchFamily="18" charset="0"/>
              <a:ea typeface="Calibri" panose="020F0502020204030204" pitchFamily="34" charset="0"/>
            </a:endParaRPr>
          </a:p>
          <a:p>
            <a:pPr lvl="0" algn="just" fontAlgn="base">
              <a:lnSpc>
                <a:spcPct val="107000"/>
              </a:lnSpc>
              <a:spcAft>
                <a:spcPts val="800"/>
              </a:spcAft>
            </a:pPr>
            <a:r>
              <a:rPr lang="en-US" sz="1550" dirty="0">
                <a:solidFill>
                  <a:srgbClr val="000000"/>
                </a:solidFill>
                <a:latin typeface="Times New Roman" panose="02020603050405020304" pitchFamily="18" charset="0"/>
                <a:ea typeface="Times New Roman" panose="02020603050405020304" pitchFamily="18" charset="0"/>
              </a:rPr>
              <a:t>The </a:t>
            </a:r>
            <a:r>
              <a:rPr lang="en-US" sz="1550" dirty="0" err="1">
                <a:solidFill>
                  <a:srgbClr val="000000"/>
                </a:solidFill>
                <a:latin typeface="Times New Roman" panose="02020603050405020304" pitchFamily="18" charset="0"/>
                <a:ea typeface="Times New Roman" panose="02020603050405020304" pitchFamily="18" charset="0"/>
              </a:rPr>
              <a:t>Athanasian</a:t>
            </a:r>
            <a:r>
              <a:rPr lang="en-US" sz="1550" dirty="0">
                <a:solidFill>
                  <a:srgbClr val="000000"/>
                </a:solidFill>
                <a:latin typeface="Times New Roman" panose="02020603050405020304" pitchFamily="18" charset="0"/>
                <a:ea typeface="Times New Roman" panose="02020603050405020304" pitchFamily="18" charset="0"/>
              </a:rPr>
              <a:t> Creed confesses the Church’s belief in </a:t>
            </a:r>
            <a:r>
              <a:rPr lang="en-US" sz="1550" b="1" dirty="0">
                <a:solidFill>
                  <a:srgbClr val="000000"/>
                </a:solidFill>
                <a:latin typeface="Times New Roman" panose="02020603050405020304" pitchFamily="18" charset="0"/>
                <a:ea typeface="Times New Roman" panose="02020603050405020304" pitchFamily="18" charset="0"/>
              </a:rPr>
              <a:t>the Trinity</a:t>
            </a:r>
            <a:r>
              <a:rPr lang="en-US" sz="1550" dirty="0">
                <a:solidFill>
                  <a:srgbClr val="000000"/>
                </a:solidFill>
                <a:latin typeface="Times New Roman" panose="02020603050405020304" pitchFamily="18" charset="0"/>
                <a:ea typeface="Times New Roman" panose="02020603050405020304" pitchFamily="18" charset="0"/>
              </a:rPr>
              <a:t>. What is the relationship between the </a:t>
            </a:r>
            <a:r>
              <a:rPr lang="en-US" sz="1550" b="1" dirty="0">
                <a:solidFill>
                  <a:srgbClr val="000000"/>
                </a:solidFill>
                <a:latin typeface="Times New Roman" panose="02020603050405020304" pitchFamily="18" charset="0"/>
                <a:ea typeface="Times New Roman" panose="02020603050405020304" pitchFamily="18" charset="0"/>
              </a:rPr>
              <a:t>three Persons of the Trinity,</a:t>
            </a:r>
            <a:r>
              <a:rPr lang="en-US" sz="1550" dirty="0">
                <a:solidFill>
                  <a:srgbClr val="000000"/>
                </a:solidFill>
                <a:latin typeface="Times New Roman" panose="02020603050405020304" pitchFamily="18" charset="0"/>
                <a:ea typeface="Times New Roman" panose="02020603050405020304" pitchFamily="18" charset="0"/>
              </a:rPr>
              <a:t> and what does that mean for our Life Together?</a:t>
            </a:r>
            <a:endParaRPr lang="en-US" sz="1550" dirty="0">
              <a:solidFill>
                <a:prstClr val="black"/>
              </a:solidFill>
              <a:latin typeface="Times New Roman" panose="02020603050405020304" pitchFamily="18" charset="0"/>
              <a:ea typeface="Calibri" panose="020F0502020204030204" pitchFamily="34" charset="0"/>
            </a:endParaRPr>
          </a:p>
          <a:p>
            <a:pPr marL="0" marR="0" algn="just" fontAlgn="base">
              <a:lnSpc>
                <a:spcPct val="107000"/>
              </a:lnSpc>
              <a:spcAft>
                <a:spcPts val="800"/>
              </a:spcAft>
              <a:buNone/>
            </a:pPr>
            <a:r>
              <a:rPr lang="en-US" sz="1550" b="1" u="sng" dirty="0" smtClean="0">
                <a:solidFill>
                  <a:srgbClr val="000000"/>
                </a:solidFill>
                <a:effectLst/>
                <a:latin typeface="Times New Roman" panose="02020603050405020304" pitchFamily="18" charset="0"/>
                <a:ea typeface="Times New Roman" panose="02020603050405020304" pitchFamily="18" charset="0"/>
              </a:rPr>
              <a:t>The </a:t>
            </a:r>
            <a:r>
              <a:rPr lang="en-US" sz="1550" b="1" u="sng" dirty="0">
                <a:solidFill>
                  <a:srgbClr val="000000"/>
                </a:solidFill>
                <a:effectLst/>
                <a:latin typeface="Times New Roman" panose="02020603050405020304" pitchFamily="18" charset="0"/>
                <a:ea typeface="Times New Roman" panose="02020603050405020304" pitchFamily="18" charset="0"/>
              </a:rPr>
              <a:t>relationship of the Trinity</a:t>
            </a:r>
            <a:endParaRPr lang="en-US" sz="1550" dirty="0">
              <a:effectLst/>
              <a:latin typeface="Times New Roman" panose="02020603050405020304" pitchFamily="18" charset="0"/>
              <a:ea typeface="Calibri" panose="020F0502020204030204" pitchFamily="34" charset="0"/>
            </a:endParaRPr>
          </a:p>
          <a:p>
            <a:pPr marL="0" marR="0" algn="just" fontAlgn="base">
              <a:lnSpc>
                <a:spcPct val="107000"/>
              </a:lnSpc>
              <a:spcAft>
                <a:spcPts val="800"/>
              </a:spcAft>
              <a:buNone/>
            </a:pPr>
            <a:r>
              <a:rPr lang="en-US" sz="1550" dirty="0">
                <a:solidFill>
                  <a:srgbClr val="000000"/>
                </a:solidFill>
                <a:effectLst/>
                <a:latin typeface="Times New Roman" panose="02020603050405020304" pitchFamily="18" charset="0"/>
                <a:ea typeface="Times New Roman" panose="02020603050405020304" pitchFamily="18" charset="0"/>
              </a:rPr>
              <a:t>In all three creeds we recite—the Apostles’, the Nicene and the Athanasian—we confess that </a:t>
            </a:r>
            <a:r>
              <a:rPr lang="en-US" sz="1550" b="1" dirty="0">
                <a:solidFill>
                  <a:srgbClr val="000000"/>
                </a:solidFill>
                <a:effectLst/>
                <a:latin typeface="Times New Roman" panose="02020603050405020304" pitchFamily="18" charset="0"/>
                <a:ea typeface="Times New Roman" panose="02020603050405020304" pitchFamily="18" charset="0"/>
              </a:rPr>
              <a:t>the Son of God is begotten of the Father.</a:t>
            </a:r>
            <a:r>
              <a:rPr lang="en-US" sz="1550" dirty="0">
                <a:solidFill>
                  <a:srgbClr val="000000"/>
                </a:solidFill>
                <a:effectLst/>
                <a:latin typeface="Times New Roman" panose="02020603050405020304" pitchFamily="18" charset="0"/>
                <a:ea typeface="Times New Roman" panose="02020603050405020304" pitchFamily="18" charset="0"/>
              </a:rPr>
              <a:t> This does not mean that the </a:t>
            </a:r>
            <a:r>
              <a:rPr lang="en-US" sz="1550" b="1" dirty="0">
                <a:solidFill>
                  <a:srgbClr val="000000"/>
                </a:solidFill>
                <a:effectLst/>
                <a:latin typeface="Times New Roman" panose="02020603050405020304" pitchFamily="18" charset="0"/>
                <a:ea typeface="Times New Roman" panose="02020603050405020304" pitchFamily="18" charset="0"/>
              </a:rPr>
              <a:t>Father</a:t>
            </a:r>
            <a:r>
              <a:rPr lang="en-US" sz="1550" dirty="0">
                <a:solidFill>
                  <a:srgbClr val="000000"/>
                </a:solidFill>
                <a:effectLst/>
                <a:latin typeface="Times New Roman" panose="02020603050405020304" pitchFamily="18" charset="0"/>
                <a:ea typeface="Times New Roman" panose="02020603050405020304" pitchFamily="18" charset="0"/>
              </a:rPr>
              <a:t> reproduced Himself to form </a:t>
            </a:r>
            <a:r>
              <a:rPr lang="en-US" sz="1550" b="1" dirty="0">
                <a:solidFill>
                  <a:srgbClr val="000000"/>
                </a:solidFill>
                <a:effectLst/>
                <a:latin typeface="Times New Roman" panose="02020603050405020304" pitchFamily="18" charset="0"/>
                <a:ea typeface="Times New Roman" panose="02020603050405020304" pitchFamily="18" charset="0"/>
              </a:rPr>
              <a:t>the Son </a:t>
            </a:r>
            <a:r>
              <a:rPr lang="en-US" sz="1550" dirty="0">
                <a:solidFill>
                  <a:srgbClr val="000000"/>
                </a:solidFill>
                <a:effectLst/>
                <a:latin typeface="Times New Roman" panose="02020603050405020304" pitchFamily="18" charset="0"/>
                <a:ea typeface="Times New Roman" panose="02020603050405020304" pitchFamily="18" charset="0"/>
              </a:rPr>
              <a:t>in a biological way, like a father begets a son in our lives, but </a:t>
            </a:r>
            <a:r>
              <a:rPr lang="en-US" sz="1550" b="1" dirty="0">
                <a:solidFill>
                  <a:srgbClr val="000000"/>
                </a:solidFill>
                <a:effectLst/>
                <a:latin typeface="Times New Roman" panose="02020603050405020304" pitchFamily="18" charset="0"/>
                <a:ea typeface="Times New Roman" panose="02020603050405020304" pitchFamily="18" charset="0"/>
              </a:rPr>
              <a:t>the First Person of the Trinity’s relationship with the Second is like that of Father and Son</a:t>
            </a:r>
            <a:r>
              <a:rPr lang="en-US" sz="1550" dirty="0">
                <a:solidFill>
                  <a:srgbClr val="000000"/>
                </a:solidFill>
                <a:effectLst/>
                <a:latin typeface="Times New Roman" panose="02020603050405020304" pitchFamily="18" charset="0"/>
                <a:ea typeface="Times New Roman" panose="02020603050405020304" pitchFamily="18" charset="0"/>
              </a:rPr>
              <a:t>. And it always has been that way, because </a:t>
            </a:r>
            <a:r>
              <a:rPr lang="en-US" sz="1550" b="1" dirty="0">
                <a:solidFill>
                  <a:srgbClr val="000000"/>
                </a:solidFill>
                <a:effectLst/>
                <a:latin typeface="Times New Roman" panose="02020603050405020304" pitchFamily="18" charset="0"/>
                <a:ea typeface="Times New Roman" panose="02020603050405020304" pitchFamily="18" charset="0"/>
              </a:rPr>
              <a:t>the Son is eternally present</a:t>
            </a:r>
            <a:r>
              <a:rPr lang="en-US" sz="1550" b="1" dirty="0" smtClean="0">
                <a:solidFill>
                  <a:srgbClr val="000000"/>
                </a:solidFill>
                <a:effectLst/>
                <a:latin typeface="Times New Roman" panose="02020603050405020304" pitchFamily="18" charset="0"/>
                <a:ea typeface="Times New Roman" panose="02020603050405020304" pitchFamily="18" charset="0"/>
              </a:rPr>
              <a:t>…</a:t>
            </a:r>
            <a:r>
              <a:rPr lang="en-US" sz="1550" dirty="0">
                <a:solidFill>
                  <a:srgbClr val="000000"/>
                </a:solidFill>
                <a:effectLst/>
                <a:latin typeface="Times New Roman" panose="02020603050405020304" pitchFamily="18" charset="0"/>
                <a:ea typeface="Times New Roman" panose="02020603050405020304" pitchFamily="18" charset="0"/>
              </a:rPr>
              <a:t> </a:t>
            </a:r>
            <a:endParaRPr lang="en-US" sz="1550" dirty="0">
              <a:effectLst/>
              <a:latin typeface="Times New Roman" panose="02020603050405020304" pitchFamily="18" charset="0"/>
              <a:ea typeface="Calibri" panose="020F0502020204030204" pitchFamily="34" charset="0"/>
            </a:endParaRPr>
          </a:p>
          <a:p>
            <a:pPr marL="0" marR="0" algn="just" fontAlgn="base">
              <a:lnSpc>
                <a:spcPct val="107000"/>
              </a:lnSpc>
              <a:spcAft>
                <a:spcPts val="800"/>
              </a:spcAft>
              <a:buNone/>
            </a:pPr>
            <a:r>
              <a:rPr lang="en-US" sz="1550" b="1" u="sng" dirty="0">
                <a:solidFill>
                  <a:srgbClr val="000000"/>
                </a:solidFill>
                <a:effectLst/>
                <a:latin typeface="Times New Roman" panose="02020603050405020304" pitchFamily="18" charset="0"/>
                <a:ea typeface="Times New Roman" panose="02020603050405020304" pitchFamily="18" charset="0"/>
              </a:rPr>
              <a:t>God is love</a:t>
            </a:r>
            <a:endParaRPr lang="en-US" sz="1550" dirty="0">
              <a:effectLst/>
              <a:latin typeface="Times New Roman" panose="02020603050405020304" pitchFamily="18" charset="0"/>
              <a:ea typeface="Calibri" panose="020F0502020204030204" pitchFamily="34" charset="0"/>
            </a:endParaRPr>
          </a:p>
          <a:p>
            <a:pPr marL="0" marR="0" algn="just" fontAlgn="base">
              <a:lnSpc>
                <a:spcPct val="107000"/>
              </a:lnSpc>
              <a:spcAft>
                <a:spcPts val="800"/>
              </a:spcAft>
              <a:buNone/>
            </a:pPr>
            <a:r>
              <a:rPr lang="en-US" sz="1550" dirty="0">
                <a:solidFill>
                  <a:srgbClr val="000000"/>
                </a:solidFill>
                <a:effectLst/>
                <a:latin typeface="Times New Roman" panose="02020603050405020304" pitchFamily="18" charset="0"/>
                <a:ea typeface="Times New Roman" panose="02020603050405020304" pitchFamily="18" charset="0"/>
              </a:rPr>
              <a:t>Scripture testifies to this “inner relationship” of </a:t>
            </a:r>
            <a:r>
              <a:rPr lang="en-US" sz="1550" b="1" dirty="0">
                <a:solidFill>
                  <a:srgbClr val="000000"/>
                </a:solidFill>
                <a:effectLst/>
                <a:latin typeface="Times New Roman" panose="02020603050405020304" pitchFamily="18" charset="0"/>
                <a:ea typeface="Times New Roman" panose="02020603050405020304" pitchFamily="18" charset="0"/>
              </a:rPr>
              <a:t>the Trinity.</a:t>
            </a:r>
            <a:r>
              <a:rPr lang="en-US" sz="1550" dirty="0">
                <a:solidFill>
                  <a:srgbClr val="000000"/>
                </a:solidFill>
                <a:effectLst/>
                <a:latin typeface="Times New Roman" panose="02020603050405020304" pitchFamily="18" charset="0"/>
                <a:ea typeface="Times New Roman" panose="02020603050405020304" pitchFamily="18" charset="0"/>
              </a:rPr>
              <a:t> We can see this relationship that is at </a:t>
            </a:r>
            <a:r>
              <a:rPr lang="en-US" sz="1550" b="1" dirty="0">
                <a:solidFill>
                  <a:srgbClr val="000000"/>
                </a:solidFill>
                <a:effectLst/>
                <a:latin typeface="Times New Roman" panose="02020603050405020304" pitchFamily="18" charset="0"/>
                <a:ea typeface="Times New Roman" panose="02020603050405020304" pitchFamily="18" charset="0"/>
              </a:rPr>
              <a:t>the heart of the Godhead</a:t>
            </a:r>
            <a:r>
              <a:rPr lang="en-US" sz="1550" dirty="0">
                <a:solidFill>
                  <a:srgbClr val="000000"/>
                </a:solidFill>
                <a:effectLst/>
                <a:latin typeface="Times New Roman" panose="02020603050405020304" pitchFamily="18" charset="0"/>
                <a:ea typeface="Times New Roman" panose="02020603050405020304" pitchFamily="18" charset="0"/>
              </a:rPr>
              <a:t> when St. John writes, </a:t>
            </a:r>
            <a:r>
              <a:rPr lang="en-US" sz="1550" b="1" dirty="0">
                <a:solidFill>
                  <a:srgbClr val="000000"/>
                </a:solidFill>
                <a:effectLst/>
                <a:latin typeface="Times New Roman" panose="02020603050405020304" pitchFamily="18" charset="0"/>
                <a:ea typeface="Times New Roman" panose="02020603050405020304" pitchFamily="18" charset="0"/>
              </a:rPr>
              <a:t>“God is love”</a:t>
            </a:r>
            <a:r>
              <a:rPr lang="en-US" sz="1550" dirty="0">
                <a:solidFill>
                  <a:srgbClr val="000000"/>
                </a:solidFill>
                <a:effectLst/>
                <a:latin typeface="Times New Roman" panose="02020603050405020304" pitchFamily="18" charset="0"/>
                <a:ea typeface="Times New Roman" panose="02020603050405020304" pitchFamily="18" charset="0"/>
              </a:rPr>
              <a:t> (1 John 4:8). This is more than a warm and wooly feeling, more than a vague and emotional statement. It is at </a:t>
            </a:r>
            <a:r>
              <a:rPr lang="en-US" sz="1550" b="1" dirty="0">
                <a:solidFill>
                  <a:srgbClr val="000000"/>
                </a:solidFill>
                <a:effectLst/>
                <a:latin typeface="Times New Roman" panose="02020603050405020304" pitchFamily="18" charset="0"/>
                <a:ea typeface="Times New Roman" panose="02020603050405020304" pitchFamily="18" charset="0"/>
              </a:rPr>
              <a:t>the heart of who God is</a:t>
            </a:r>
            <a:r>
              <a:rPr lang="en-US" sz="1550" dirty="0">
                <a:solidFill>
                  <a:srgbClr val="000000"/>
                </a:solidFill>
                <a:effectLst/>
                <a:latin typeface="Times New Roman" panose="02020603050405020304" pitchFamily="18" charset="0"/>
                <a:ea typeface="Times New Roman" panose="02020603050405020304" pitchFamily="18" charset="0"/>
              </a:rPr>
              <a:t>. In order to love, there must be someone to love. St. Paul refers to this in the famous passage from 1 Corinthians, “Love is patient and kind; love does not envy or boast; it is not arrogant or rude. It does not insist on its own way; it is not irritable or resentful” (1 Cor. 13:4–5).</a:t>
            </a:r>
            <a:endParaRPr lang="en-US" sz="1550" dirty="0">
              <a:effectLst/>
              <a:latin typeface="Times New Roman" panose="02020603050405020304" pitchFamily="18" charset="0"/>
              <a:ea typeface="Calibri" panose="020F0502020204030204" pitchFamily="34" charset="0"/>
            </a:endParaRPr>
          </a:p>
          <a:p>
            <a:pPr marL="0" marR="0" algn="just" fontAlgn="base">
              <a:lnSpc>
                <a:spcPct val="107000"/>
              </a:lnSpc>
              <a:spcAft>
                <a:spcPts val="800"/>
              </a:spcAft>
              <a:buNone/>
            </a:pPr>
            <a:r>
              <a:rPr lang="en-US" sz="1550" dirty="0">
                <a:solidFill>
                  <a:srgbClr val="000000"/>
                </a:solidFill>
                <a:effectLst/>
                <a:latin typeface="Times New Roman" panose="02020603050405020304" pitchFamily="18" charset="0"/>
                <a:ea typeface="Times New Roman" panose="02020603050405020304" pitchFamily="18" charset="0"/>
              </a:rPr>
              <a:t> </a:t>
            </a:r>
            <a:endParaRPr lang="en-US" sz="1550" dirty="0">
              <a:effectLst/>
              <a:latin typeface="Times New Roman" panose="02020603050405020304" pitchFamily="18" charset="0"/>
              <a:ea typeface="Calibri" panose="020F0502020204030204" pitchFamily="34" charset="0"/>
            </a:endParaRPr>
          </a:p>
          <a:p>
            <a:pPr marL="0" marR="0" algn="just" fontAlgn="base">
              <a:lnSpc>
                <a:spcPct val="107000"/>
              </a:lnSpc>
              <a:spcAft>
                <a:spcPts val="800"/>
              </a:spcAft>
              <a:buNone/>
            </a:pPr>
            <a:r>
              <a:rPr lang="en-US" sz="1550" dirty="0">
                <a:solidFill>
                  <a:srgbClr val="000000"/>
                </a:solidFill>
                <a:effectLst/>
                <a:latin typeface="Times New Roman" panose="02020603050405020304" pitchFamily="18" charset="0"/>
                <a:ea typeface="Times New Roman" panose="02020603050405020304" pitchFamily="18" charset="0"/>
              </a:rPr>
              <a:t>In other words, love is always directed at another person. It is always a denial of oneself in favor of the other, their interests and their life and being. In this sense, self-love is an oxymoron, like saying “married bachelor.” We cannot love ourselves if we truly understand what love is. Love is always about the other.</a:t>
            </a:r>
            <a:endParaRPr lang="en-US" sz="155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654457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825D555-C69F-30F4-2AFA-597E3E8ABCC4}"/>
              </a:ext>
            </a:extLst>
          </p:cNvPr>
          <p:cNvSpPr txBox="1"/>
          <p:nvPr/>
        </p:nvSpPr>
        <p:spPr>
          <a:xfrm>
            <a:off x="308344" y="520995"/>
            <a:ext cx="8351875" cy="5544403"/>
          </a:xfrm>
          <a:prstGeom prst="rect">
            <a:avLst/>
          </a:prstGeom>
          <a:noFill/>
        </p:spPr>
        <p:txBody>
          <a:bodyPr wrap="square" rtlCol="0">
            <a:spAutoFit/>
          </a:bodyPr>
          <a:lstStyle/>
          <a:p>
            <a:pPr marL="0" marR="0" algn="just" fontAlgn="base">
              <a:lnSpc>
                <a:spcPct val="107000"/>
              </a:lnSpc>
              <a:spcAft>
                <a:spcPts val="800"/>
              </a:spcAft>
              <a:buNone/>
            </a:pPr>
            <a:r>
              <a:rPr lang="en-US" sz="2000" b="1" dirty="0">
                <a:solidFill>
                  <a:srgbClr val="000000"/>
                </a:solidFill>
                <a:effectLst/>
                <a:latin typeface="Times New Roman" panose="02020603050405020304" pitchFamily="18" charset="0"/>
                <a:ea typeface="Times New Roman" panose="02020603050405020304" pitchFamily="18" charset="0"/>
              </a:rPr>
              <a:t>If God is love itself, then God must have another to love</a:t>
            </a:r>
            <a:r>
              <a:rPr lang="en-US" sz="2000" dirty="0">
                <a:solidFill>
                  <a:srgbClr val="000000"/>
                </a:solidFill>
                <a:effectLst/>
                <a:latin typeface="Times New Roman" panose="02020603050405020304" pitchFamily="18" charset="0"/>
                <a:ea typeface="Times New Roman" panose="02020603050405020304" pitchFamily="18" charset="0"/>
              </a:rPr>
              <a:t>. It is not enough to say that He loves His creation. He does, but if that is the only “other” that He loved, then before creation, </a:t>
            </a:r>
            <a:r>
              <a:rPr lang="en-US" sz="2000" b="1" dirty="0">
                <a:solidFill>
                  <a:srgbClr val="000000"/>
                </a:solidFill>
                <a:effectLst/>
                <a:latin typeface="Times New Roman" panose="02020603050405020304" pitchFamily="18" charset="0"/>
                <a:ea typeface="Times New Roman" panose="02020603050405020304" pitchFamily="18" charset="0"/>
              </a:rPr>
              <a:t>God </a:t>
            </a:r>
            <a:r>
              <a:rPr lang="en-US" sz="2000" dirty="0">
                <a:solidFill>
                  <a:srgbClr val="000000"/>
                </a:solidFill>
                <a:effectLst/>
                <a:latin typeface="Times New Roman" panose="02020603050405020304" pitchFamily="18" charset="0"/>
                <a:ea typeface="Times New Roman" panose="02020603050405020304" pitchFamily="18" charset="0"/>
              </a:rPr>
              <a:t>would not have been love. No, if</a:t>
            </a:r>
            <a:r>
              <a:rPr lang="en-US" sz="2000" b="1" dirty="0">
                <a:solidFill>
                  <a:srgbClr val="000000"/>
                </a:solidFill>
                <a:effectLst/>
                <a:latin typeface="Times New Roman" panose="02020603050405020304" pitchFamily="18" charset="0"/>
                <a:ea typeface="Times New Roman" panose="02020603050405020304" pitchFamily="18" charset="0"/>
              </a:rPr>
              <a:t> God</a:t>
            </a:r>
            <a:r>
              <a:rPr lang="en-US" sz="2000" dirty="0">
                <a:solidFill>
                  <a:srgbClr val="000000"/>
                </a:solidFill>
                <a:effectLst/>
                <a:latin typeface="Times New Roman" panose="02020603050405020304" pitchFamily="18" charset="0"/>
                <a:ea typeface="Times New Roman" panose="02020603050405020304" pitchFamily="18" charset="0"/>
              </a:rPr>
              <a:t> is love in its perfect and biblical definition, then love also describes His relationship with Himself. </a:t>
            </a:r>
            <a:r>
              <a:rPr lang="en-US" sz="2000" b="1" dirty="0">
                <a:solidFill>
                  <a:srgbClr val="000000"/>
                </a:solidFill>
                <a:effectLst/>
                <a:latin typeface="Times New Roman" panose="02020603050405020304" pitchFamily="18" charset="0"/>
                <a:ea typeface="Times New Roman" panose="02020603050405020304" pitchFamily="18" charset="0"/>
              </a:rPr>
              <a:t>The Father loves the Son and the Spirit. The Son loves the Father and the Spirit. The Spirit loves the Father and the Son. In other words, God is One, but since God is love, He loves within Himself, in the way of the Holy Trinity.</a:t>
            </a:r>
            <a:endParaRPr lang="en-US" sz="2000" dirty="0">
              <a:effectLst/>
              <a:latin typeface="Times New Roman" panose="02020603050405020304" pitchFamily="18" charset="0"/>
              <a:ea typeface="Calibri" panose="020F0502020204030204" pitchFamily="34" charset="0"/>
            </a:endParaRPr>
          </a:p>
          <a:p>
            <a:pPr marL="0" marR="0" algn="just" fontAlgn="base">
              <a:lnSpc>
                <a:spcPct val="107000"/>
              </a:lnSpc>
              <a:spcAft>
                <a:spcPts val="800"/>
              </a:spcAft>
              <a:buNone/>
            </a:pPr>
            <a:r>
              <a:rPr lang="en-US" sz="20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endParaRPr>
          </a:p>
          <a:p>
            <a:pPr marL="0" marR="0" algn="just" fontAlgn="base">
              <a:lnSpc>
                <a:spcPct val="107000"/>
              </a:lnSpc>
              <a:spcAft>
                <a:spcPts val="800"/>
              </a:spcAft>
              <a:buNone/>
            </a:pPr>
            <a:r>
              <a:rPr lang="en-US" sz="2000" dirty="0">
                <a:solidFill>
                  <a:srgbClr val="000000"/>
                </a:solidFill>
                <a:effectLst/>
                <a:latin typeface="Times New Roman" panose="02020603050405020304" pitchFamily="18" charset="0"/>
                <a:ea typeface="Times New Roman" panose="02020603050405020304" pitchFamily="18" charset="0"/>
              </a:rPr>
              <a:t>When we confess the Athanasian Creed, we also see that </a:t>
            </a:r>
            <a:r>
              <a:rPr lang="en-US" sz="2000" b="1" dirty="0">
                <a:solidFill>
                  <a:srgbClr val="000000"/>
                </a:solidFill>
                <a:effectLst/>
                <a:latin typeface="Times New Roman" panose="02020603050405020304" pitchFamily="18" charset="0"/>
                <a:ea typeface="Times New Roman" panose="02020603050405020304" pitchFamily="18" charset="0"/>
              </a:rPr>
              <a:t>God is never alone. God Himself</a:t>
            </a:r>
            <a:r>
              <a:rPr lang="en-US" sz="2000" dirty="0">
                <a:solidFill>
                  <a:srgbClr val="000000"/>
                </a:solidFill>
                <a:effectLst/>
                <a:latin typeface="Times New Roman" panose="02020603050405020304" pitchFamily="18" charset="0"/>
                <a:ea typeface="Times New Roman" panose="02020603050405020304" pitchFamily="18" charset="0"/>
              </a:rPr>
              <a:t> is a community, a relationship. He is One but also Three and always </a:t>
            </a:r>
            <a:r>
              <a:rPr lang="en-US" sz="2000" b="1" dirty="0">
                <a:solidFill>
                  <a:srgbClr val="000000"/>
                </a:solidFill>
                <a:effectLst/>
                <a:latin typeface="Times New Roman" panose="02020603050405020304" pitchFamily="18" charset="0"/>
                <a:ea typeface="Times New Roman" panose="02020603050405020304" pitchFamily="18" charset="0"/>
              </a:rPr>
              <a:t>One in Three and Three in One</a:t>
            </a:r>
            <a:r>
              <a:rPr lang="en-US" sz="2000" dirty="0">
                <a:solidFill>
                  <a:srgbClr val="000000"/>
                </a:solidFill>
                <a:effectLst/>
                <a:latin typeface="Times New Roman" panose="02020603050405020304" pitchFamily="18" charset="0"/>
                <a:ea typeface="Times New Roman" panose="02020603050405020304" pitchFamily="18" charset="0"/>
              </a:rPr>
              <a:t>. This </a:t>
            </a:r>
            <a:r>
              <a:rPr lang="en-US" sz="2000" b="1" dirty="0">
                <a:solidFill>
                  <a:srgbClr val="000000"/>
                </a:solidFill>
                <a:effectLst/>
                <a:latin typeface="Times New Roman" panose="02020603050405020304" pitchFamily="18" charset="0"/>
                <a:ea typeface="Times New Roman" panose="02020603050405020304" pitchFamily="18" charset="0"/>
              </a:rPr>
              <a:t>love of God</a:t>
            </a:r>
            <a:r>
              <a:rPr lang="en-US" sz="2000" dirty="0">
                <a:solidFill>
                  <a:srgbClr val="000000"/>
                </a:solidFill>
                <a:effectLst/>
                <a:latin typeface="Times New Roman" panose="02020603050405020304" pitchFamily="18" charset="0"/>
                <a:ea typeface="Times New Roman" panose="02020603050405020304" pitchFamily="18" charset="0"/>
              </a:rPr>
              <a:t> passes to us who have been created in His own image, who were also created in a community with Him and given a community with one another. We, too, are created to express our love not by ourselves, not by looking in a mirror, but in community with spouse and children, friends and neighbors</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4934759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121274E-EE65-9089-9787-11F24EA21E97}"/>
              </a:ext>
            </a:extLst>
          </p:cNvPr>
          <p:cNvSpPr txBox="1"/>
          <p:nvPr/>
        </p:nvSpPr>
        <p:spPr>
          <a:xfrm>
            <a:off x="380814" y="378576"/>
            <a:ext cx="8139223" cy="5643468"/>
          </a:xfrm>
          <a:prstGeom prst="rect">
            <a:avLst/>
          </a:prstGeom>
          <a:noFill/>
        </p:spPr>
        <p:txBody>
          <a:bodyPr wrap="square" rtlCol="0">
            <a:spAutoFit/>
          </a:bodyPr>
          <a:lstStyle/>
          <a:p>
            <a:pPr marL="0" marR="0" algn="just" fontAlgn="base">
              <a:lnSpc>
                <a:spcPct val="107000"/>
              </a:lnSpc>
              <a:spcAft>
                <a:spcPts val="800"/>
              </a:spcAft>
              <a:buNone/>
            </a:pPr>
            <a:r>
              <a:rPr lang="en-US" sz="1800" b="1" u="sng" dirty="0">
                <a:solidFill>
                  <a:srgbClr val="000000"/>
                </a:solidFill>
                <a:effectLst/>
                <a:latin typeface="Times New Roman" panose="02020603050405020304" pitchFamily="18" charset="0"/>
                <a:ea typeface="Times New Roman" panose="02020603050405020304" pitchFamily="18" charset="0"/>
              </a:rPr>
              <a:t>Uncreated, infinite, </a:t>
            </a:r>
            <a:r>
              <a:rPr lang="en-US" sz="1800" b="1" u="sng" dirty="0" smtClean="0">
                <a:solidFill>
                  <a:srgbClr val="000000"/>
                </a:solidFill>
                <a:effectLst/>
                <a:latin typeface="Times New Roman" panose="02020603050405020304" pitchFamily="18" charset="0"/>
                <a:ea typeface="Times New Roman" panose="02020603050405020304" pitchFamily="18" charset="0"/>
              </a:rPr>
              <a:t>eternal</a:t>
            </a:r>
            <a:endParaRPr lang="en-US" sz="2800" dirty="0">
              <a:effectLst/>
              <a:latin typeface="Times New Roman" panose="02020603050405020304" pitchFamily="18" charset="0"/>
              <a:ea typeface="Calibri" panose="020F0502020204030204" pitchFamily="34" charset="0"/>
            </a:endParaRPr>
          </a:p>
          <a:p>
            <a:pPr marL="0" marR="0" algn="just" fontAlgn="base">
              <a:lnSpc>
                <a:spcPct val="107000"/>
              </a:lnSpc>
              <a:spcAft>
                <a:spcPts val="800"/>
              </a:spcAft>
              <a:buNone/>
            </a:pPr>
            <a:r>
              <a:rPr lang="en-US" sz="1800" dirty="0">
                <a:solidFill>
                  <a:srgbClr val="000000"/>
                </a:solidFill>
                <a:effectLst/>
                <a:latin typeface="Times New Roman" panose="02020603050405020304" pitchFamily="18" charset="0"/>
                <a:ea typeface="Times New Roman" panose="02020603050405020304" pitchFamily="18" charset="0"/>
              </a:rPr>
              <a:t>Even when </a:t>
            </a:r>
            <a:r>
              <a:rPr lang="en-US" sz="1800" b="1" dirty="0">
                <a:solidFill>
                  <a:srgbClr val="000000"/>
                </a:solidFill>
                <a:effectLst/>
                <a:latin typeface="Times New Roman" panose="02020603050405020304" pitchFamily="18" charset="0"/>
                <a:ea typeface="Times New Roman" panose="02020603050405020304" pitchFamily="18" charset="0"/>
              </a:rPr>
              <a:t>the Son of God became a man,</a:t>
            </a:r>
            <a:r>
              <a:rPr lang="en-US" sz="1800" dirty="0">
                <a:solidFill>
                  <a:srgbClr val="000000"/>
                </a:solidFill>
                <a:effectLst/>
                <a:latin typeface="Times New Roman" panose="02020603050405020304" pitchFamily="18" charset="0"/>
                <a:ea typeface="Times New Roman" panose="02020603050405020304" pitchFamily="18" charset="0"/>
              </a:rPr>
              <a:t> He reflects and teaches </a:t>
            </a:r>
            <a:r>
              <a:rPr lang="en-US" sz="1800" b="1" dirty="0">
                <a:solidFill>
                  <a:srgbClr val="000000"/>
                </a:solidFill>
                <a:effectLst/>
                <a:latin typeface="Times New Roman" panose="02020603050405020304" pitchFamily="18" charset="0"/>
                <a:ea typeface="Times New Roman" panose="02020603050405020304" pitchFamily="18" charset="0"/>
              </a:rPr>
              <a:t>this inner life of God—</a:t>
            </a:r>
            <a:r>
              <a:rPr lang="en-US" sz="1800" dirty="0">
                <a:solidFill>
                  <a:srgbClr val="000000"/>
                </a:solidFill>
                <a:effectLst/>
                <a:latin typeface="Times New Roman" panose="02020603050405020304" pitchFamily="18" charset="0"/>
                <a:ea typeface="Times New Roman" panose="02020603050405020304" pitchFamily="18" charset="0"/>
              </a:rPr>
              <a:t>this community of </a:t>
            </a:r>
            <a:r>
              <a:rPr lang="en-US" sz="1800" b="1" dirty="0">
                <a:solidFill>
                  <a:srgbClr val="000000"/>
                </a:solidFill>
                <a:effectLst/>
                <a:latin typeface="Times New Roman" panose="02020603050405020304" pitchFamily="18" charset="0"/>
                <a:ea typeface="Times New Roman" panose="02020603050405020304" pitchFamily="18" charset="0"/>
              </a:rPr>
              <a:t>God,</a:t>
            </a:r>
            <a:r>
              <a:rPr lang="en-US" sz="1800" dirty="0">
                <a:solidFill>
                  <a:srgbClr val="000000"/>
                </a:solidFill>
                <a:effectLst/>
                <a:latin typeface="Times New Roman" panose="02020603050405020304" pitchFamily="18" charset="0"/>
                <a:ea typeface="Times New Roman" panose="02020603050405020304" pitchFamily="18" charset="0"/>
              </a:rPr>
              <a:t> the relationship He has </a:t>
            </a:r>
            <a:r>
              <a:rPr lang="en-US" sz="1800" b="1" dirty="0">
                <a:solidFill>
                  <a:srgbClr val="000000"/>
                </a:solidFill>
                <a:effectLst/>
                <a:latin typeface="Times New Roman" panose="02020603050405020304" pitchFamily="18" charset="0"/>
                <a:ea typeface="Times New Roman" panose="02020603050405020304" pitchFamily="18" charset="0"/>
              </a:rPr>
              <a:t>with the Father</a:t>
            </a:r>
            <a:r>
              <a:rPr lang="en-US" sz="1800" dirty="0">
                <a:solidFill>
                  <a:srgbClr val="000000"/>
                </a:solidFill>
                <a:effectLst/>
                <a:latin typeface="Times New Roman" panose="02020603050405020304" pitchFamily="18" charset="0"/>
                <a:ea typeface="Times New Roman" panose="02020603050405020304" pitchFamily="18" charset="0"/>
              </a:rPr>
              <a:t>—and relates it to us. He says that</a:t>
            </a:r>
            <a:r>
              <a:rPr lang="en-US" sz="1800" b="1" dirty="0">
                <a:solidFill>
                  <a:srgbClr val="000000"/>
                </a:solidFill>
                <a:effectLst/>
                <a:latin typeface="Times New Roman" panose="02020603050405020304" pitchFamily="18" charset="0"/>
                <a:ea typeface="Times New Roman" panose="02020603050405020304" pitchFamily="18" charset="0"/>
              </a:rPr>
              <a:t> He is One with the Father</a:t>
            </a:r>
            <a:r>
              <a:rPr lang="en-US" sz="1800" dirty="0">
                <a:solidFill>
                  <a:srgbClr val="000000"/>
                </a:solidFill>
                <a:effectLst/>
                <a:latin typeface="Times New Roman" panose="02020603050405020304" pitchFamily="18" charset="0"/>
                <a:ea typeface="Times New Roman" panose="02020603050405020304" pitchFamily="18" charset="0"/>
              </a:rPr>
              <a:t>, that we may be </a:t>
            </a:r>
            <a:r>
              <a:rPr lang="en-US" sz="1800" b="1" dirty="0">
                <a:solidFill>
                  <a:srgbClr val="000000"/>
                </a:solidFill>
                <a:effectLst/>
                <a:latin typeface="Times New Roman" panose="02020603050405020304" pitchFamily="18" charset="0"/>
                <a:ea typeface="Times New Roman" panose="02020603050405020304" pitchFamily="18" charset="0"/>
              </a:rPr>
              <a:t>One with Him </a:t>
            </a:r>
            <a:r>
              <a:rPr lang="en-US" sz="1800" dirty="0">
                <a:solidFill>
                  <a:srgbClr val="000000"/>
                </a:solidFill>
                <a:effectLst/>
                <a:latin typeface="Times New Roman" panose="02020603050405020304" pitchFamily="18" charset="0"/>
                <a:ea typeface="Times New Roman" panose="02020603050405020304" pitchFamily="18" charset="0"/>
              </a:rPr>
              <a:t>(John 17:22). He says </a:t>
            </a:r>
            <a:r>
              <a:rPr lang="en-US" sz="1800" b="1" dirty="0">
                <a:solidFill>
                  <a:srgbClr val="000000"/>
                </a:solidFill>
                <a:effectLst/>
                <a:latin typeface="Times New Roman" panose="02020603050405020304" pitchFamily="18" charset="0"/>
                <a:ea typeface="Times New Roman" panose="02020603050405020304" pitchFamily="18" charset="0"/>
              </a:rPr>
              <a:t>the Word</a:t>
            </a:r>
            <a:r>
              <a:rPr lang="en-US" sz="1800" dirty="0">
                <a:solidFill>
                  <a:srgbClr val="000000"/>
                </a:solidFill>
                <a:effectLst/>
                <a:latin typeface="Times New Roman" panose="02020603050405020304" pitchFamily="18" charset="0"/>
                <a:ea typeface="Times New Roman" panose="02020603050405020304" pitchFamily="18" charset="0"/>
              </a:rPr>
              <a:t> He speaks is not His own but was given by </a:t>
            </a:r>
            <a:r>
              <a:rPr lang="en-US" sz="1800" b="1" dirty="0">
                <a:solidFill>
                  <a:srgbClr val="000000"/>
                </a:solidFill>
                <a:effectLst/>
                <a:latin typeface="Times New Roman" panose="02020603050405020304" pitchFamily="18" charset="0"/>
                <a:ea typeface="Times New Roman" panose="02020603050405020304" pitchFamily="18" charset="0"/>
              </a:rPr>
              <a:t>His Father</a:t>
            </a:r>
            <a:r>
              <a:rPr lang="en-US" sz="1800" dirty="0">
                <a:solidFill>
                  <a:srgbClr val="000000"/>
                </a:solidFill>
                <a:effectLst/>
                <a:latin typeface="Times New Roman" panose="02020603050405020304" pitchFamily="18" charset="0"/>
                <a:ea typeface="Times New Roman" panose="02020603050405020304" pitchFamily="18" charset="0"/>
              </a:rPr>
              <a:t> (John 14:10). </a:t>
            </a:r>
            <a:r>
              <a:rPr lang="en-US" sz="1800" b="1" dirty="0">
                <a:solidFill>
                  <a:srgbClr val="000000"/>
                </a:solidFill>
                <a:effectLst/>
                <a:latin typeface="Times New Roman" panose="02020603050405020304" pitchFamily="18" charset="0"/>
                <a:ea typeface="Times New Roman" panose="02020603050405020304" pitchFamily="18" charset="0"/>
              </a:rPr>
              <a:t>Jesus’ ministry</a:t>
            </a:r>
            <a:r>
              <a:rPr lang="en-US" sz="1800" dirty="0">
                <a:solidFill>
                  <a:srgbClr val="000000"/>
                </a:solidFill>
                <a:effectLst/>
                <a:latin typeface="Times New Roman" panose="02020603050405020304" pitchFamily="18" charset="0"/>
                <a:ea typeface="Times New Roman" panose="02020603050405020304" pitchFamily="18" charset="0"/>
              </a:rPr>
              <a:t> was centered on glorifying </a:t>
            </a:r>
            <a:r>
              <a:rPr lang="en-US" sz="1800" b="1" dirty="0">
                <a:solidFill>
                  <a:srgbClr val="000000"/>
                </a:solidFill>
                <a:effectLst/>
                <a:latin typeface="Times New Roman" panose="02020603050405020304" pitchFamily="18" charset="0"/>
                <a:ea typeface="Times New Roman" panose="02020603050405020304" pitchFamily="18" charset="0"/>
              </a:rPr>
              <a:t>His Father</a:t>
            </a:r>
            <a:r>
              <a:rPr lang="en-US" sz="1800" dirty="0">
                <a:solidFill>
                  <a:srgbClr val="000000"/>
                </a:solidFill>
                <a:effectLst/>
                <a:latin typeface="Times New Roman" panose="02020603050405020304" pitchFamily="18" charset="0"/>
                <a:ea typeface="Times New Roman" panose="02020603050405020304" pitchFamily="18" charset="0"/>
              </a:rPr>
              <a:t> in allowing Himself to do what </a:t>
            </a:r>
            <a:r>
              <a:rPr lang="en-US" sz="1800" b="1" dirty="0">
                <a:solidFill>
                  <a:srgbClr val="000000"/>
                </a:solidFill>
                <a:effectLst/>
                <a:latin typeface="Times New Roman" panose="02020603050405020304" pitchFamily="18" charset="0"/>
                <a:ea typeface="Times New Roman" panose="02020603050405020304" pitchFamily="18" charset="0"/>
              </a:rPr>
              <a:t>the Father sent Him</a:t>
            </a:r>
            <a:r>
              <a:rPr lang="en-US" sz="1800" dirty="0">
                <a:solidFill>
                  <a:srgbClr val="000000"/>
                </a:solidFill>
                <a:effectLst/>
                <a:latin typeface="Times New Roman" panose="02020603050405020304" pitchFamily="18" charset="0"/>
                <a:ea typeface="Times New Roman" panose="02020603050405020304" pitchFamily="18" charset="0"/>
              </a:rPr>
              <a:t> for. But it is double-sided: All that</a:t>
            </a:r>
            <a:r>
              <a:rPr lang="en-US" sz="1800" b="1" dirty="0">
                <a:solidFill>
                  <a:srgbClr val="000000"/>
                </a:solidFill>
                <a:effectLst/>
                <a:latin typeface="Times New Roman" panose="02020603050405020304" pitchFamily="18" charset="0"/>
                <a:ea typeface="Times New Roman" panose="02020603050405020304" pitchFamily="18" charset="0"/>
              </a:rPr>
              <a:t> Jesus</a:t>
            </a:r>
            <a:r>
              <a:rPr lang="en-US" sz="1800" dirty="0">
                <a:solidFill>
                  <a:srgbClr val="000000"/>
                </a:solidFill>
                <a:effectLst/>
                <a:latin typeface="Times New Roman" panose="02020603050405020304" pitchFamily="18" charset="0"/>
                <a:ea typeface="Times New Roman" panose="02020603050405020304" pitchFamily="18" charset="0"/>
              </a:rPr>
              <a:t> said and did was for us and our salvation.</a:t>
            </a:r>
            <a:endParaRPr lang="en-US" sz="2800" dirty="0">
              <a:effectLst/>
              <a:latin typeface="Times New Roman" panose="02020603050405020304" pitchFamily="18" charset="0"/>
              <a:ea typeface="Calibri" panose="020F0502020204030204" pitchFamily="34" charset="0"/>
            </a:endParaRPr>
          </a:p>
          <a:p>
            <a:pPr marL="0" marR="0" algn="just" fontAlgn="base">
              <a:lnSpc>
                <a:spcPct val="107000"/>
              </a:lnSpc>
              <a:spcAft>
                <a:spcPts val="800"/>
              </a:spcAft>
              <a:buNone/>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endParaRPr>
          </a:p>
          <a:p>
            <a:pPr marL="0" marR="0" algn="just" fontAlgn="base">
              <a:lnSpc>
                <a:spcPct val="107000"/>
              </a:lnSpc>
              <a:spcAft>
                <a:spcPts val="800"/>
              </a:spcAft>
              <a:buNone/>
            </a:pPr>
            <a:r>
              <a:rPr lang="en-US" sz="1800" b="1" dirty="0">
                <a:solidFill>
                  <a:srgbClr val="000000"/>
                </a:solidFill>
                <a:effectLst/>
                <a:latin typeface="Times New Roman" panose="02020603050405020304" pitchFamily="18" charset="0"/>
                <a:ea typeface="Times New Roman" panose="02020603050405020304" pitchFamily="18" charset="0"/>
              </a:rPr>
              <a:t>Jesus does the Father’s will and speaks the Father’s Word</a:t>
            </a:r>
            <a:r>
              <a:rPr lang="en-US" sz="1800" dirty="0">
                <a:solidFill>
                  <a:srgbClr val="000000"/>
                </a:solidFill>
                <a:effectLst/>
                <a:latin typeface="Times New Roman" panose="02020603050405020304" pitchFamily="18" charset="0"/>
                <a:ea typeface="Times New Roman" panose="02020603050405020304" pitchFamily="18" charset="0"/>
              </a:rPr>
              <a:t> completely and faithfully and obediently and lovingly. And what He speaks is life-giving and eternal. What </a:t>
            </a:r>
            <a:r>
              <a:rPr lang="en-US" sz="1800" b="1" dirty="0">
                <a:solidFill>
                  <a:srgbClr val="000000"/>
                </a:solidFill>
                <a:effectLst/>
                <a:latin typeface="Times New Roman" panose="02020603050405020304" pitchFamily="18" charset="0"/>
                <a:ea typeface="Times New Roman" panose="02020603050405020304" pitchFamily="18" charset="0"/>
              </a:rPr>
              <a:t>the Father has, the Son</a:t>
            </a:r>
            <a:r>
              <a:rPr lang="en-US" sz="1800" dirty="0">
                <a:solidFill>
                  <a:srgbClr val="000000"/>
                </a:solidFill>
                <a:effectLst/>
                <a:latin typeface="Times New Roman" panose="02020603050405020304" pitchFamily="18" charset="0"/>
                <a:ea typeface="Times New Roman" panose="02020603050405020304" pitchFamily="18" charset="0"/>
              </a:rPr>
              <a:t> gives, and it is eternal life. You could even say He gives Himself. He is life and love, and He gives Himself to those who hear, to those He calls, to those who listen to His Word.</a:t>
            </a:r>
            <a:endParaRPr lang="en-US" sz="2800" dirty="0">
              <a:effectLst/>
              <a:latin typeface="Times New Roman" panose="02020603050405020304" pitchFamily="18" charset="0"/>
              <a:ea typeface="Calibri" panose="020F0502020204030204" pitchFamily="34" charset="0"/>
            </a:endParaRPr>
          </a:p>
          <a:p>
            <a:pPr marL="0" marR="0" algn="ctr" fontAlgn="base">
              <a:lnSpc>
                <a:spcPct val="107000"/>
              </a:lnSpc>
              <a:spcAft>
                <a:spcPts val="800"/>
              </a:spcAft>
              <a:buNone/>
            </a:pP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a:p>
            <a:pPr marL="0" marR="0" fontAlgn="base">
              <a:lnSpc>
                <a:spcPct val="107000"/>
              </a:lnSpc>
              <a:spcAft>
                <a:spcPts val="800"/>
              </a:spcAft>
              <a:buNone/>
            </a:pPr>
            <a:r>
              <a:rPr lang="en-US" sz="1800" b="1" i="1" dirty="0">
                <a:solidFill>
                  <a:srgbClr val="000000"/>
                </a:solidFill>
                <a:effectLst/>
                <a:latin typeface="Times New Roman" panose="02020603050405020304" pitchFamily="18" charset="0"/>
                <a:ea typeface="Times New Roman" panose="02020603050405020304" pitchFamily="18" charset="0"/>
              </a:rPr>
              <a:t>About the Author:</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u="sng" dirty="0">
                <a:solidFill>
                  <a:srgbClr val="006FC4"/>
                </a:solidFill>
                <a:effectLst/>
                <a:latin typeface="Times New Roman" panose="02020603050405020304" pitchFamily="18" charset="0"/>
                <a:ea typeface="Times New Roman" panose="02020603050405020304" pitchFamily="18" charset="0"/>
                <a:hlinkClick r:id="rId2"/>
              </a:rPr>
              <a:t>Rev. Christopher Hall</a:t>
            </a:r>
            <a:r>
              <a:rPr lang="en-US" sz="1800" i="1" dirty="0">
                <a:solidFill>
                  <a:srgbClr val="000000"/>
                </a:solidFill>
                <a:effectLst/>
                <a:latin typeface="Times New Roman" panose="02020603050405020304" pitchFamily="18" charset="0"/>
                <a:ea typeface="Times New Roman" panose="02020603050405020304" pitchFamily="18" charset="0"/>
              </a:rPr>
              <a:t> is pastor of Grace Lutheran Church, Tulsa, Okla. and 1</a:t>
            </a:r>
            <a:r>
              <a:rPr lang="en-US" sz="1800" i="1" baseline="30000" dirty="0">
                <a:solidFill>
                  <a:srgbClr val="000000"/>
                </a:solidFill>
                <a:effectLst/>
                <a:latin typeface="Times New Roman" panose="02020603050405020304" pitchFamily="18" charset="0"/>
                <a:ea typeface="Times New Roman" panose="02020603050405020304" pitchFamily="18" charset="0"/>
              </a:rPr>
              <a:t>st</a:t>
            </a:r>
            <a:r>
              <a:rPr lang="en-US" sz="1800" i="1" dirty="0">
                <a:solidFill>
                  <a:srgbClr val="000000"/>
                </a:solidFill>
                <a:effectLst/>
                <a:latin typeface="Times New Roman" panose="02020603050405020304" pitchFamily="18" charset="0"/>
                <a:ea typeface="Times New Roman" panose="02020603050405020304" pitchFamily="18" charset="0"/>
              </a:rPr>
              <a:t> Vice-President of the OK District</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21981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F913016-4882-3EC1-E42F-1998B139F808}"/>
              </a:ext>
            </a:extLst>
          </p:cNvPr>
          <p:cNvPicPr>
            <a:picLocks noChangeAspect="1"/>
          </p:cNvPicPr>
          <p:nvPr/>
        </p:nvPicPr>
        <p:blipFill>
          <a:blip r:embed="rId2"/>
          <a:stretch>
            <a:fillRect/>
          </a:stretch>
        </p:blipFill>
        <p:spPr>
          <a:xfrm>
            <a:off x="698124" y="1370604"/>
            <a:ext cx="7838840" cy="3504423"/>
          </a:xfrm>
          <a:prstGeom prst="rect">
            <a:avLst/>
          </a:prstGeom>
        </p:spPr>
      </p:pic>
    </p:spTree>
    <p:extLst>
      <p:ext uri="{BB962C8B-B14F-4D97-AF65-F5344CB8AC3E}">
        <p14:creationId xmlns:p14="http://schemas.microsoft.com/office/powerpoint/2010/main" val="29158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E166A37-D3C4-75DA-A461-0DA52F03D2D6}"/>
              </a:ext>
            </a:extLst>
          </p:cNvPr>
          <p:cNvSpPr txBox="1"/>
          <p:nvPr/>
        </p:nvSpPr>
        <p:spPr>
          <a:xfrm>
            <a:off x="412011" y="430618"/>
            <a:ext cx="8319977" cy="5655972"/>
          </a:xfrm>
          <a:prstGeom prst="rect">
            <a:avLst/>
          </a:prstGeom>
          <a:noFill/>
        </p:spPr>
        <p:txBody>
          <a:bodyPr wrap="square" rtlCol="0">
            <a:spAutoFit/>
          </a:bodyPr>
          <a:lstStyle/>
          <a:p>
            <a:pPr marL="0" marR="0">
              <a:lnSpc>
                <a:spcPts val="3000"/>
              </a:lnSpc>
              <a:spcBef>
                <a:spcPts val="1200"/>
              </a:spcBef>
              <a:spcAft>
                <a:spcPts val="300"/>
              </a:spcAft>
              <a:buNone/>
            </a:pPr>
            <a:r>
              <a:rPr lang="en-US" sz="2000" b="1"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The Apostles’ Creed                                                 (ca AD 150-750)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15000"/>
              </a:lnSpc>
              <a:spcBef>
                <a:spcPts val="1595"/>
              </a:spcBef>
              <a:spcAft>
                <a:spcPts val="750"/>
              </a:spcAft>
            </a:pPr>
            <a:r>
              <a:rPr lang="en-US" sz="2000"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The Apostles' Creed is the oldest. Already by 150 A.D. this creed was in use at Christian centers all along the Mediterranean Sea, such as Jerusalem, Alexandria (North Africa), Rome, and even Spain. The Apostles' Creed developed in conjunction with Baptism. As the water was applied, the question would be asked: "Do you believe in God the Father? God the Son? etc." Very quickly the answer developed into what we now call the Apostles' Creed. It is often called the baptismal creed. In addition to its primary use at all baptisms, it is also very appropriate for use in daily devotions. Also known as the </a:t>
            </a:r>
            <a:r>
              <a:rPr lang="en-US" sz="2000" i="1"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Baptismal Creed or the Roman Symbol</a:t>
            </a:r>
            <a:r>
              <a:rPr lang="en-US" sz="2000"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 Its central doctrines are those of the Trinity and God the Creator. It has been called the Creed of Creeds because already by AD 150 it was employed at Christian centers all along the Mediterranean Sea, such as Jerusalem, Alexandria (North Africa), Rome, and even Spain. It is also used in daily devotions.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17412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23D6869-B465-DF34-807A-01C80AD35E81}"/>
              </a:ext>
            </a:extLst>
          </p:cNvPr>
          <p:cNvPicPr>
            <a:picLocks noChangeAspect="1"/>
          </p:cNvPicPr>
          <p:nvPr/>
        </p:nvPicPr>
        <p:blipFill>
          <a:blip r:embed="rId2"/>
          <a:stretch>
            <a:fillRect/>
          </a:stretch>
        </p:blipFill>
        <p:spPr>
          <a:xfrm>
            <a:off x="467833" y="111642"/>
            <a:ext cx="8070111" cy="6347824"/>
          </a:xfrm>
          <a:prstGeom prst="rect">
            <a:avLst/>
          </a:prstGeom>
        </p:spPr>
      </p:pic>
    </p:spTree>
    <p:extLst>
      <p:ext uri="{BB962C8B-B14F-4D97-AF65-F5344CB8AC3E}">
        <p14:creationId xmlns:p14="http://schemas.microsoft.com/office/powerpoint/2010/main" val="39191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20043E4-C365-99B1-F430-3AC9B714F9E7}"/>
              </a:ext>
            </a:extLst>
          </p:cNvPr>
          <p:cNvPicPr>
            <a:picLocks noChangeAspect="1"/>
          </p:cNvPicPr>
          <p:nvPr/>
        </p:nvPicPr>
        <p:blipFill>
          <a:blip r:embed="rId2"/>
          <a:stretch>
            <a:fillRect/>
          </a:stretch>
        </p:blipFill>
        <p:spPr>
          <a:xfrm>
            <a:off x="253326" y="233721"/>
            <a:ext cx="8637348" cy="5832153"/>
          </a:xfrm>
          <a:prstGeom prst="rect">
            <a:avLst/>
          </a:prstGeom>
        </p:spPr>
      </p:pic>
    </p:spTree>
    <p:extLst>
      <p:ext uri="{BB962C8B-B14F-4D97-AF65-F5344CB8AC3E}">
        <p14:creationId xmlns:p14="http://schemas.microsoft.com/office/powerpoint/2010/main" val="1178493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descr="https://isaiah504blues.com/wp-content/uploads/2017/06/img_0146.gif?w=7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560" y="725071"/>
            <a:ext cx="7103649" cy="5146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0858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11400" y="114300"/>
            <a:ext cx="4673600" cy="6636512"/>
          </a:xfrm>
          <a:prstGeom prst="rect">
            <a:avLst/>
          </a:prstGeom>
        </p:spPr>
      </p:pic>
    </p:spTree>
    <p:extLst>
      <p:ext uri="{BB962C8B-B14F-4D97-AF65-F5344CB8AC3E}">
        <p14:creationId xmlns:p14="http://schemas.microsoft.com/office/powerpoint/2010/main" val="4066505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77849" y="1060450"/>
            <a:ext cx="7852019" cy="4083050"/>
          </a:xfrm>
          <a:prstGeom prst="rect">
            <a:avLst/>
          </a:prstGeom>
        </p:spPr>
      </p:pic>
    </p:spTree>
    <p:extLst>
      <p:ext uri="{BB962C8B-B14F-4D97-AF65-F5344CB8AC3E}">
        <p14:creationId xmlns:p14="http://schemas.microsoft.com/office/powerpoint/2010/main" val="8350936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373</TotalTime>
  <Words>492</Words>
  <Application>Microsoft Office PowerPoint</Application>
  <PresentationFormat>On-screen Show (4:3)</PresentationFormat>
  <Paragraphs>60</Paragraphs>
  <Slides>24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 Unicode MS</vt:lpstr>
      <vt:lpstr>Aptos</vt:lpstr>
      <vt:lpstr>Arial</vt:lpstr>
      <vt:lpstr>Calibri</vt:lpstr>
      <vt:lpstr>Calibri Light</vt:lpstr>
      <vt:lpstr>Helvetica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Nehrenz</dc:creator>
  <cp:lastModifiedBy>David Nehrenz</cp:lastModifiedBy>
  <cp:revision>96</cp:revision>
  <dcterms:created xsi:type="dcterms:W3CDTF">2016-02-18T03:34:46Z</dcterms:created>
  <dcterms:modified xsi:type="dcterms:W3CDTF">2025-11-01T17:25:17Z</dcterms:modified>
</cp:coreProperties>
</file>