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sldIdLst>
    <p:sldId id="274" r:id="rId2"/>
    <p:sldId id="293" r:id="rId3"/>
    <p:sldId id="256" r:id="rId4"/>
    <p:sldId id="291" r:id="rId5"/>
    <p:sldId id="257" r:id="rId6"/>
    <p:sldId id="259" r:id="rId7"/>
    <p:sldId id="319" r:id="rId8"/>
    <p:sldId id="309" r:id="rId9"/>
    <p:sldId id="310" r:id="rId10"/>
    <p:sldId id="311" r:id="rId11"/>
    <p:sldId id="297" r:id="rId12"/>
    <p:sldId id="301" r:id="rId13"/>
    <p:sldId id="302" r:id="rId14"/>
    <p:sldId id="308" r:id="rId15"/>
    <p:sldId id="320" r:id="rId16"/>
    <p:sldId id="312" r:id="rId17"/>
    <p:sldId id="313" r:id="rId18"/>
    <p:sldId id="315" r:id="rId19"/>
    <p:sldId id="316" r:id="rId20"/>
    <p:sldId id="317" r:id="rId21"/>
    <p:sldId id="318" r:id="rId22"/>
    <p:sldId id="321"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A65E5B-5F2A-4F27-B667-CA629A00CF5D}" v="3" dt="2025-10-16T19:33:53.4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2558" autoAdjust="0"/>
  </p:normalViewPr>
  <p:slideViewPr>
    <p:cSldViewPr snapToGrid="0">
      <p:cViewPr varScale="1">
        <p:scale>
          <a:sx n="60" d="100"/>
          <a:sy n="60" d="100"/>
        </p:scale>
        <p:origin x="14" y="38"/>
      </p:cViewPr>
      <p:guideLst/>
    </p:cSldViewPr>
  </p:slideViewPr>
  <p:notesTextViewPr>
    <p:cViewPr>
      <p:scale>
        <a:sx n="1" d="1"/>
        <a:sy n="1" d="1"/>
      </p:scale>
      <p:origin x="0" y="0"/>
    </p:cViewPr>
  </p:notesTextViewPr>
  <p:sorterViewPr>
    <p:cViewPr>
      <p:scale>
        <a:sx n="100" d="100"/>
        <a:sy n="100" d="100"/>
      </p:scale>
      <p:origin x="0" y="-813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Nehrenz" userId="491cf678-319b-4c35-abbe-fee1955a26b5" providerId="ADAL" clId="{24DE5318-2282-4025-9B3C-92729FF8A7BA}"/>
    <pc:docChg chg="custSel addSld delSld modSld">
      <pc:chgData name="David Nehrenz" userId="491cf678-319b-4c35-abbe-fee1955a26b5" providerId="ADAL" clId="{24DE5318-2282-4025-9B3C-92729FF8A7BA}" dt="2025-10-16T19:34:33.621" v="53" actId="1076"/>
      <pc:docMkLst>
        <pc:docMk/>
      </pc:docMkLst>
      <pc:sldChg chg="modSp mod">
        <pc:chgData name="David Nehrenz" userId="491cf678-319b-4c35-abbe-fee1955a26b5" providerId="ADAL" clId="{24DE5318-2282-4025-9B3C-92729FF8A7BA}" dt="2025-10-16T14:48:04.493" v="3" actId="20577"/>
        <pc:sldMkLst>
          <pc:docMk/>
          <pc:sldMk cId="3002449140" sldId="274"/>
        </pc:sldMkLst>
        <pc:spChg chg="mod">
          <ac:chgData name="David Nehrenz" userId="491cf678-319b-4c35-abbe-fee1955a26b5" providerId="ADAL" clId="{24DE5318-2282-4025-9B3C-92729FF8A7BA}" dt="2025-10-16T14:48:04.493" v="3" actId="20577"/>
          <ac:spMkLst>
            <pc:docMk/>
            <pc:sldMk cId="3002449140" sldId="274"/>
            <ac:spMk id="4" creationId="{419D80B1-376D-D77D-C9C5-8ADE829D4B12}"/>
          </ac:spMkLst>
        </pc:spChg>
      </pc:sldChg>
      <pc:sldChg chg="del">
        <pc:chgData name="David Nehrenz" userId="491cf678-319b-4c35-abbe-fee1955a26b5" providerId="ADAL" clId="{24DE5318-2282-4025-9B3C-92729FF8A7BA}" dt="2025-10-16T19:26:22.410" v="35" actId="47"/>
        <pc:sldMkLst>
          <pc:docMk/>
          <pc:sldMk cId="3035953451" sldId="303"/>
        </pc:sldMkLst>
      </pc:sldChg>
      <pc:sldChg chg="del">
        <pc:chgData name="David Nehrenz" userId="491cf678-319b-4c35-abbe-fee1955a26b5" providerId="ADAL" clId="{24DE5318-2282-4025-9B3C-92729FF8A7BA}" dt="2025-10-16T19:26:22.410" v="35" actId="47"/>
        <pc:sldMkLst>
          <pc:docMk/>
          <pc:sldMk cId="1432234607" sldId="304"/>
        </pc:sldMkLst>
      </pc:sldChg>
      <pc:sldChg chg="del">
        <pc:chgData name="David Nehrenz" userId="491cf678-319b-4c35-abbe-fee1955a26b5" providerId="ADAL" clId="{24DE5318-2282-4025-9B3C-92729FF8A7BA}" dt="2025-10-16T19:26:22.410" v="35" actId="47"/>
        <pc:sldMkLst>
          <pc:docMk/>
          <pc:sldMk cId="2571626574" sldId="305"/>
        </pc:sldMkLst>
      </pc:sldChg>
      <pc:sldChg chg="modSp mod">
        <pc:chgData name="David Nehrenz" userId="491cf678-319b-4c35-abbe-fee1955a26b5" providerId="ADAL" clId="{24DE5318-2282-4025-9B3C-92729FF8A7BA}" dt="2025-10-16T19:26:52.421" v="38" actId="1076"/>
        <pc:sldMkLst>
          <pc:docMk/>
          <pc:sldMk cId="2137809885" sldId="312"/>
        </pc:sldMkLst>
        <pc:spChg chg="mod">
          <ac:chgData name="David Nehrenz" userId="491cf678-319b-4c35-abbe-fee1955a26b5" providerId="ADAL" clId="{24DE5318-2282-4025-9B3C-92729FF8A7BA}" dt="2025-10-16T19:26:52.421" v="38" actId="1076"/>
          <ac:spMkLst>
            <pc:docMk/>
            <pc:sldMk cId="2137809885" sldId="312"/>
            <ac:spMk id="4" creationId="{00000000-0000-0000-0000-000000000000}"/>
          </ac:spMkLst>
        </pc:spChg>
      </pc:sldChg>
      <pc:sldChg chg="modSp mod">
        <pc:chgData name="David Nehrenz" userId="491cf678-319b-4c35-abbe-fee1955a26b5" providerId="ADAL" clId="{24DE5318-2282-4025-9B3C-92729FF8A7BA}" dt="2025-10-16T19:27:07.069" v="40" actId="1076"/>
        <pc:sldMkLst>
          <pc:docMk/>
          <pc:sldMk cId="787477630" sldId="316"/>
        </pc:sldMkLst>
        <pc:spChg chg="mod">
          <ac:chgData name="David Nehrenz" userId="491cf678-319b-4c35-abbe-fee1955a26b5" providerId="ADAL" clId="{24DE5318-2282-4025-9B3C-92729FF8A7BA}" dt="2025-10-16T19:27:07.069" v="40" actId="1076"/>
          <ac:spMkLst>
            <pc:docMk/>
            <pc:sldMk cId="787477630" sldId="316"/>
            <ac:spMk id="5" creationId="{00000000-0000-0000-0000-000000000000}"/>
          </ac:spMkLst>
        </pc:spChg>
      </pc:sldChg>
      <pc:sldChg chg="modSp mod">
        <pc:chgData name="David Nehrenz" userId="491cf678-319b-4c35-abbe-fee1955a26b5" providerId="ADAL" clId="{24DE5318-2282-4025-9B3C-92729FF8A7BA}" dt="2025-10-16T19:23:49.076" v="22" actId="1076"/>
        <pc:sldMkLst>
          <pc:docMk/>
          <pc:sldMk cId="4209097592" sldId="317"/>
        </pc:sldMkLst>
        <pc:spChg chg="mod">
          <ac:chgData name="David Nehrenz" userId="491cf678-319b-4c35-abbe-fee1955a26b5" providerId="ADAL" clId="{24DE5318-2282-4025-9B3C-92729FF8A7BA}" dt="2025-10-16T19:23:49.076" v="22" actId="1076"/>
          <ac:spMkLst>
            <pc:docMk/>
            <pc:sldMk cId="4209097592" sldId="317"/>
            <ac:spMk id="5" creationId="{00000000-0000-0000-0000-000000000000}"/>
          </ac:spMkLst>
        </pc:spChg>
      </pc:sldChg>
      <pc:sldChg chg="modSp mod">
        <pc:chgData name="David Nehrenz" userId="491cf678-319b-4c35-abbe-fee1955a26b5" providerId="ADAL" clId="{24DE5318-2282-4025-9B3C-92729FF8A7BA}" dt="2025-10-16T19:24:58.096" v="27" actId="1076"/>
        <pc:sldMkLst>
          <pc:docMk/>
          <pc:sldMk cId="2221670305" sldId="318"/>
        </pc:sldMkLst>
        <pc:spChg chg="mod">
          <ac:chgData name="David Nehrenz" userId="491cf678-319b-4c35-abbe-fee1955a26b5" providerId="ADAL" clId="{24DE5318-2282-4025-9B3C-92729FF8A7BA}" dt="2025-10-16T19:24:58.096" v="27" actId="1076"/>
          <ac:spMkLst>
            <pc:docMk/>
            <pc:sldMk cId="2221670305" sldId="318"/>
            <ac:spMk id="5" creationId="{00000000-0000-0000-0000-000000000000}"/>
          </ac:spMkLst>
        </pc:spChg>
      </pc:sldChg>
      <pc:sldChg chg="addSp delSp modSp new mod">
        <pc:chgData name="David Nehrenz" userId="491cf678-319b-4c35-abbe-fee1955a26b5" providerId="ADAL" clId="{24DE5318-2282-4025-9B3C-92729FF8A7BA}" dt="2025-10-16T19:34:33.621" v="53" actId="1076"/>
        <pc:sldMkLst>
          <pc:docMk/>
          <pc:sldMk cId="685589967" sldId="320"/>
        </pc:sldMkLst>
        <pc:spChg chg="del">
          <ac:chgData name="David Nehrenz" userId="491cf678-319b-4c35-abbe-fee1955a26b5" providerId="ADAL" clId="{24DE5318-2282-4025-9B3C-92729FF8A7BA}" dt="2025-10-16T14:48:46.789" v="6" actId="478"/>
          <ac:spMkLst>
            <pc:docMk/>
            <pc:sldMk cId="685589967" sldId="320"/>
            <ac:spMk id="2" creationId="{82B01954-47DF-AB1A-CF9A-1372C2D5BFBF}"/>
          </ac:spMkLst>
        </pc:spChg>
        <pc:spChg chg="del">
          <ac:chgData name="David Nehrenz" userId="491cf678-319b-4c35-abbe-fee1955a26b5" providerId="ADAL" clId="{24DE5318-2282-4025-9B3C-92729FF8A7BA}" dt="2025-10-16T14:48:42.539" v="5"/>
          <ac:spMkLst>
            <pc:docMk/>
            <pc:sldMk cId="685589967" sldId="320"/>
            <ac:spMk id="3" creationId="{603344D5-814A-8ACA-53D2-83CA626F72A1}"/>
          </ac:spMkLst>
        </pc:spChg>
        <pc:spChg chg="add del mod">
          <ac:chgData name="David Nehrenz" userId="491cf678-319b-4c35-abbe-fee1955a26b5" providerId="ADAL" clId="{24DE5318-2282-4025-9B3C-92729FF8A7BA}" dt="2025-10-16T19:33:51.245" v="43" actId="478"/>
          <ac:spMkLst>
            <pc:docMk/>
            <pc:sldMk cId="685589967" sldId="320"/>
            <ac:spMk id="3" creationId="{ED14C08B-BB4D-56A5-6E2F-056C8501BAA1}"/>
          </ac:spMkLst>
        </pc:spChg>
        <pc:picChg chg="add del mod">
          <ac:chgData name="David Nehrenz" userId="491cf678-319b-4c35-abbe-fee1955a26b5" providerId="ADAL" clId="{24DE5318-2282-4025-9B3C-92729FF8A7BA}" dt="2025-10-16T19:33:46.726" v="42" actId="478"/>
          <ac:picMkLst>
            <pc:docMk/>
            <pc:sldMk cId="685589967" sldId="320"/>
            <ac:picMk id="4" creationId="{2E86FDF8-17A2-AE6B-299F-E18600AFB246}"/>
          </ac:picMkLst>
        </pc:picChg>
        <pc:picChg chg="add mod modCrop">
          <ac:chgData name="David Nehrenz" userId="491cf678-319b-4c35-abbe-fee1955a26b5" providerId="ADAL" clId="{24DE5318-2282-4025-9B3C-92729FF8A7BA}" dt="2025-10-16T19:34:33.621" v="53" actId="1076"/>
          <ac:picMkLst>
            <pc:docMk/>
            <pc:sldMk cId="685589967" sldId="320"/>
            <ac:picMk id="5" creationId="{7522F168-8D23-203E-BCF1-2DC73B594B9C}"/>
          </ac:picMkLst>
        </pc:picChg>
      </pc:sldChg>
      <pc:sldChg chg="addSp delSp modSp new mod">
        <pc:chgData name="David Nehrenz" userId="491cf678-319b-4c35-abbe-fee1955a26b5" providerId="ADAL" clId="{24DE5318-2282-4025-9B3C-92729FF8A7BA}" dt="2025-10-16T19:28:36.373" v="41" actId="20577"/>
        <pc:sldMkLst>
          <pc:docMk/>
          <pc:sldMk cId="2953174189" sldId="321"/>
        </pc:sldMkLst>
        <pc:spChg chg="del">
          <ac:chgData name="David Nehrenz" userId="491cf678-319b-4c35-abbe-fee1955a26b5" providerId="ADAL" clId="{24DE5318-2282-4025-9B3C-92729FF8A7BA}" dt="2025-10-16T19:25:05.892" v="29" actId="478"/>
          <ac:spMkLst>
            <pc:docMk/>
            <pc:sldMk cId="2953174189" sldId="321"/>
            <ac:spMk id="2" creationId="{B4E969A6-39B4-D603-7C9F-C9AC40EC50F8}"/>
          </ac:spMkLst>
        </pc:spChg>
        <pc:spChg chg="del">
          <ac:chgData name="David Nehrenz" userId="491cf678-319b-4c35-abbe-fee1955a26b5" providerId="ADAL" clId="{24DE5318-2282-4025-9B3C-92729FF8A7BA}" dt="2025-10-16T19:25:08.608" v="30" actId="478"/>
          <ac:spMkLst>
            <pc:docMk/>
            <pc:sldMk cId="2953174189" sldId="321"/>
            <ac:spMk id="3" creationId="{6AE5A361-9EAA-F639-C1C9-925558DD38A2}"/>
          </ac:spMkLst>
        </pc:spChg>
        <pc:spChg chg="add mod">
          <ac:chgData name="David Nehrenz" userId="491cf678-319b-4c35-abbe-fee1955a26b5" providerId="ADAL" clId="{24DE5318-2282-4025-9B3C-92729FF8A7BA}" dt="2025-10-16T19:28:36.373" v="41" actId="20577"/>
          <ac:spMkLst>
            <pc:docMk/>
            <pc:sldMk cId="2953174189" sldId="321"/>
            <ac:spMk id="4" creationId="{D69661AB-368B-24CB-25B4-ED9C4EB89FED}"/>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802889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463389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979752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475070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2C184F-C869-4B57-99AC-AEEA9A0E8232}"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973218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F2C184F-C869-4B57-99AC-AEEA9A0E8232}" type="datetimeFigureOut">
              <a:rPr lang="en-US" smtClean="0"/>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818752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F2C184F-C869-4B57-99AC-AEEA9A0E8232}" type="datetimeFigureOut">
              <a:rPr lang="en-US" smtClean="0"/>
              <a:t>10/16/2025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306876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F2C184F-C869-4B57-99AC-AEEA9A0E8232}" type="datetimeFigureOut">
              <a:rPr lang="en-US" smtClean="0"/>
              <a:t>10/16/2025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95183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2C184F-C869-4B57-99AC-AEEA9A0E8232}" type="datetimeFigureOut">
              <a:rPr lang="en-US" smtClean="0"/>
              <a:t>10/16/2025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347233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2C184F-C869-4B57-99AC-AEEA9A0E8232}" type="datetimeFigureOut">
              <a:rPr lang="en-US" smtClean="0"/>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031552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2C184F-C869-4B57-99AC-AEEA9A0E8232}" type="datetimeFigureOut">
              <a:rPr lang="en-US" smtClean="0"/>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412250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2C184F-C869-4B57-99AC-AEEA9A0E8232}" type="datetimeFigureOut">
              <a:rPr lang="en-US" smtClean="0"/>
              <a:t>10/16/2025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EBCB04-6855-493D-859B-3099503131F3}" type="slidenum">
              <a:rPr lang="en-US" smtClean="0"/>
              <a:t>‹#›</a:t>
            </a:fld>
            <a:endParaRPr lang="en-US"/>
          </a:p>
        </p:txBody>
      </p:sp>
    </p:spTree>
    <p:extLst>
      <p:ext uri="{BB962C8B-B14F-4D97-AF65-F5344CB8AC3E}">
        <p14:creationId xmlns:p14="http://schemas.microsoft.com/office/powerpoint/2010/main" val="12199658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9D80B1-376D-D77D-C9C5-8ADE829D4B12}"/>
              </a:ext>
            </a:extLst>
          </p:cNvPr>
          <p:cNvSpPr txBox="1"/>
          <p:nvPr/>
        </p:nvSpPr>
        <p:spPr>
          <a:xfrm>
            <a:off x="91776" y="155011"/>
            <a:ext cx="8729331" cy="4401205"/>
          </a:xfrm>
          <a:prstGeom prst="rect">
            <a:avLst/>
          </a:prstGeom>
          <a:noFill/>
        </p:spPr>
        <p:txBody>
          <a:bodyPr wrap="square" rtlCol="0">
            <a:spAutoFit/>
          </a:bodyPr>
          <a:lstStyle/>
          <a:p>
            <a:pPr marL="0" marR="0" algn="ctr" fontAlgn="auto" hangingPunct="1">
              <a:buNone/>
            </a:pPr>
            <a:r>
              <a:rPr lang="en-US" sz="2800" b="1" dirty="0">
                <a:solidFill>
                  <a:srgbClr val="000000"/>
                </a:solidFill>
                <a:effectLst/>
                <a:latin typeface="Aptos" panose="020B0004020202020204" pitchFamily="34" charset="0"/>
                <a:ea typeface="Aptos" panose="020B0004020202020204" pitchFamily="34" charset="0"/>
                <a:cs typeface="Arial" panose="020B0604020202020204" pitchFamily="34" charset="0"/>
              </a:rPr>
              <a:t>“The Apostles, Nicene and Athanasian Creeds                                                        </a:t>
            </a:r>
          </a:p>
          <a:p>
            <a:pPr marL="0" marR="0" algn="ctr" fontAlgn="auto" hangingPunct="1">
              <a:buNone/>
            </a:pPr>
            <a:r>
              <a:rPr lang="en-US" sz="2800" b="1" dirty="0">
                <a:solidFill>
                  <a:srgbClr val="000000"/>
                </a:solidFill>
                <a:effectLst/>
                <a:latin typeface="Aptos" panose="020B0004020202020204" pitchFamily="34" charset="0"/>
                <a:ea typeface="Aptos" panose="020B0004020202020204" pitchFamily="34" charset="0"/>
                <a:cs typeface="Arial" panose="020B0604020202020204" pitchFamily="34" charset="0"/>
              </a:rPr>
              <a:t>  The Truth about the Trinity”</a:t>
            </a:r>
            <a:endParaRPr lang="en-US" sz="2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lgn="ctr" fontAlgn="auto" hangingPunct="1">
              <a:buNone/>
            </a:pPr>
            <a:r>
              <a:rPr lang="en-US" sz="2800" dirty="0">
                <a:solidFill>
                  <a:srgbClr val="000000"/>
                </a:solidFill>
                <a:effectLst/>
                <a:ea typeface="Aptos" panose="020B0004020202020204" pitchFamily="34" charset="0"/>
                <a:cs typeface="Arial" panose="020B0604020202020204" pitchFamily="34" charset="0"/>
              </a:rPr>
              <a:t>-The Ecumenical Creeds as Summaries </a:t>
            </a:r>
          </a:p>
          <a:p>
            <a:pPr marL="0" marR="0" algn="ctr" fontAlgn="auto" hangingPunct="1">
              <a:buNone/>
            </a:pPr>
            <a:r>
              <a:rPr lang="en-US" sz="2800" dirty="0">
                <a:solidFill>
                  <a:srgbClr val="000000"/>
                </a:solidFill>
                <a:effectLst/>
                <a:ea typeface="Aptos" panose="020B0004020202020204" pitchFamily="34" charset="0"/>
                <a:cs typeface="Arial" panose="020B0604020202020204" pitchFamily="34" charset="0"/>
              </a:rPr>
              <a:t>About Who God Is,                                  </a:t>
            </a:r>
          </a:p>
          <a:p>
            <a:pPr marL="0" marR="0" algn="ctr" fontAlgn="auto" hangingPunct="1">
              <a:buNone/>
            </a:pPr>
            <a:r>
              <a:rPr lang="en-US" sz="2800" dirty="0">
                <a:solidFill>
                  <a:srgbClr val="000000"/>
                </a:solidFill>
                <a:effectLst/>
                <a:ea typeface="Aptos" panose="020B0004020202020204" pitchFamily="34" charset="0"/>
                <a:cs typeface="Arial" panose="020B0604020202020204" pitchFamily="34" charset="0"/>
              </a:rPr>
              <a:t>  Versus False Religions and Cults-</a:t>
            </a:r>
            <a:endParaRPr lang="en-US" sz="2800" dirty="0">
              <a:solidFill>
                <a:srgbClr val="000000"/>
              </a:solidFill>
              <a:effectLst/>
              <a:ea typeface="Times New Roman" panose="02020603050405020304" pitchFamily="18" charset="0"/>
              <a:cs typeface="Times New Roman" panose="02020603050405020304" pitchFamily="18" charset="0"/>
            </a:endParaRPr>
          </a:p>
          <a:p>
            <a:pPr marL="0" marR="0" algn="ctr"/>
            <a:r>
              <a:rPr lang="en-US" sz="2800" b="1" u="sng" dirty="0">
                <a:solidFill>
                  <a:srgbClr val="000000"/>
                </a:solidFill>
                <a:effectLst/>
                <a:latin typeface="Aptos" panose="020B0004020202020204" pitchFamily="34" charset="0"/>
                <a:ea typeface="Arial Unicode MS"/>
                <a:cs typeface="Arial Unicode MS"/>
              </a:rPr>
              <a:t>Part </a:t>
            </a:r>
            <a:r>
              <a:rPr lang="en-US" sz="2800" b="1" u="sng" dirty="0">
                <a:solidFill>
                  <a:srgbClr val="000000"/>
                </a:solidFill>
                <a:latin typeface="Aptos" panose="020B0004020202020204" pitchFamily="34" charset="0"/>
                <a:ea typeface="Arial Unicode MS"/>
                <a:cs typeface="Arial Unicode MS"/>
              </a:rPr>
              <a:t>3</a:t>
            </a:r>
            <a:r>
              <a:rPr lang="en-US" sz="2800" b="1" u="sng" dirty="0">
                <a:solidFill>
                  <a:srgbClr val="000000"/>
                </a:solidFill>
                <a:effectLst/>
                <a:latin typeface="Aptos" panose="020B0004020202020204" pitchFamily="34" charset="0"/>
                <a:ea typeface="Arial Unicode MS"/>
                <a:cs typeface="Arial Unicode MS"/>
              </a:rPr>
              <a:t> - A  Bible  Study  of                                                                         the  </a:t>
            </a:r>
            <a:r>
              <a:rPr lang="en-US" sz="2800" b="1" u="sng" dirty="0" err="1">
                <a:solidFill>
                  <a:srgbClr val="000000"/>
                </a:solidFill>
                <a:effectLst/>
                <a:latin typeface="Aptos" panose="020B0004020202020204" pitchFamily="34" charset="0"/>
                <a:ea typeface="Arial Unicode MS"/>
                <a:cs typeface="Arial Unicode MS"/>
              </a:rPr>
              <a:t>Athanasian</a:t>
            </a:r>
            <a:r>
              <a:rPr lang="en-US" sz="2800" b="1" u="sng" dirty="0">
                <a:solidFill>
                  <a:srgbClr val="000000"/>
                </a:solidFill>
                <a:effectLst/>
                <a:latin typeface="Aptos" panose="020B0004020202020204" pitchFamily="34" charset="0"/>
                <a:ea typeface="Arial Unicode MS"/>
                <a:cs typeface="Arial Unicode MS"/>
              </a:rPr>
              <a:t> Creed</a:t>
            </a:r>
            <a:r>
              <a:rPr lang="en-US" sz="2800" b="1" dirty="0">
                <a:solidFill>
                  <a:srgbClr val="000000"/>
                </a:solidFill>
                <a:effectLst/>
                <a:latin typeface="Aptos" panose="020B0004020202020204" pitchFamily="34" charset="0"/>
                <a:ea typeface="Arial Unicode MS"/>
                <a:cs typeface="Arial Unicode MS"/>
              </a:rPr>
              <a:t>                                              </a:t>
            </a:r>
          </a:p>
          <a:p>
            <a:pPr marL="0" marR="0" algn="ctr"/>
            <a:r>
              <a:rPr lang="en-US" sz="2800" b="1" dirty="0">
                <a:solidFill>
                  <a:srgbClr val="000000"/>
                </a:solidFill>
                <a:effectLst/>
                <a:latin typeface="Aptos" panose="020B0004020202020204" pitchFamily="34" charset="0"/>
                <a:ea typeface="Arial Unicode MS"/>
                <a:cs typeface="Arial Unicode MS"/>
              </a:rPr>
              <a:t>  </a:t>
            </a:r>
            <a:r>
              <a:rPr lang="en-US" sz="2800" b="0" dirty="0">
                <a:solidFill>
                  <a:srgbClr val="000000"/>
                </a:solidFill>
                <a:effectLst/>
                <a:latin typeface="Aptos" panose="020B0004020202020204" pitchFamily="34" charset="0"/>
                <a:ea typeface="Arial Unicode MS"/>
                <a:cs typeface="Arial Unicode MS"/>
              </a:rPr>
              <a:t>Trinity Lutheran Church LCMS  Norman, OK.   Pastor David Nehrenz                                  </a:t>
            </a:r>
          </a:p>
          <a:p>
            <a:pPr marL="0" marR="0" algn="ctr"/>
            <a:r>
              <a:rPr lang="en-US" sz="2800" b="0" dirty="0">
                <a:solidFill>
                  <a:srgbClr val="000000"/>
                </a:solidFill>
                <a:effectLst/>
                <a:latin typeface="Aptos" panose="020B0004020202020204" pitchFamily="34" charset="0"/>
                <a:ea typeface="Arial Unicode MS"/>
                <a:cs typeface="Arial Unicode MS"/>
              </a:rPr>
              <a:t>  </a:t>
            </a:r>
            <a:r>
              <a:rPr lang="en-US" sz="3000" b="1" u="sng" dirty="0">
                <a:solidFill>
                  <a:srgbClr val="000000"/>
                </a:solidFill>
                <a:effectLst/>
                <a:latin typeface="Aptos" panose="020B0004020202020204" pitchFamily="34" charset="0"/>
                <a:ea typeface="Arial Unicode MS"/>
                <a:cs typeface="Arial Unicode MS"/>
              </a:rPr>
              <a:t>Lesson 5 – </a:t>
            </a:r>
            <a:r>
              <a:rPr lang="en-US" sz="3000" b="1" u="sng" dirty="0">
                <a:solidFill>
                  <a:srgbClr val="000000"/>
                </a:solidFill>
                <a:latin typeface="Aptos" panose="020B0004020202020204" pitchFamily="34" charset="0"/>
                <a:ea typeface="Arial Unicode MS"/>
                <a:cs typeface="Arial Unicode MS"/>
              </a:rPr>
              <a:t>October 19</a:t>
            </a:r>
            <a:r>
              <a:rPr lang="en-US" sz="3000" b="1" u="sng" dirty="0">
                <a:solidFill>
                  <a:srgbClr val="000000"/>
                </a:solidFill>
                <a:effectLst/>
                <a:latin typeface="Aptos" panose="020B0004020202020204" pitchFamily="34" charset="0"/>
                <a:ea typeface="Arial Unicode MS"/>
                <a:cs typeface="Arial Unicode MS"/>
              </a:rPr>
              <a:t>, 2025</a:t>
            </a:r>
            <a:endParaRPr lang="en-US" sz="3000" b="1" u="sng" dirty="0">
              <a:solidFill>
                <a:srgbClr val="000000"/>
              </a:solidFill>
              <a:effectLst/>
              <a:latin typeface="Arial Unicode MS"/>
              <a:ea typeface="Arial Unicode MS"/>
              <a:cs typeface="Arial Unicode MS"/>
            </a:endParaRPr>
          </a:p>
        </p:txBody>
      </p:sp>
      <p:pic>
        <p:nvPicPr>
          <p:cNvPr id="5" name="Picture 4">
            <a:extLst>
              <a:ext uri="{FF2B5EF4-FFF2-40B4-BE49-F238E27FC236}">
                <a16:creationId xmlns:a16="http://schemas.microsoft.com/office/drawing/2014/main" id="{72EFCCB6-43B6-63C2-3A83-400C5654540B}"/>
              </a:ext>
            </a:extLst>
          </p:cNvPr>
          <p:cNvPicPr>
            <a:picLocks noChangeAspect="1"/>
          </p:cNvPicPr>
          <p:nvPr/>
        </p:nvPicPr>
        <p:blipFill>
          <a:blip r:embed="rId2"/>
          <a:stretch>
            <a:fillRect/>
          </a:stretch>
        </p:blipFill>
        <p:spPr>
          <a:xfrm>
            <a:off x="510363" y="4763547"/>
            <a:ext cx="2283908" cy="1724777"/>
          </a:xfrm>
          <a:prstGeom prst="rect">
            <a:avLst/>
          </a:prstGeom>
        </p:spPr>
      </p:pic>
      <p:pic>
        <p:nvPicPr>
          <p:cNvPr id="6" name="Picture 5">
            <a:extLst>
              <a:ext uri="{FF2B5EF4-FFF2-40B4-BE49-F238E27FC236}">
                <a16:creationId xmlns:a16="http://schemas.microsoft.com/office/drawing/2014/main" id="{0107638D-E24B-FA6F-6A07-281F3F7F0022}"/>
              </a:ext>
            </a:extLst>
          </p:cNvPr>
          <p:cNvPicPr>
            <a:picLocks noChangeAspect="1"/>
          </p:cNvPicPr>
          <p:nvPr/>
        </p:nvPicPr>
        <p:blipFill>
          <a:blip r:embed="rId3"/>
          <a:stretch>
            <a:fillRect/>
          </a:stretch>
        </p:blipFill>
        <p:spPr>
          <a:xfrm>
            <a:off x="3430046" y="4689828"/>
            <a:ext cx="2283908" cy="1872216"/>
          </a:xfrm>
          <a:prstGeom prst="rect">
            <a:avLst/>
          </a:prstGeom>
        </p:spPr>
      </p:pic>
      <p:pic>
        <p:nvPicPr>
          <p:cNvPr id="7" name="Picture 6">
            <a:extLst>
              <a:ext uri="{FF2B5EF4-FFF2-40B4-BE49-F238E27FC236}">
                <a16:creationId xmlns:a16="http://schemas.microsoft.com/office/drawing/2014/main" id="{EEA5454F-33A1-2C3D-BC7A-00E4173DCE7D}"/>
              </a:ext>
            </a:extLst>
          </p:cNvPr>
          <p:cNvPicPr>
            <a:picLocks noChangeAspect="1"/>
          </p:cNvPicPr>
          <p:nvPr/>
        </p:nvPicPr>
        <p:blipFill>
          <a:blip r:embed="rId4"/>
          <a:srcRect t="10611"/>
          <a:stretch/>
        </p:blipFill>
        <p:spPr>
          <a:xfrm>
            <a:off x="6731331" y="4689828"/>
            <a:ext cx="1862033" cy="1872216"/>
          </a:xfrm>
          <a:prstGeom prst="rect">
            <a:avLst/>
          </a:prstGeom>
        </p:spPr>
      </p:pic>
    </p:spTree>
    <p:extLst>
      <p:ext uri="{BB962C8B-B14F-4D97-AF65-F5344CB8AC3E}">
        <p14:creationId xmlns:p14="http://schemas.microsoft.com/office/powerpoint/2010/main" val="3002449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84200" y="246062"/>
            <a:ext cx="7997452" cy="6103938"/>
          </a:xfrm>
          <a:prstGeom prst="rect">
            <a:avLst/>
          </a:prstGeom>
        </p:spPr>
      </p:pic>
    </p:spTree>
    <p:extLst>
      <p:ext uri="{BB962C8B-B14F-4D97-AF65-F5344CB8AC3E}">
        <p14:creationId xmlns:p14="http://schemas.microsoft.com/office/powerpoint/2010/main" val="1954651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13135" y="446072"/>
            <a:ext cx="6063012" cy="6063012"/>
          </a:xfrm>
          <a:prstGeom prst="rect">
            <a:avLst/>
          </a:prstGeom>
        </p:spPr>
      </p:pic>
    </p:spTree>
    <p:extLst>
      <p:ext uri="{BB962C8B-B14F-4D97-AF65-F5344CB8AC3E}">
        <p14:creationId xmlns:p14="http://schemas.microsoft.com/office/powerpoint/2010/main" val="1793213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9860" y="914399"/>
            <a:ext cx="8815645" cy="4631657"/>
          </a:xfrm>
          <a:prstGeom prst="rect">
            <a:avLst/>
          </a:prstGeom>
        </p:spPr>
      </p:pic>
    </p:spTree>
    <p:extLst>
      <p:ext uri="{BB962C8B-B14F-4D97-AF65-F5344CB8AC3E}">
        <p14:creationId xmlns:p14="http://schemas.microsoft.com/office/powerpoint/2010/main" val="1206363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3583" t="12370" r="18750" b="8222"/>
          <a:stretch/>
        </p:blipFill>
        <p:spPr>
          <a:xfrm>
            <a:off x="29700" y="368300"/>
            <a:ext cx="9114300" cy="6016336"/>
          </a:xfrm>
          <a:prstGeom prst="rect">
            <a:avLst/>
          </a:prstGeom>
        </p:spPr>
      </p:pic>
    </p:spTree>
    <p:extLst>
      <p:ext uri="{BB962C8B-B14F-4D97-AF65-F5344CB8AC3E}">
        <p14:creationId xmlns:p14="http://schemas.microsoft.com/office/powerpoint/2010/main" val="15812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46162" y="158750"/>
            <a:ext cx="6586538" cy="6377616"/>
          </a:xfrm>
          <a:prstGeom prst="rect">
            <a:avLst/>
          </a:prstGeom>
        </p:spPr>
      </p:pic>
    </p:spTree>
    <p:extLst>
      <p:ext uri="{BB962C8B-B14F-4D97-AF65-F5344CB8AC3E}">
        <p14:creationId xmlns:p14="http://schemas.microsoft.com/office/powerpoint/2010/main" val="8268949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22F168-8D23-203E-BCF1-2DC73B594B9C}"/>
              </a:ext>
            </a:extLst>
          </p:cNvPr>
          <p:cNvPicPr>
            <a:picLocks noChangeAspect="1"/>
          </p:cNvPicPr>
          <p:nvPr/>
        </p:nvPicPr>
        <p:blipFill>
          <a:blip r:embed="rId2"/>
          <a:srcRect l="11783" t="18372" r="12171" b="17675"/>
          <a:stretch>
            <a:fillRect/>
          </a:stretch>
        </p:blipFill>
        <p:spPr>
          <a:xfrm>
            <a:off x="851774" y="143539"/>
            <a:ext cx="7440451" cy="6257261"/>
          </a:xfrm>
          <a:prstGeom prst="rect">
            <a:avLst/>
          </a:prstGeom>
        </p:spPr>
      </p:pic>
    </p:spTree>
    <p:extLst>
      <p:ext uri="{BB962C8B-B14F-4D97-AF65-F5344CB8AC3E}">
        <p14:creationId xmlns:p14="http://schemas.microsoft.com/office/powerpoint/2010/main" val="6855899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8394" y="270851"/>
            <a:ext cx="8518358" cy="6201954"/>
          </a:xfrm>
          <a:prstGeom prst="rect">
            <a:avLst/>
          </a:prstGeom>
          <a:noFill/>
        </p:spPr>
        <p:txBody>
          <a:bodyPr wrap="square" rtlCol="0">
            <a:spAutoFit/>
          </a:bodyPr>
          <a:lstStyle/>
          <a:p>
            <a:pPr marL="457200" marR="0" algn="ctr">
              <a:lnSpc>
                <a:spcPct val="107000"/>
              </a:lnSpc>
              <a:spcBef>
                <a:spcPts val="0"/>
              </a:spcBef>
              <a:spcAft>
                <a:spcPts val="0"/>
              </a:spcAft>
            </a:pPr>
            <a:endParaRPr lang="en-US" sz="1600" dirty="0">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1900" b="1" i="1" kern="100" dirty="0">
                <a:effectLst/>
                <a:latin typeface="Aptos" panose="020B0004020202020204" pitchFamily="34" charset="0"/>
                <a:ea typeface="Aptos" panose="020B0004020202020204" pitchFamily="34" charset="0"/>
              </a:rPr>
              <a:t>6) What the Father is, the Son is, and so is the Holy Spirit.</a:t>
            </a:r>
            <a:r>
              <a:rPr lang="en-US" sz="1900" kern="100" dirty="0">
                <a:effectLst/>
                <a:latin typeface="Aptos" panose="020B0004020202020204" pitchFamily="34" charset="0"/>
                <a:ea typeface="Aptos" panose="020B0004020202020204" pitchFamily="34" charset="0"/>
              </a:rPr>
              <a:t> </a:t>
            </a:r>
            <a:endParaRPr lang="en-US" sz="19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1900" kern="100" dirty="0">
                <a:effectLst/>
                <a:latin typeface="Aptos" panose="020B0004020202020204" pitchFamily="34" charset="0"/>
                <a:ea typeface="Aptos" panose="020B0004020202020204" pitchFamily="34" charset="0"/>
              </a:rPr>
              <a:t>This sentence strongly emphasizes what the sentence preceding it has already stated and what following sentences will state. The Father, Son, and Spirit are not the same in function, but they are the same in essence or nature; that is, they are all equally God. (See Scripture references from preceding sentence 5 and following sentences 7-16.)</a:t>
            </a:r>
            <a:endParaRPr lang="en-US" sz="19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1900" kern="100" dirty="0">
                <a:effectLst/>
                <a:latin typeface="Aptos" panose="020B0004020202020204" pitchFamily="34" charset="0"/>
                <a:ea typeface="Aptos" panose="020B0004020202020204" pitchFamily="34" charset="0"/>
              </a:rPr>
              <a:t> </a:t>
            </a:r>
            <a:endParaRPr lang="en-US" sz="19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1900" b="1" i="1" kern="100" dirty="0">
                <a:effectLst/>
                <a:latin typeface="Aptos" panose="020B0004020202020204" pitchFamily="34" charset="0"/>
                <a:ea typeface="Aptos" panose="020B0004020202020204" pitchFamily="34" charset="0"/>
              </a:rPr>
              <a:t>7) Uncreated is the Father; uncreated is the Son; uncreated is the Spirit.</a:t>
            </a:r>
            <a:r>
              <a:rPr lang="en-US" sz="1900" kern="100" dirty="0">
                <a:effectLst/>
                <a:latin typeface="Aptos" panose="020B0004020202020204" pitchFamily="34" charset="0"/>
                <a:ea typeface="Aptos" panose="020B0004020202020204" pitchFamily="34" charset="0"/>
              </a:rPr>
              <a:t> </a:t>
            </a:r>
            <a:endParaRPr lang="en-US" sz="19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1900" kern="100" dirty="0">
                <a:effectLst/>
                <a:latin typeface="Aptos" panose="020B0004020202020204" pitchFamily="34" charset="0"/>
                <a:ea typeface="Aptos" panose="020B0004020202020204" pitchFamily="34" charset="0"/>
              </a:rPr>
              <a:t>This points to the fact that the Trinity is eternal. The Trinity has no beginning and has no end, God simply is. This creed continually restates truths from various aspects so that no nuances or subtle differences would be introduced to distort the true Trinitarian doctrine.</a:t>
            </a:r>
            <a:endParaRPr lang="en-US" sz="19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1900" kern="100" dirty="0">
                <a:effectLst/>
                <a:latin typeface="Aptos" panose="020B0004020202020204" pitchFamily="34" charset="0"/>
                <a:ea typeface="Aptos" panose="020B0004020202020204" pitchFamily="34" charset="0"/>
              </a:rPr>
              <a:t> </a:t>
            </a:r>
            <a:endParaRPr lang="en-US" sz="19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1900" b="1" kern="100" dirty="0">
                <a:effectLst/>
                <a:latin typeface="Aptos" panose="020B0004020202020204" pitchFamily="34" charset="0"/>
                <a:ea typeface="Aptos" panose="020B0004020202020204" pitchFamily="34" charset="0"/>
              </a:rPr>
              <a:t>(Genesis 1:1;   Deuteronomy 33:27;  Psalm 90:2;  Isaiah 40:28; </a:t>
            </a:r>
            <a:endParaRPr lang="en-US" sz="19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1900" b="1" kern="100" dirty="0">
                <a:effectLst/>
                <a:latin typeface="Aptos" panose="020B0004020202020204" pitchFamily="34" charset="0"/>
                <a:ea typeface="Aptos" panose="020B0004020202020204" pitchFamily="34" charset="0"/>
              </a:rPr>
              <a:t> John 1:1;   Ephesians 3:10-11;  </a:t>
            </a:r>
            <a:endParaRPr lang="en-US" sz="1900"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sz="1900" b="1" kern="100" dirty="0">
                <a:effectLst/>
                <a:latin typeface="Aptos" panose="020B0004020202020204" pitchFamily="34" charset="0"/>
                <a:ea typeface="Aptos" panose="020B0004020202020204" pitchFamily="34" charset="0"/>
              </a:rPr>
              <a:t>Colossian 1:17;   Hebrews 9:14;  1 Timothy 1:17;   Revelation 1:8)</a:t>
            </a:r>
            <a:endParaRPr lang="en-US" sz="19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137809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5316" y="704569"/>
            <a:ext cx="8733086" cy="4829957"/>
          </a:xfrm>
          <a:prstGeom prst="rect">
            <a:avLst/>
          </a:prstGeom>
        </p:spPr>
      </p:pic>
    </p:spTree>
    <p:extLst>
      <p:ext uri="{BB962C8B-B14F-4D97-AF65-F5344CB8AC3E}">
        <p14:creationId xmlns:p14="http://schemas.microsoft.com/office/powerpoint/2010/main" val="16381262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2347" y="712870"/>
            <a:ext cx="8807116" cy="4954003"/>
          </a:xfrm>
          <a:prstGeom prst="rect">
            <a:avLst/>
          </a:prstGeom>
        </p:spPr>
      </p:pic>
    </p:spTree>
    <p:extLst>
      <p:ext uri="{BB962C8B-B14F-4D97-AF65-F5344CB8AC3E}">
        <p14:creationId xmlns:p14="http://schemas.microsoft.com/office/powerpoint/2010/main" val="30405645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6252" y="305645"/>
            <a:ext cx="8951495" cy="6246710"/>
          </a:xfrm>
          <a:prstGeom prst="rect">
            <a:avLst/>
          </a:prstGeom>
          <a:noFill/>
        </p:spPr>
        <p:txBody>
          <a:bodyPr wrap="square" rtlCol="0">
            <a:spAutoFit/>
          </a:bodyPr>
          <a:lstStyle/>
          <a:p>
            <a:pPr marL="0" marR="0" algn="ctr">
              <a:lnSpc>
                <a:spcPct val="107000"/>
              </a:lnSpc>
              <a:spcAft>
                <a:spcPts val="800"/>
              </a:spcAft>
              <a:buNone/>
            </a:pPr>
            <a:r>
              <a:rPr lang="en-US" b="1" i="1" kern="100" dirty="0">
                <a:effectLst/>
                <a:latin typeface="Aptos" panose="020B0004020202020204" pitchFamily="34" charset="0"/>
                <a:ea typeface="Aptos" panose="020B0004020202020204" pitchFamily="34" charset="0"/>
              </a:rPr>
              <a:t>8) The Father is infinite; the Son is infinite; the Holy Spirit is infinite.</a:t>
            </a:r>
            <a:r>
              <a:rPr lang="en-US" kern="100" dirty="0">
                <a:effectLst/>
                <a:latin typeface="Aptos" panose="020B0004020202020204" pitchFamily="34" charset="0"/>
                <a:ea typeface="Aptos" panose="020B0004020202020204" pitchFamily="34" charset="0"/>
              </a:rPr>
              <a:t> </a:t>
            </a:r>
            <a:endParaRPr lang="en-US"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kern="100" dirty="0">
                <a:effectLst/>
                <a:latin typeface="Aptos" panose="020B0004020202020204" pitchFamily="34" charset="0"/>
                <a:ea typeface="Aptos" panose="020B0004020202020204" pitchFamily="34" charset="0"/>
              </a:rPr>
              <a:t>In other words, the Godhead is boundless, limitless, imponderable, incomprehensible,                                                    and never-ending. </a:t>
            </a:r>
            <a:endParaRPr lang="en-US"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b="1" kern="100" dirty="0">
                <a:effectLst/>
                <a:latin typeface="Aptos" panose="020B0004020202020204" pitchFamily="34" charset="0"/>
                <a:ea typeface="Aptos" panose="020B0004020202020204" pitchFamily="34" charset="0"/>
              </a:rPr>
              <a:t>(Genesis 1:1;   1 Kings 8:27;   Psalm 113:4–6;  145:3;  147:5; </a:t>
            </a:r>
            <a:endParaRPr lang="en-US"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b="1" kern="100" dirty="0">
                <a:effectLst/>
                <a:latin typeface="Aptos" panose="020B0004020202020204" pitchFamily="34" charset="0"/>
                <a:ea typeface="Aptos" panose="020B0004020202020204" pitchFamily="34" charset="0"/>
              </a:rPr>
              <a:t> Isaiah 40:28;  Jeremiah 23:24;                                  </a:t>
            </a:r>
            <a:endParaRPr lang="en-US"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b="1" kern="100" dirty="0">
                <a:effectLst/>
                <a:latin typeface="Aptos" panose="020B0004020202020204" pitchFamily="34" charset="0"/>
                <a:ea typeface="Aptos" panose="020B0004020202020204" pitchFamily="34" charset="0"/>
              </a:rPr>
              <a:t>   Romans 11:33;  Ephesians 3:8;   Revelation 4:8)</a:t>
            </a:r>
            <a:endParaRPr lang="en-US"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b="1" kern="100" dirty="0">
                <a:effectLst/>
                <a:latin typeface="Aptos" panose="020B0004020202020204" pitchFamily="34" charset="0"/>
                <a:ea typeface="Aptos" panose="020B0004020202020204" pitchFamily="34" charset="0"/>
              </a:rPr>
              <a:t> </a:t>
            </a:r>
            <a:endParaRPr lang="en-US"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b="1" i="1" kern="100" dirty="0">
                <a:effectLst/>
                <a:latin typeface="Aptos" panose="020B0004020202020204" pitchFamily="34" charset="0"/>
                <a:ea typeface="Aptos" panose="020B0004020202020204" pitchFamily="34" charset="0"/>
              </a:rPr>
              <a:t>9) Eternal is the Father; eternal is the Son; eternal is the Spirit: And yet there are not three eternal beings, but one who is eternal; as there are not three uncreated and unlimited beings, but one who is uncreated and unlimited.</a:t>
            </a:r>
            <a:r>
              <a:rPr lang="en-US" kern="100" dirty="0">
                <a:effectLst/>
                <a:latin typeface="Aptos" panose="020B0004020202020204" pitchFamily="34" charset="0"/>
                <a:ea typeface="Aptos" panose="020B0004020202020204" pitchFamily="34" charset="0"/>
              </a:rPr>
              <a:t> </a:t>
            </a:r>
            <a:endParaRPr lang="en-US"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kern="100" dirty="0">
                <a:effectLst/>
                <a:latin typeface="Aptos" panose="020B0004020202020204" pitchFamily="34" charset="0"/>
                <a:ea typeface="Aptos" panose="020B0004020202020204" pitchFamily="34" charset="0"/>
              </a:rPr>
              <a:t>Closely related to sentences 7 and 8, this demonstrates the oneness of the persons of the Trinity and the fact that one did not create the others but the 3 persons have eternally coexisted as one God. </a:t>
            </a:r>
            <a:endParaRPr lang="en-US"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b="1" kern="100" dirty="0">
                <a:effectLst/>
                <a:latin typeface="Aptos" panose="020B0004020202020204" pitchFamily="34" charset="0"/>
                <a:ea typeface="Aptos" panose="020B0004020202020204" pitchFamily="34" charset="0"/>
              </a:rPr>
              <a:t>(Isaiah 9:6;  48:12;  </a:t>
            </a:r>
            <a:endParaRPr lang="en-US"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b="1" kern="100" dirty="0">
                <a:effectLst/>
                <a:latin typeface="Aptos" panose="020B0004020202020204" pitchFamily="34" charset="0"/>
                <a:ea typeface="Aptos" panose="020B0004020202020204" pitchFamily="34" charset="0"/>
              </a:rPr>
              <a:t>Matthew 3:11;  John 1:1, 3;  Romans 1:4;  </a:t>
            </a:r>
            <a:endParaRPr lang="en-US"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b="1" kern="100" dirty="0">
                <a:effectLst/>
                <a:latin typeface="Aptos" panose="020B0004020202020204" pitchFamily="34" charset="0"/>
                <a:ea typeface="Aptos" panose="020B0004020202020204" pitchFamily="34" charset="0"/>
              </a:rPr>
              <a:t>1 Corinthians 8:4; 17:5;   Colossians 1:17;   Hebrews 9:14;   Titus 3:5–6; </a:t>
            </a:r>
            <a:endParaRPr lang="en-US" dirty="0">
              <a:effectLst/>
              <a:latin typeface="Times New Roman" panose="02020603050405020304" pitchFamily="18" charset="0"/>
              <a:ea typeface="Calibri" panose="020F0502020204030204" pitchFamily="34" charset="0"/>
            </a:endParaRPr>
          </a:p>
          <a:p>
            <a:pPr marL="0" marR="0" algn="ctr">
              <a:lnSpc>
                <a:spcPct val="107000"/>
              </a:lnSpc>
              <a:spcAft>
                <a:spcPts val="800"/>
              </a:spcAft>
              <a:buNone/>
            </a:pPr>
            <a:r>
              <a:rPr lang="en-US" b="1" kern="100" dirty="0">
                <a:effectLst/>
                <a:latin typeface="Aptos" panose="020B0004020202020204" pitchFamily="34" charset="0"/>
                <a:ea typeface="Aptos" panose="020B0004020202020204" pitchFamily="34" charset="0"/>
              </a:rPr>
              <a:t> Revelation 1:8;  22:13</a:t>
            </a:r>
            <a:r>
              <a:rPr lang="en-US" kern="100" dirty="0">
                <a:effectLst/>
                <a:latin typeface="Aptos" panose="020B0004020202020204" pitchFamily="34" charset="0"/>
                <a:ea typeface="Aptos" panose="020B0004020202020204" pitchFamily="34" charset="0"/>
              </a:rPr>
              <a:t>)</a:t>
            </a:r>
            <a:endParaRPr lang="en-US"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787477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EF04539-077E-FBF5-8C59-47F5D1786A24}"/>
              </a:ext>
            </a:extLst>
          </p:cNvPr>
          <p:cNvSpPr txBox="1"/>
          <p:nvPr/>
        </p:nvSpPr>
        <p:spPr>
          <a:xfrm>
            <a:off x="159489" y="312762"/>
            <a:ext cx="8649585" cy="5909310"/>
          </a:xfrm>
          <a:prstGeom prst="rect">
            <a:avLst/>
          </a:prstGeom>
          <a:noFill/>
        </p:spPr>
        <p:txBody>
          <a:bodyPr wrap="square" rtlCol="0">
            <a:spAutoFit/>
          </a:bodyPr>
          <a:lstStyle/>
          <a:p>
            <a:pPr lvl="1" algn="ctr"/>
            <a:r>
              <a:rPr lang="en-US" sz="2100" b="1" dirty="0"/>
              <a:t>The Three Ecumenical Creeds               </a:t>
            </a:r>
          </a:p>
          <a:p>
            <a:pPr lvl="1" algn="ctr"/>
            <a:r>
              <a:rPr lang="en-US" sz="2100" dirty="0"/>
              <a:t>Lutheran Church - Missouri Synod adheres to the three Ecumenical Creeds. These creeds are succinct yet accurate statements                                            of the true Christian faith.</a:t>
            </a:r>
          </a:p>
          <a:p>
            <a:pPr lvl="1" algn="ctr"/>
            <a:r>
              <a:rPr lang="en-US" sz="2100" dirty="0"/>
              <a:t>Among the major doctrines confessed in the creeds are:</a:t>
            </a:r>
          </a:p>
          <a:p>
            <a:pPr lvl="1" algn="ctr"/>
            <a:endParaRPr lang="en-US" sz="2100" dirty="0"/>
          </a:p>
          <a:p>
            <a:pPr lvl="1" algn="ctr"/>
            <a:r>
              <a:rPr lang="en-US" sz="2100" dirty="0"/>
              <a:t>•	the eternal and triune natures of God,</a:t>
            </a:r>
          </a:p>
          <a:p>
            <a:pPr lvl="1" algn="ctr"/>
            <a:r>
              <a:rPr lang="en-US" sz="2100" dirty="0"/>
              <a:t>•	the dual nature of Christ Jesus (being both fully God and fully man),</a:t>
            </a:r>
          </a:p>
          <a:p>
            <a:pPr lvl="1" algn="ctr"/>
            <a:r>
              <a:rPr lang="en-US" sz="2100" dirty="0"/>
              <a:t>•	the working of faith in believers by the Holy Spirit,</a:t>
            </a:r>
          </a:p>
          <a:p>
            <a:pPr lvl="1" algn="ctr"/>
            <a:r>
              <a:rPr lang="en-US" sz="2100" dirty="0"/>
              <a:t>•	the resurrection of the dead on the last day,</a:t>
            </a:r>
          </a:p>
          <a:p>
            <a:pPr lvl="1" algn="ctr"/>
            <a:r>
              <a:rPr lang="en-US" sz="2100" dirty="0"/>
              <a:t>•	the return of Christ Jesus in judgement, and</a:t>
            </a:r>
          </a:p>
          <a:p>
            <a:pPr lvl="1" algn="ctr"/>
            <a:r>
              <a:rPr lang="en-US" sz="2100" dirty="0"/>
              <a:t>•	everlasting life in heaven for those redeemed by the Grace of God through the working of the Holy Spirit and the innocent suffering and death &amp; true resurrection of our Lord Jesus Christ on the third day.</a:t>
            </a:r>
          </a:p>
          <a:p>
            <a:pPr lvl="1" algn="ctr"/>
            <a:endParaRPr lang="en-US" sz="2100" dirty="0"/>
          </a:p>
          <a:p>
            <a:pPr lvl="1" algn="ctr"/>
            <a:r>
              <a:rPr lang="en-US" sz="2100" b="1" dirty="0"/>
              <a:t>1.	The Apostle's Creed</a:t>
            </a:r>
          </a:p>
          <a:p>
            <a:pPr marL="800100" lvl="1" indent="-342900" algn="ctr">
              <a:buAutoNum type="arabicPeriod" startAt="2"/>
            </a:pPr>
            <a:r>
              <a:rPr lang="en-US" sz="2100" b="1" dirty="0"/>
              <a:t>The Nicene Creed</a:t>
            </a:r>
          </a:p>
          <a:p>
            <a:pPr marL="800100" lvl="1" indent="-342900" algn="ctr">
              <a:buAutoNum type="arabicPeriod" startAt="2"/>
            </a:pPr>
            <a:r>
              <a:rPr lang="en-US" sz="2100" b="1" dirty="0"/>
              <a:t>The Athanasian Creed</a:t>
            </a:r>
          </a:p>
        </p:txBody>
      </p:sp>
    </p:spTree>
    <p:extLst>
      <p:ext uri="{BB962C8B-B14F-4D97-AF65-F5344CB8AC3E}">
        <p14:creationId xmlns:p14="http://schemas.microsoft.com/office/powerpoint/2010/main" val="32210660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0511" y="511481"/>
            <a:ext cx="8361947" cy="5632311"/>
          </a:xfrm>
          <a:prstGeom prst="rect">
            <a:avLst/>
          </a:prstGeom>
          <a:noFill/>
        </p:spPr>
        <p:txBody>
          <a:bodyPr wrap="square" rtlCol="0">
            <a:spAutoFit/>
          </a:bodyPr>
          <a:lstStyle/>
          <a:p>
            <a:pPr marL="0" marR="0" algn="ctr" fontAlgn="base">
              <a:buNone/>
            </a:pPr>
            <a:r>
              <a:rPr lang="en-US" b="1" dirty="0">
                <a:solidFill>
                  <a:srgbClr val="000000"/>
                </a:solidFill>
                <a:effectLst/>
                <a:latin typeface="Times New Roman" panose="02020603050405020304" pitchFamily="18" charset="0"/>
                <a:ea typeface="Times New Roman" panose="02020603050405020304" pitchFamily="18" charset="0"/>
              </a:rPr>
              <a:t>https://lutheranmissions.org/b-a-s-i-c-277/</a:t>
            </a:r>
            <a:endParaRPr lang="en-US" dirty="0">
              <a:effectLst/>
              <a:latin typeface="Times New Roman" panose="02020603050405020304" pitchFamily="18" charset="0"/>
              <a:ea typeface="Times New Roman" panose="02020603050405020304" pitchFamily="18" charset="0"/>
            </a:endParaRPr>
          </a:p>
          <a:p>
            <a:pPr marL="0" marR="0" algn="just" fontAlgn="base">
              <a:buNone/>
            </a:pPr>
            <a:r>
              <a:rPr lang="en-US" b="1" dirty="0">
                <a:solidFill>
                  <a:srgbClr val="000000"/>
                </a:solidFill>
                <a:effectLst/>
                <a:latin typeface="Times New Roman" panose="02020603050405020304" pitchFamily="18" charset="0"/>
                <a:ea typeface="Times New Roman" panose="02020603050405020304" pitchFamily="18" charset="0"/>
              </a:rPr>
              <a:t>Martin Luther once said of the Athanasian Creed:</a:t>
            </a:r>
            <a:r>
              <a:rPr lang="en-US" dirty="0">
                <a:solidFill>
                  <a:srgbClr val="000000"/>
                </a:solidFill>
                <a:effectLst/>
                <a:latin typeface="Times New Roman" panose="02020603050405020304" pitchFamily="18" charset="0"/>
                <a:ea typeface="Times New Roman" panose="02020603050405020304" pitchFamily="18" charset="0"/>
              </a:rPr>
              <a:t> ‘I doubt whether the New Testament church has a more important document since the Apostolic Age.’ However, in our day, the Athanasian Creed is not nearly as well known as it was in Luther’s day.</a:t>
            </a:r>
            <a:endParaRPr lang="en-US" dirty="0">
              <a:effectLst/>
              <a:latin typeface="Times New Roman" panose="02020603050405020304" pitchFamily="18" charset="0"/>
              <a:ea typeface="Times New Roman" panose="02020603050405020304" pitchFamily="18" charset="0"/>
            </a:endParaRPr>
          </a:p>
          <a:p>
            <a:pPr marL="0" marR="0" algn="just" fontAlgn="base">
              <a:buNone/>
            </a:pPr>
            <a:r>
              <a:rPr lang="en-US" dirty="0">
                <a:effectLst/>
                <a:latin typeface="Times New Roman" panose="02020603050405020304" pitchFamily="18" charset="0"/>
                <a:ea typeface="Times New Roman" panose="02020603050405020304" pitchFamily="18" charset="0"/>
              </a:rPr>
              <a:t> </a:t>
            </a:r>
          </a:p>
          <a:p>
            <a:pPr marL="0" marR="0" algn="just" fontAlgn="base">
              <a:buNone/>
            </a:pPr>
            <a:r>
              <a:rPr lang="en-US" dirty="0">
                <a:solidFill>
                  <a:srgbClr val="000000"/>
                </a:solidFill>
                <a:effectLst/>
                <a:latin typeface="Times New Roman" panose="02020603050405020304" pitchFamily="18" charset="0"/>
                <a:ea typeface="Times New Roman" panose="02020603050405020304" pitchFamily="18" charset="0"/>
              </a:rPr>
              <a:t>The Athanasian Creed is like the Apostles’ in that its author is unknown. It was written later than the Nicene Creed,  appearing in its complete form near the end of the eighth century. It has kept that title because of Athanasius’  defense of the deity of Christ and the  Trinity – the two main subjects of this creed.</a:t>
            </a:r>
            <a:endParaRPr lang="en-US" dirty="0">
              <a:effectLst/>
              <a:latin typeface="Times New Roman" panose="02020603050405020304" pitchFamily="18" charset="0"/>
              <a:ea typeface="Times New Roman" panose="02020603050405020304" pitchFamily="18" charset="0"/>
            </a:endParaRPr>
          </a:p>
          <a:p>
            <a:pPr marL="0" marR="0" algn="just" fontAlgn="base">
              <a:buNone/>
            </a:pPr>
            <a:r>
              <a:rPr lang="en-US" dirty="0">
                <a:effectLst/>
                <a:latin typeface="Times New Roman" panose="02020603050405020304" pitchFamily="18" charset="0"/>
                <a:ea typeface="Times New Roman" panose="02020603050405020304" pitchFamily="18" charset="0"/>
              </a:rPr>
              <a:t> </a:t>
            </a:r>
          </a:p>
          <a:p>
            <a:pPr marL="0" marR="0" algn="just" fontAlgn="base">
              <a:buNone/>
            </a:pPr>
            <a:r>
              <a:rPr lang="en-US" dirty="0">
                <a:solidFill>
                  <a:srgbClr val="000000"/>
                </a:solidFill>
                <a:effectLst/>
                <a:latin typeface="Times New Roman" panose="02020603050405020304" pitchFamily="18" charset="0"/>
                <a:ea typeface="Times New Roman" panose="02020603050405020304" pitchFamily="18" charset="0"/>
              </a:rPr>
              <a:t>The Athanasian Creed is an excellent   summary of the decisions of </a:t>
            </a:r>
            <a:r>
              <a:rPr lang="en-US" b="1" dirty="0">
                <a:solidFill>
                  <a:srgbClr val="000000"/>
                </a:solidFill>
                <a:effectLst/>
                <a:latin typeface="Times New Roman" panose="02020603050405020304" pitchFamily="18" charset="0"/>
                <a:ea typeface="Times New Roman" panose="02020603050405020304" pitchFamily="18" charset="0"/>
              </a:rPr>
              <a:t>the first four  ecumenical councils (</a:t>
            </a:r>
            <a:r>
              <a:rPr lang="en-US" b="1" dirty="0" err="1">
                <a:solidFill>
                  <a:srgbClr val="000000"/>
                </a:solidFill>
                <a:effectLst/>
                <a:latin typeface="Times New Roman" panose="02020603050405020304" pitchFamily="18" charset="0"/>
                <a:ea typeface="Times New Roman" panose="02020603050405020304" pitchFamily="18" charset="0"/>
              </a:rPr>
              <a:t>Nicea</a:t>
            </a:r>
            <a:r>
              <a:rPr lang="en-US" b="1" dirty="0">
                <a:solidFill>
                  <a:srgbClr val="000000"/>
                </a:solidFill>
                <a:effectLst/>
                <a:latin typeface="Times New Roman" panose="02020603050405020304" pitchFamily="18" charset="0"/>
                <a:ea typeface="Times New Roman" panose="02020603050405020304" pitchFamily="18" charset="0"/>
              </a:rPr>
              <a:t> – 325,    Constantinople – 381, Ephesus – 431, and Chalcedon – 451)</a:t>
            </a:r>
            <a:r>
              <a:rPr lang="en-US" dirty="0">
                <a:solidFill>
                  <a:srgbClr val="000000"/>
                </a:solidFill>
                <a:effectLst/>
                <a:latin typeface="Times New Roman" panose="02020603050405020304" pitchFamily="18" charset="0"/>
                <a:ea typeface="Times New Roman" panose="02020603050405020304" pitchFamily="18" charset="0"/>
              </a:rPr>
              <a:t> against various and many false teachings concerning the     fundamental teachings of Scripture.</a:t>
            </a:r>
            <a:endParaRPr lang="en-US" dirty="0">
              <a:effectLst/>
              <a:latin typeface="Times New Roman" panose="02020603050405020304" pitchFamily="18" charset="0"/>
              <a:ea typeface="Times New Roman" panose="02020603050405020304" pitchFamily="18" charset="0"/>
            </a:endParaRPr>
          </a:p>
          <a:p>
            <a:pPr marL="0" marR="0" algn="just" fontAlgn="base">
              <a:buNone/>
            </a:pPr>
            <a:r>
              <a:rPr lang="en-US" dirty="0">
                <a:effectLst/>
                <a:latin typeface="Times New Roman" panose="02020603050405020304" pitchFamily="18" charset="0"/>
                <a:ea typeface="Times New Roman" panose="02020603050405020304" pitchFamily="18" charset="0"/>
              </a:rPr>
              <a:t> </a:t>
            </a:r>
          </a:p>
          <a:p>
            <a:pPr marL="0" marR="0" algn="just" fontAlgn="base">
              <a:buNone/>
            </a:pPr>
            <a:r>
              <a:rPr lang="en-US" dirty="0">
                <a:solidFill>
                  <a:srgbClr val="000000"/>
                </a:solidFill>
                <a:effectLst/>
                <a:latin typeface="Times New Roman" panose="02020603050405020304" pitchFamily="18" charset="0"/>
                <a:ea typeface="Times New Roman" panose="02020603050405020304" pitchFamily="18" charset="0"/>
              </a:rPr>
              <a:t>In the years 400-800 A.D. false teachers arose who began to deny the doctrine of the Trinity and the person and work of Jesus Christ. For this reason, the ‘Athanasian Creed’ deals with the most fundamental Christian truths </a:t>
            </a:r>
            <a:r>
              <a:rPr lang="en-US" b="1" dirty="0">
                <a:solidFill>
                  <a:srgbClr val="000000"/>
                </a:solidFill>
                <a:effectLst/>
                <a:latin typeface="Times New Roman" panose="02020603050405020304" pitchFamily="18" charset="0"/>
                <a:ea typeface="Times New Roman" panose="02020603050405020304" pitchFamily="18" charset="0"/>
              </a:rPr>
              <a:t>of the Trinity, the Deity of Christ, and His redeeming work.</a:t>
            </a:r>
            <a:r>
              <a:rPr lang="en-US" dirty="0">
                <a:solidFill>
                  <a:srgbClr val="000000"/>
                </a:solidFill>
                <a:effectLst/>
                <a:latin typeface="Times New Roman" panose="02020603050405020304" pitchFamily="18" charset="0"/>
                <a:ea typeface="Times New Roman" panose="02020603050405020304" pitchFamily="18" charset="0"/>
              </a:rPr>
              <a:t> Our  ultimate salvation is at stake because without knowledge of these truths saving faith is impossible.</a:t>
            </a:r>
            <a:endParaRPr lang="en-US"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090975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5644" y="166568"/>
            <a:ext cx="8698832" cy="6524863"/>
          </a:xfrm>
          <a:prstGeom prst="rect">
            <a:avLst/>
          </a:prstGeom>
          <a:noFill/>
        </p:spPr>
        <p:txBody>
          <a:bodyPr wrap="square" rtlCol="0">
            <a:spAutoFit/>
          </a:bodyPr>
          <a:lstStyle/>
          <a:p>
            <a:pPr marL="0" marR="0" algn="just" fontAlgn="base">
              <a:buNone/>
            </a:pPr>
            <a:r>
              <a:rPr lang="en-US" sz="2200" b="1" dirty="0">
                <a:solidFill>
                  <a:srgbClr val="000000"/>
                </a:solidFill>
                <a:effectLst/>
                <a:latin typeface="Times New Roman" panose="02020603050405020304" pitchFamily="18" charset="0"/>
                <a:ea typeface="Times New Roman" panose="02020603050405020304" pitchFamily="18" charset="0"/>
              </a:rPr>
              <a:t>This confession consists of two distinct parts:</a:t>
            </a:r>
            <a:r>
              <a:rPr lang="en-US" sz="2200" dirty="0">
                <a:solidFill>
                  <a:srgbClr val="000000"/>
                </a:solidFill>
                <a:effectLst/>
                <a:latin typeface="Times New Roman" panose="02020603050405020304" pitchFamily="18" charset="0"/>
                <a:ea typeface="Times New Roman" panose="02020603050405020304" pitchFamily="18" charset="0"/>
              </a:rPr>
              <a:t> </a:t>
            </a:r>
            <a:r>
              <a:rPr lang="en-US" sz="2200" b="1" dirty="0">
                <a:solidFill>
                  <a:srgbClr val="000000"/>
                </a:solidFill>
                <a:effectLst/>
                <a:latin typeface="Times New Roman" panose="02020603050405020304" pitchFamily="18" charset="0"/>
                <a:ea typeface="Times New Roman" panose="02020603050405020304" pitchFamily="18" charset="0"/>
              </a:rPr>
              <a:t>The first</a:t>
            </a:r>
            <a:r>
              <a:rPr lang="en-US" sz="2200" dirty="0">
                <a:solidFill>
                  <a:srgbClr val="000000"/>
                </a:solidFill>
                <a:effectLst/>
                <a:latin typeface="Times New Roman" panose="02020603050405020304" pitchFamily="18" charset="0"/>
                <a:ea typeface="Times New Roman" panose="02020603050405020304" pitchFamily="18" charset="0"/>
              </a:rPr>
              <a:t> sets forth in great detail the teaching of the Trinity. It goes beyond the Apostles’ and Nicene Creeds which do not state the doctrine of the Trinity explicitly, but by implication. </a:t>
            </a:r>
            <a:r>
              <a:rPr lang="en-US" sz="2200" b="1" dirty="0">
                <a:solidFill>
                  <a:srgbClr val="000000"/>
                </a:solidFill>
                <a:effectLst/>
                <a:latin typeface="Times New Roman" panose="02020603050405020304" pitchFamily="18" charset="0"/>
                <a:ea typeface="Times New Roman" panose="02020603050405020304" pitchFamily="18" charset="0"/>
              </a:rPr>
              <a:t>The second</a:t>
            </a:r>
            <a:r>
              <a:rPr lang="en-US" sz="2200" dirty="0">
                <a:solidFill>
                  <a:srgbClr val="000000"/>
                </a:solidFill>
                <a:effectLst/>
                <a:latin typeface="Times New Roman" panose="02020603050405020304" pitchFamily="18" charset="0"/>
                <a:ea typeface="Times New Roman" panose="02020603050405020304" pitchFamily="18" charset="0"/>
              </a:rPr>
              <a:t> part contains a short and clear statement concerning the doctrine of the person of Christ, teaching the proper relation between the divine and human nature of Christ.</a:t>
            </a:r>
            <a:endParaRPr lang="en-US" sz="2200" dirty="0">
              <a:effectLst/>
              <a:latin typeface="Times New Roman" panose="02020603050405020304" pitchFamily="18" charset="0"/>
              <a:ea typeface="Times New Roman" panose="02020603050405020304" pitchFamily="18" charset="0"/>
            </a:endParaRPr>
          </a:p>
          <a:p>
            <a:pPr marL="0" marR="0" algn="just" fontAlgn="base">
              <a:buNone/>
            </a:pPr>
            <a:r>
              <a:rPr lang="en-US" sz="2200" dirty="0">
                <a:effectLst/>
                <a:latin typeface="Times New Roman" panose="02020603050405020304" pitchFamily="18" charset="0"/>
                <a:ea typeface="Times New Roman" panose="02020603050405020304" pitchFamily="18" charset="0"/>
              </a:rPr>
              <a:t> </a:t>
            </a:r>
          </a:p>
          <a:p>
            <a:pPr marL="0" marR="0" algn="just" fontAlgn="base">
              <a:buNone/>
            </a:pPr>
            <a:r>
              <a:rPr lang="en-US" sz="2200" dirty="0">
                <a:solidFill>
                  <a:srgbClr val="000000"/>
                </a:solidFill>
                <a:effectLst/>
                <a:latin typeface="Times New Roman" panose="02020603050405020304" pitchFamily="18" charset="0"/>
                <a:ea typeface="Times New Roman" panose="02020603050405020304" pitchFamily="18" charset="0"/>
              </a:rPr>
              <a:t>So that there is no confusion, we should take note of a few things:</a:t>
            </a:r>
            <a:endParaRPr lang="en-US" sz="2200" dirty="0">
              <a:effectLst/>
              <a:latin typeface="Times New Roman" panose="02020603050405020304" pitchFamily="18" charset="0"/>
              <a:ea typeface="Times New Roman" panose="02020603050405020304" pitchFamily="18" charset="0"/>
            </a:endParaRPr>
          </a:p>
          <a:p>
            <a:pPr marL="0" marR="0" algn="just" fontAlgn="base">
              <a:buNone/>
            </a:pPr>
            <a:r>
              <a:rPr lang="en-US" sz="2200" dirty="0">
                <a:effectLst/>
                <a:latin typeface="Times New Roman" panose="02020603050405020304" pitchFamily="18" charset="0"/>
                <a:ea typeface="Times New Roman" panose="02020603050405020304" pitchFamily="18" charset="0"/>
              </a:rPr>
              <a:t> </a:t>
            </a:r>
          </a:p>
          <a:p>
            <a:pPr marL="0" marR="0" algn="just" fontAlgn="base">
              <a:buNone/>
            </a:pPr>
            <a:r>
              <a:rPr lang="en-US" sz="2200" dirty="0">
                <a:solidFill>
                  <a:srgbClr val="000000"/>
                </a:solidFill>
                <a:effectLst/>
                <a:latin typeface="Times New Roman" panose="02020603050405020304" pitchFamily="18" charset="0"/>
                <a:ea typeface="Times New Roman" panose="02020603050405020304" pitchFamily="18" charset="0"/>
              </a:rPr>
              <a:t>The expression ‘</a:t>
            </a:r>
            <a:r>
              <a:rPr lang="en-US" sz="2200" b="1" dirty="0">
                <a:solidFill>
                  <a:srgbClr val="000000"/>
                </a:solidFill>
                <a:effectLst/>
                <a:latin typeface="Times New Roman" panose="02020603050405020304" pitchFamily="18" charset="0"/>
                <a:ea typeface="Times New Roman" panose="02020603050405020304" pitchFamily="18" charset="0"/>
              </a:rPr>
              <a:t>catholic faith’</a:t>
            </a:r>
            <a:r>
              <a:rPr lang="en-US" sz="2200" dirty="0">
                <a:solidFill>
                  <a:srgbClr val="000000"/>
                </a:solidFill>
                <a:effectLst/>
                <a:latin typeface="Times New Roman" panose="02020603050405020304" pitchFamily="18" charset="0"/>
                <a:ea typeface="Times New Roman" panose="02020603050405020304" pitchFamily="18" charset="0"/>
              </a:rPr>
              <a:t> does not refer to membership in the Roman Catholic Church, but of those who are united in the ‘universal Christian faith’ and members of the Holy Christian Church. ‘Catholic’ is the Latin word for ‘universal.’</a:t>
            </a:r>
            <a:endParaRPr lang="en-US" sz="2200" dirty="0">
              <a:effectLst/>
              <a:latin typeface="Times New Roman" panose="02020603050405020304" pitchFamily="18" charset="0"/>
              <a:ea typeface="Times New Roman" panose="02020603050405020304" pitchFamily="18" charset="0"/>
            </a:endParaRPr>
          </a:p>
          <a:p>
            <a:pPr marL="0" marR="0" algn="just" fontAlgn="base">
              <a:buNone/>
            </a:pPr>
            <a:r>
              <a:rPr lang="en-US" sz="2200" dirty="0">
                <a:effectLst/>
                <a:latin typeface="Times New Roman" panose="02020603050405020304" pitchFamily="18" charset="0"/>
                <a:ea typeface="Times New Roman" panose="02020603050405020304" pitchFamily="18" charset="0"/>
              </a:rPr>
              <a:t> </a:t>
            </a:r>
          </a:p>
          <a:p>
            <a:pPr marL="0" marR="0" algn="just" fontAlgn="base">
              <a:buNone/>
            </a:pPr>
            <a:r>
              <a:rPr lang="en-US" sz="2200" dirty="0">
                <a:solidFill>
                  <a:srgbClr val="000000"/>
                </a:solidFill>
                <a:effectLst/>
                <a:latin typeface="Times New Roman" panose="02020603050405020304" pitchFamily="18" charset="0"/>
                <a:ea typeface="Times New Roman" panose="02020603050405020304" pitchFamily="18" charset="0"/>
              </a:rPr>
              <a:t>The term</a:t>
            </a:r>
            <a:r>
              <a:rPr lang="en-US" sz="2200" b="1" dirty="0">
                <a:solidFill>
                  <a:srgbClr val="000000"/>
                </a:solidFill>
                <a:effectLst/>
                <a:latin typeface="Times New Roman" panose="02020603050405020304" pitchFamily="18" charset="0"/>
                <a:ea typeface="Times New Roman" panose="02020603050405020304" pitchFamily="18" charset="0"/>
              </a:rPr>
              <a:t> ‘uncreate’ </a:t>
            </a:r>
            <a:r>
              <a:rPr lang="en-US" sz="2200" dirty="0">
                <a:solidFill>
                  <a:srgbClr val="000000"/>
                </a:solidFill>
                <a:effectLst/>
                <a:latin typeface="Times New Roman" panose="02020603050405020304" pitchFamily="18" charset="0"/>
                <a:ea typeface="Times New Roman" panose="02020603050405020304" pitchFamily="18" charset="0"/>
              </a:rPr>
              <a:t>reminds us that all three persons of the Holy Trinity (Father, Son and Holy Spirit) are equal and without beginning or end. The Son was not ‘created’ by the Father, nor was the Holy Spirit ‘created’ by the Father and the Son. All three persons have existed from  eternity as one united equal God.</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216703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69661AB-368B-24CB-25B4-ED9C4EB89FED}"/>
              </a:ext>
            </a:extLst>
          </p:cNvPr>
          <p:cNvSpPr txBox="1"/>
          <p:nvPr/>
        </p:nvSpPr>
        <p:spPr>
          <a:xfrm>
            <a:off x="287079" y="292395"/>
            <a:ext cx="8537944" cy="5909310"/>
          </a:xfrm>
          <a:prstGeom prst="rect">
            <a:avLst/>
          </a:prstGeom>
          <a:noFill/>
        </p:spPr>
        <p:txBody>
          <a:bodyPr wrap="square" rtlCol="0">
            <a:spAutoFit/>
          </a:bodyPr>
          <a:lstStyle/>
          <a:p>
            <a:pPr marL="0" marR="0" algn="just" fontAlgn="base">
              <a:buNone/>
            </a:pPr>
            <a:r>
              <a:rPr lang="en-US" dirty="0">
                <a:solidFill>
                  <a:srgbClr val="000000"/>
                </a:solidFill>
                <a:effectLst/>
                <a:latin typeface="Times New Roman" panose="02020603050405020304" pitchFamily="18" charset="0"/>
                <a:ea typeface="Times New Roman" panose="02020603050405020304" pitchFamily="18" charset="0"/>
              </a:rPr>
              <a:t>The creed also goes into detail </a:t>
            </a:r>
            <a:r>
              <a:rPr lang="en-US" b="1" dirty="0">
                <a:solidFill>
                  <a:srgbClr val="000000"/>
                </a:solidFill>
                <a:effectLst/>
                <a:latin typeface="Times New Roman" panose="02020603050405020304" pitchFamily="18" charset="0"/>
                <a:ea typeface="Times New Roman" panose="02020603050405020304" pitchFamily="18" charset="0"/>
              </a:rPr>
              <a:t>(‘perfect God and perfect man’; ‘one altogether; not by confusion of substance but by unity of Person.’) </a:t>
            </a:r>
            <a:r>
              <a:rPr lang="en-US" dirty="0">
                <a:solidFill>
                  <a:srgbClr val="000000"/>
                </a:solidFill>
                <a:effectLst/>
                <a:latin typeface="Times New Roman" panose="02020603050405020304" pitchFamily="18" charset="0"/>
                <a:ea typeface="Times New Roman" panose="02020603050405020304" pitchFamily="18" charset="0"/>
              </a:rPr>
              <a:t>to show that Jesus Christ was at once fully God and fully man. Jesus was not half God and half man, but as  incomprehensible as it seems both immortal and mortal at the same time.</a:t>
            </a:r>
            <a:endParaRPr lang="en-US" dirty="0">
              <a:effectLst/>
              <a:latin typeface="Times New Roman" panose="02020603050405020304" pitchFamily="18" charset="0"/>
              <a:ea typeface="Times New Roman" panose="02020603050405020304" pitchFamily="18" charset="0"/>
            </a:endParaRPr>
          </a:p>
          <a:p>
            <a:pPr marL="0" marR="0" algn="just" fontAlgn="base">
              <a:buNone/>
            </a:pPr>
            <a:r>
              <a:rPr lang="en-US" dirty="0">
                <a:effectLst/>
                <a:latin typeface="Times New Roman" panose="02020603050405020304" pitchFamily="18" charset="0"/>
                <a:ea typeface="Times New Roman" panose="02020603050405020304" pitchFamily="18" charset="0"/>
              </a:rPr>
              <a:t> </a:t>
            </a:r>
          </a:p>
          <a:p>
            <a:pPr marL="0" marR="0" algn="just" fontAlgn="base">
              <a:buNone/>
            </a:pPr>
            <a:r>
              <a:rPr lang="en-US" dirty="0">
                <a:solidFill>
                  <a:srgbClr val="000000"/>
                </a:solidFill>
                <a:effectLst/>
                <a:latin typeface="Times New Roman" panose="02020603050405020304" pitchFamily="18" charset="0"/>
                <a:ea typeface="Times New Roman" panose="02020603050405020304" pitchFamily="18" charset="0"/>
              </a:rPr>
              <a:t>Whenever works are spoken of in connection with the judgment it is good to remember –</a:t>
            </a:r>
            <a:endParaRPr lang="en-US" dirty="0">
              <a:effectLst/>
              <a:latin typeface="Times New Roman" panose="02020603050405020304" pitchFamily="18" charset="0"/>
              <a:ea typeface="Times New Roman" panose="02020603050405020304" pitchFamily="18" charset="0"/>
            </a:endParaRPr>
          </a:p>
          <a:p>
            <a:pPr marL="0" marR="0" algn="just" fontAlgn="base">
              <a:buNone/>
            </a:pPr>
            <a:r>
              <a:rPr lang="en-US" dirty="0">
                <a:solidFill>
                  <a:srgbClr val="000000"/>
                </a:solidFill>
                <a:effectLst/>
                <a:latin typeface="Times New Roman" panose="02020603050405020304" pitchFamily="18" charset="0"/>
                <a:ea typeface="Times New Roman" panose="02020603050405020304" pitchFamily="18" charset="0"/>
              </a:rPr>
              <a:t>Good Works are those things done by  believers in the true fear and love of God – for Jesus’ sake. The writer to the Hebrews writes: </a:t>
            </a:r>
            <a:r>
              <a:rPr lang="en-US" b="1" dirty="0">
                <a:solidFill>
                  <a:srgbClr val="000000"/>
                </a:solidFill>
                <a:effectLst/>
                <a:latin typeface="Times New Roman" panose="02020603050405020304" pitchFamily="18" charset="0"/>
                <a:ea typeface="Times New Roman" panose="02020603050405020304" pitchFamily="18" charset="0"/>
              </a:rPr>
              <a:t>‘Without faith it is impossible to please Him’ (Hebrews 11:6).</a:t>
            </a:r>
            <a:endParaRPr lang="en-US" dirty="0">
              <a:effectLst/>
              <a:latin typeface="Times New Roman" panose="02020603050405020304" pitchFamily="18" charset="0"/>
              <a:ea typeface="Times New Roman" panose="02020603050405020304" pitchFamily="18" charset="0"/>
            </a:endParaRPr>
          </a:p>
          <a:p>
            <a:pPr marL="0" marR="0" algn="just" fontAlgn="base">
              <a:buNone/>
            </a:pPr>
            <a:r>
              <a:rPr lang="en-US" dirty="0">
                <a:effectLst/>
                <a:latin typeface="Times New Roman" panose="02020603050405020304" pitchFamily="18" charset="0"/>
                <a:ea typeface="Times New Roman" panose="02020603050405020304" pitchFamily="18" charset="0"/>
              </a:rPr>
              <a:t> </a:t>
            </a:r>
          </a:p>
          <a:p>
            <a:pPr marL="0" marR="0" algn="just" fontAlgn="base">
              <a:buNone/>
            </a:pPr>
            <a:r>
              <a:rPr lang="en-US" dirty="0">
                <a:solidFill>
                  <a:srgbClr val="000000"/>
                </a:solidFill>
                <a:effectLst/>
                <a:latin typeface="Times New Roman" panose="02020603050405020304" pitchFamily="18" charset="0"/>
                <a:ea typeface="Times New Roman" panose="02020603050405020304" pitchFamily="18" charset="0"/>
              </a:rPr>
              <a:t>These will stand as evidence of true faith in Christ, which alone saves. James  declares</a:t>
            </a:r>
            <a:r>
              <a:rPr lang="en-US" b="1" dirty="0">
                <a:solidFill>
                  <a:srgbClr val="000000"/>
                </a:solidFill>
                <a:effectLst/>
                <a:latin typeface="Times New Roman" panose="02020603050405020304" pitchFamily="18" charset="0"/>
                <a:ea typeface="Times New Roman" panose="02020603050405020304" pitchFamily="18" charset="0"/>
              </a:rPr>
              <a:t>:                                                  ‘Thus also faith by itself, if it does not have works, is dead’ (James 2:17).</a:t>
            </a:r>
            <a:endParaRPr lang="en-US" dirty="0">
              <a:effectLst/>
              <a:latin typeface="Times New Roman" panose="02020603050405020304" pitchFamily="18" charset="0"/>
              <a:ea typeface="Times New Roman" panose="02020603050405020304" pitchFamily="18" charset="0"/>
            </a:endParaRPr>
          </a:p>
          <a:p>
            <a:pPr marL="0" marR="0" algn="just" fontAlgn="base">
              <a:buNone/>
            </a:pPr>
            <a:r>
              <a:rPr lang="en-US" dirty="0">
                <a:effectLst/>
                <a:latin typeface="Times New Roman" panose="02020603050405020304" pitchFamily="18" charset="0"/>
                <a:ea typeface="Times New Roman" panose="02020603050405020304" pitchFamily="18" charset="0"/>
              </a:rPr>
              <a:t> </a:t>
            </a:r>
          </a:p>
          <a:p>
            <a:pPr marL="0" marR="0" fontAlgn="base">
              <a:buNone/>
            </a:pPr>
            <a:r>
              <a:rPr lang="en-US" dirty="0">
                <a:solidFill>
                  <a:srgbClr val="000000"/>
                </a:solidFill>
                <a:effectLst/>
                <a:latin typeface="Times New Roman" panose="02020603050405020304" pitchFamily="18" charset="0"/>
                <a:ea typeface="Times New Roman" panose="02020603050405020304" pitchFamily="18" charset="0"/>
              </a:rPr>
              <a:t>In contrast to the peaceful tone of the Apostles’ and Nicene Creeds, the Athanasian Creed begins and ends with the strong condemnation: ‘This is the catholic faith; which except a man believe faithfully and firmly, he cannot be saved.’ While many have opposed this harsh wording, the same is taught in Scripture:</a:t>
            </a:r>
            <a:r>
              <a:rPr lang="en-US" b="1" dirty="0">
                <a:solidFill>
                  <a:srgbClr val="000000"/>
                </a:solidFill>
                <a:effectLst/>
                <a:latin typeface="Times New Roman" panose="02020603050405020304" pitchFamily="18" charset="0"/>
                <a:ea typeface="Times New Roman" panose="02020603050405020304" pitchFamily="18" charset="0"/>
              </a:rPr>
              <a:t> Jesus said, ‘Therefore I said to you that you will die in your sins; for if you do not believe that I am He,                                   you will die in your sins’ (John 8:24;  cf. Acts 4:12,  Mark 16:15-16). </a:t>
            </a:r>
            <a:endParaRPr lang="en-US" dirty="0">
              <a:effectLst/>
              <a:latin typeface="Times New Roman" panose="02020603050405020304" pitchFamily="18" charset="0"/>
              <a:ea typeface="Times New Roman" panose="02020603050405020304" pitchFamily="18" charset="0"/>
            </a:endParaRPr>
          </a:p>
          <a:p>
            <a:pPr marL="0" marR="0" fontAlgn="base">
              <a:buNone/>
            </a:pPr>
            <a:r>
              <a:rPr lang="en-US" b="1" dirty="0">
                <a:effectLst/>
                <a:latin typeface="Times New Roman" panose="02020603050405020304" pitchFamily="18" charset="0"/>
                <a:ea typeface="Times New Roman" panose="02020603050405020304" pitchFamily="18" charset="0"/>
              </a:rPr>
              <a:t> </a:t>
            </a:r>
            <a:endParaRPr lang="en-US" dirty="0">
              <a:effectLst/>
              <a:latin typeface="Times New Roman" panose="02020603050405020304" pitchFamily="18" charset="0"/>
              <a:ea typeface="Times New Roman" panose="02020603050405020304" pitchFamily="18" charset="0"/>
            </a:endParaRPr>
          </a:p>
          <a:p>
            <a:pPr marL="0" marR="0" algn="ctr" fontAlgn="base">
              <a:buNone/>
            </a:pPr>
            <a:r>
              <a:rPr lang="en-US" b="1" dirty="0">
                <a:solidFill>
                  <a:srgbClr val="000000"/>
                </a:solidFill>
                <a:effectLst/>
                <a:latin typeface="Times New Roman" panose="02020603050405020304" pitchFamily="18" charset="0"/>
                <a:ea typeface="Times New Roman" panose="02020603050405020304" pitchFamily="18" charset="0"/>
              </a:rPr>
              <a:t>Let us continue to proclaim both the Law and Gospel of Scripture to today’s world!</a:t>
            </a:r>
            <a:endParaRPr lang="en-US"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53174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913016-4882-3EC1-E42F-1998B139F808}"/>
              </a:ext>
            </a:extLst>
          </p:cNvPr>
          <p:cNvPicPr>
            <a:picLocks noChangeAspect="1"/>
          </p:cNvPicPr>
          <p:nvPr/>
        </p:nvPicPr>
        <p:blipFill>
          <a:blip r:embed="rId2"/>
          <a:stretch>
            <a:fillRect/>
          </a:stretch>
        </p:blipFill>
        <p:spPr>
          <a:xfrm>
            <a:off x="698124" y="1370604"/>
            <a:ext cx="7838840" cy="3504423"/>
          </a:xfrm>
          <a:prstGeom prst="rect">
            <a:avLst/>
          </a:prstGeom>
        </p:spPr>
      </p:pic>
    </p:spTree>
    <p:extLst>
      <p:ext uri="{BB962C8B-B14F-4D97-AF65-F5344CB8AC3E}">
        <p14:creationId xmlns:p14="http://schemas.microsoft.com/office/powerpoint/2010/main" val="29158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166A37-D3C4-75DA-A461-0DA52F03D2D6}"/>
              </a:ext>
            </a:extLst>
          </p:cNvPr>
          <p:cNvSpPr txBox="1"/>
          <p:nvPr/>
        </p:nvSpPr>
        <p:spPr>
          <a:xfrm>
            <a:off x="412011" y="430618"/>
            <a:ext cx="8319977" cy="5655972"/>
          </a:xfrm>
          <a:prstGeom prst="rect">
            <a:avLst/>
          </a:prstGeom>
          <a:noFill/>
        </p:spPr>
        <p:txBody>
          <a:bodyPr wrap="square" rtlCol="0">
            <a:spAutoFit/>
          </a:bodyPr>
          <a:lstStyle/>
          <a:p>
            <a:pPr marL="0" marR="0">
              <a:lnSpc>
                <a:spcPts val="3000"/>
              </a:lnSpc>
              <a:spcBef>
                <a:spcPts val="1200"/>
              </a:spcBef>
              <a:spcAft>
                <a:spcPts val="300"/>
              </a:spcAft>
              <a:buNone/>
            </a:pPr>
            <a:r>
              <a:rPr lang="en-US" sz="2000" b="1" kern="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The Apostles’ Creed                                                 (ca AD 150-750) </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15000"/>
              </a:lnSpc>
              <a:spcBef>
                <a:spcPts val="1595"/>
              </a:spcBef>
              <a:spcAft>
                <a:spcPts val="750"/>
              </a:spcAft>
            </a:pPr>
            <a:r>
              <a:rPr lang="en-US" sz="2000" kern="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The Apostles' Creed is the oldest. Already by 150 A.D. this creed was in use at Christian centers all along the Mediterranean Sea, such as Jerusalem, Alexandria (North Africa), Rome, and even Spain. The Apostles' Creed developed in conjunction with Baptism. As the water was applied, the question would be asked: "Do you believe in God the Father? God the Son? etc." Very quickly the answer developed into what we now call the Apostles' Creed. It is often called the baptismal creed. In addition to its primary use at all baptisms, it is also very appropriate for use in daily devotions. Also known as the </a:t>
            </a:r>
            <a:r>
              <a:rPr lang="en-US" sz="2000" i="1" kern="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Baptismal Creed or the Roman Symbol</a:t>
            </a:r>
            <a:r>
              <a:rPr lang="en-US" sz="2000" kern="0" dirty="0">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 Its central doctrines are those of the Trinity and God the Creator. It has been called the Creed of Creeds because already by AD 150 it was employed at Christian centers all along the Mediterranean Sea, such as Jerusalem, Alexandria (North Africa), Rome, and even Spain. It is also used in daily devotions.</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517412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3D6869-B465-DF34-807A-01C80AD35E81}"/>
              </a:ext>
            </a:extLst>
          </p:cNvPr>
          <p:cNvPicPr>
            <a:picLocks noChangeAspect="1"/>
          </p:cNvPicPr>
          <p:nvPr/>
        </p:nvPicPr>
        <p:blipFill>
          <a:blip r:embed="rId2"/>
          <a:stretch>
            <a:fillRect/>
          </a:stretch>
        </p:blipFill>
        <p:spPr>
          <a:xfrm>
            <a:off x="467833" y="111642"/>
            <a:ext cx="8070111" cy="6347824"/>
          </a:xfrm>
          <a:prstGeom prst="rect">
            <a:avLst/>
          </a:prstGeom>
        </p:spPr>
      </p:pic>
    </p:spTree>
    <p:extLst>
      <p:ext uri="{BB962C8B-B14F-4D97-AF65-F5344CB8AC3E}">
        <p14:creationId xmlns:p14="http://schemas.microsoft.com/office/powerpoint/2010/main" val="39191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0043E4-C365-99B1-F430-3AC9B714F9E7}"/>
              </a:ext>
            </a:extLst>
          </p:cNvPr>
          <p:cNvPicPr>
            <a:picLocks noChangeAspect="1"/>
          </p:cNvPicPr>
          <p:nvPr/>
        </p:nvPicPr>
        <p:blipFill>
          <a:blip r:embed="rId2"/>
          <a:stretch>
            <a:fillRect/>
          </a:stretch>
        </p:blipFill>
        <p:spPr>
          <a:xfrm>
            <a:off x="253326" y="233721"/>
            <a:ext cx="8637348" cy="5832153"/>
          </a:xfrm>
          <a:prstGeom prst="rect">
            <a:avLst/>
          </a:prstGeom>
        </p:spPr>
      </p:pic>
    </p:spTree>
    <p:extLst>
      <p:ext uri="{BB962C8B-B14F-4D97-AF65-F5344CB8AC3E}">
        <p14:creationId xmlns:p14="http://schemas.microsoft.com/office/powerpoint/2010/main" val="1178493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descr="https://isaiah504blues.com/wp-content/uploads/2017/06/img_0146.gif?w=7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560" y="725071"/>
            <a:ext cx="7103649" cy="5146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0858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11400" y="114300"/>
            <a:ext cx="4673600" cy="6636512"/>
          </a:xfrm>
          <a:prstGeom prst="rect">
            <a:avLst/>
          </a:prstGeom>
        </p:spPr>
      </p:pic>
    </p:spTree>
    <p:extLst>
      <p:ext uri="{BB962C8B-B14F-4D97-AF65-F5344CB8AC3E}">
        <p14:creationId xmlns:p14="http://schemas.microsoft.com/office/powerpoint/2010/main" val="4066505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77849" y="1060450"/>
            <a:ext cx="7852019" cy="4083050"/>
          </a:xfrm>
          <a:prstGeom prst="rect">
            <a:avLst/>
          </a:prstGeom>
        </p:spPr>
      </p:pic>
    </p:spTree>
    <p:extLst>
      <p:ext uri="{BB962C8B-B14F-4D97-AF65-F5344CB8AC3E}">
        <p14:creationId xmlns:p14="http://schemas.microsoft.com/office/powerpoint/2010/main" val="83509363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356</TotalTime>
  <Words>1556</Words>
  <Application>Microsoft Office PowerPoint</Application>
  <PresentationFormat>On-screen Show (4:3)</PresentationFormat>
  <Paragraphs>71</Paragraphs>
  <Slides>22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Aptos</vt:lpstr>
      <vt:lpstr>Arial</vt:lpstr>
      <vt:lpstr>Arial Unicode MS</vt:lpstr>
      <vt:lpstr>Calibri</vt:lpstr>
      <vt:lpstr>Calibri Light</vt:lpstr>
      <vt:lpstr>Helvetica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Nehrenz</dc:creator>
  <cp:lastModifiedBy>David Nehrenz</cp:lastModifiedBy>
  <cp:revision>93</cp:revision>
  <dcterms:created xsi:type="dcterms:W3CDTF">2016-02-18T03:34:46Z</dcterms:created>
  <dcterms:modified xsi:type="dcterms:W3CDTF">2025-10-16T19:34:39Z</dcterms:modified>
</cp:coreProperties>
</file>