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309" r:id="rId8"/>
    <p:sldId id="310" r:id="rId9"/>
    <p:sldId id="311" r:id="rId10"/>
    <p:sldId id="297" r:id="rId11"/>
    <p:sldId id="301" r:id="rId12"/>
    <p:sldId id="302" r:id="rId13"/>
    <p:sldId id="303" r:id="rId14"/>
    <p:sldId id="304" r:id="rId15"/>
    <p:sldId id="305" r:id="rId16"/>
    <p:sldId id="307" r:id="rId17"/>
    <p:sldId id="308" r:id="rId18"/>
    <p:sldId id="312" r:id="rId19"/>
    <p:sldId id="313" r:id="rId20"/>
    <p:sldId id="31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A1B80C-676A-45C7-9E53-28CAADE946F3}" v="2" dt="2025-06-06T14:08:5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9/20/2025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9/20/2025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9/20/2025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9/20/2025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9/20/2025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9/20/2025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tlcnorma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a:t>
            </a:r>
            <a:r>
              <a:rPr lang="en-US" sz="2800" b="1" u="sng" dirty="0">
                <a:solidFill>
                  <a:srgbClr val="000000"/>
                </a:solidFill>
                <a:latin typeface="Aptos" panose="020B0004020202020204" pitchFamily="34" charset="0"/>
                <a:ea typeface="Arial Unicode MS"/>
                <a:cs typeface="Arial Unicode MS"/>
              </a:rPr>
              <a:t>3</a:t>
            </a:r>
            <a:r>
              <a:rPr lang="en-US" sz="2800" b="1" u="sng" dirty="0" smtClean="0">
                <a:solidFill>
                  <a:srgbClr val="000000"/>
                </a:solidFill>
                <a:effectLst/>
                <a:latin typeface="Aptos" panose="020B0004020202020204" pitchFamily="34" charset="0"/>
                <a:ea typeface="Arial Unicode MS"/>
                <a:cs typeface="Arial Unicode MS"/>
              </a:rPr>
              <a:t> </a:t>
            </a:r>
            <a:r>
              <a:rPr lang="en-US" sz="2800" b="1" u="sng" dirty="0">
                <a:solidFill>
                  <a:srgbClr val="000000"/>
                </a:solidFill>
                <a:effectLst/>
                <a:latin typeface="Aptos" panose="020B0004020202020204" pitchFamily="34" charset="0"/>
                <a:ea typeface="Arial Unicode MS"/>
                <a:cs typeface="Arial Unicode MS"/>
              </a:rPr>
              <a:t>- A  Bible  Study  of                                                                         the  </a:t>
            </a:r>
            <a:r>
              <a:rPr lang="en-US" sz="2800" b="1" u="sng" dirty="0" err="1" smtClean="0">
                <a:solidFill>
                  <a:srgbClr val="000000"/>
                </a:solidFill>
                <a:effectLst/>
                <a:latin typeface="Aptos" panose="020B0004020202020204" pitchFamily="34" charset="0"/>
                <a:ea typeface="Arial Unicode MS"/>
                <a:cs typeface="Arial Unicode MS"/>
              </a:rPr>
              <a:t>Athanasian</a:t>
            </a:r>
            <a:r>
              <a:rPr lang="en-US" sz="2800" b="1" u="sng" dirty="0" smtClean="0">
                <a:solidFill>
                  <a:srgbClr val="000000"/>
                </a:solidFill>
                <a:effectLst/>
                <a:latin typeface="Aptos" panose="020B0004020202020204" pitchFamily="34" charset="0"/>
                <a:ea typeface="Arial Unicode MS"/>
                <a:cs typeface="Arial Unicode MS"/>
              </a:rPr>
              <a:t> Creed</a:t>
            </a:r>
            <a:r>
              <a:rPr lang="en-US" sz="2800" b="1" dirty="0" smtClean="0">
                <a:solidFill>
                  <a:srgbClr val="000000"/>
                </a:solidFill>
                <a:effectLst/>
                <a:latin typeface="Aptos" panose="020B0004020202020204" pitchFamily="34" charset="0"/>
                <a:ea typeface="Arial Unicode MS"/>
                <a:cs typeface="Arial Unicode MS"/>
              </a:rPr>
              <a:t>                                              </a:t>
            </a:r>
            <a:endParaRPr lang="en-US" sz="2800" b="1" dirty="0">
              <a:solidFill>
                <a:srgbClr val="000000"/>
              </a:solidFill>
              <a:effectLst/>
              <a:latin typeface="Aptos" panose="020B0004020202020204" pitchFamily="34" charset="0"/>
              <a:ea typeface="Arial Unicode MS"/>
              <a:cs typeface="Arial Unicode MS"/>
            </a:endParaRP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2</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latin typeface="Aptos" panose="020B0004020202020204" pitchFamily="34" charset="0"/>
                <a:ea typeface="Arial Unicode MS"/>
                <a:cs typeface="Arial Unicode MS"/>
              </a:rPr>
              <a:t>September </a:t>
            </a:r>
            <a:r>
              <a:rPr lang="en-US" sz="3000" b="1" u="sng" dirty="0" smtClean="0">
                <a:solidFill>
                  <a:srgbClr val="000000"/>
                </a:solidFill>
                <a:latin typeface="Aptos" panose="020B0004020202020204" pitchFamily="34" charset="0"/>
                <a:ea typeface="Arial Unicode MS"/>
                <a:cs typeface="Arial Unicode MS"/>
              </a:rPr>
              <a:t>21</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583" t="12370" r="18750" b="8222"/>
          <a:stretch/>
        </p:blipFill>
        <p:spPr>
          <a:xfrm>
            <a:off x="29700" y="368300"/>
            <a:ext cx="9114300" cy="6016336"/>
          </a:xfrm>
          <a:prstGeom prst="rect">
            <a:avLst/>
          </a:prstGeom>
        </p:spPr>
      </p:pic>
    </p:spTree>
    <p:extLst>
      <p:ext uri="{BB962C8B-B14F-4D97-AF65-F5344CB8AC3E}">
        <p14:creationId xmlns:p14="http://schemas.microsoft.com/office/powerpoint/2010/main" val="15812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000" y="177800"/>
            <a:ext cx="8775700" cy="6817251"/>
          </a:xfrm>
          <a:prstGeom prst="rect">
            <a:avLst/>
          </a:prstGeom>
          <a:noFill/>
        </p:spPr>
        <p:txBody>
          <a:bodyPr wrap="square" rtlCol="0">
            <a:spAutoFit/>
          </a:bodyPr>
          <a:lstStyle/>
          <a:p>
            <a:pPr algn="ctr">
              <a:lnSpc>
                <a:spcPct val="115000"/>
              </a:lnSpc>
            </a:pPr>
            <a:r>
              <a:rPr lang="en-US" sz="2000" b="1" u="sng" kern="0" dirty="0">
                <a:latin typeface="Times New Roman" panose="02020603050405020304" pitchFamily="18" charset="0"/>
                <a:ea typeface="Times New Roman" panose="02020603050405020304" pitchFamily="18" charset="0"/>
                <a:cs typeface="Times New Roman" panose="02020603050405020304" pitchFamily="18" charset="0"/>
              </a:rPr>
              <a:t>A Bible Study</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Trinity Lutheran Church   Norman, OK.</a:t>
            </a:r>
            <a:endParaRPr lang="en-US" sz="2000" kern="100" dirty="0">
              <a:latin typeface="Aptos"/>
              <a:ea typeface="Aptos"/>
              <a:cs typeface="Times New Roman" panose="02020603050405020304" pitchFamily="18" charset="0"/>
            </a:endParaRPr>
          </a:p>
          <a:p>
            <a:pPr algn="ctr">
              <a:lnSpc>
                <a:spcPct val="115000"/>
              </a:lnSpc>
            </a:pPr>
            <a:r>
              <a:rPr lang="en-US" sz="20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2"/>
              </a:rPr>
              <a:t>www.tlcnorman.org</a:t>
            </a:r>
            <a:endParaRPr lang="en-US" sz="2000" kern="100" dirty="0">
              <a:latin typeface="Aptos"/>
              <a:ea typeface="Aptos"/>
              <a:cs typeface="Times New Roman" panose="02020603050405020304" pitchFamily="18" charset="0"/>
            </a:endParaRPr>
          </a:p>
          <a:p>
            <a:pPr algn="ctr">
              <a:lnSpc>
                <a:spcPct val="115000"/>
              </a:lnSpc>
            </a:pPr>
            <a:r>
              <a:rPr lang="en-US" sz="2000"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b="1" kern="0" dirty="0">
                <a:latin typeface="Aptos"/>
                <a:ea typeface="Aptos"/>
                <a:cs typeface="Times New Roman" panose="02020603050405020304" pitchFamily="18" charset="0"/>
              </a:rPr>
              <a:t>Explanation of The </a:t>
            </a:r>
            <a:r>
              <a:rPr lang="en-US" sz="1400" b="1" kern="0" dirty="0" err="1">
                <a:latin typeface="Aptos"/>
                <a:ea typeface="Aptos"/>
                <a:cs typeface="Times New Roman" panose="02020603050405020304" pitchFamily="18" charset="0"/>
              </a:rPr>
              <a:t>Athanasian</a:t>
            </a:r>
            <a:r>
              <a:rPr lang="en-US" sz="1400" b="1" kern="0" dirty="0">
                <a:latin typeface="Aptos"/>
                <a:ea typeface="Aptos"/>
                <a:cs typeface="Times New Roman" panose="02020603050405020304" pitchFamily="18" charset="0"/>
              </a:rPr>
              <a:t> Creed and the Holy Trinity</a:t>
            </a:r>
            <a:endParaRPr lang="en-US" sz="2000" kern="100" dirty="0">
              <a:latin typeface="Aptos"/>
              <a:ea typeface="Aptos"/>
              <a:cs typeface="Times New Roman" panose="02020603050405020304" pitchFamily="18" charset="0"/>
            </a:endParaRPr>
          </a:p>
          <a:p>
            <a:pPr>
              <a:lnSpc>
                <a:spcPct val="115000"/>
              </a:lnSpc>
            </a:pPr>
            <a:r>
              <a:rPr lang="en-US" sz="1400" i="1" kern="0" dirty="0">
                <a:latin typeface="Aptos"/>
                <a:ea typeface="Aptos"/>
                <a:cs typeface="Times New Roman" panose="02020603050405020304" pitchFamily="18" charset="0"/>
              </a:rPr>
              <a:t>Source: Rev. Dr. Jayson S. </a:t>
            </a:r>
            <a:r>
              <a:rPr lang="en-US" sz="1400" i="1" kern="0" dirty="0" err="1">
                <a:latin typeface="Aptos"/>
                <a:ea typeface="Aptos"/>
                <a:cs typeface="Times New Roman" panose="02020603050405020304" pitchFamily="18" charset="0"/>
              </a:rPr>
              <a:t>Galler</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Pilgrim Lutheran Church, Kilgore, Texas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also known as </a:t>
            </a:r>
            <a:r>
              <a:rPr lang="en-US" sz="1400" i="1" kern="0" dirty="0" err="1">
                <a:latin typeface="Aptos"/>
                <a:ea typeface="Aptos"/>
                <a:cs typeface="Times New Roman" panose="02020603050405020304" pitchFamily="18" charset="0"/>
              </a:rPr>
              <a:t>Symbolum</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Quincunque</a:t>
            </a:r>
            <a:r>
              <a:rPr lang="en-US" sz="1400" i="1" kern="0" dirty="0">
                <a:latin typeface="Aptos"/>
                <a:ea typeface="Aptos"/>
                <a:cs typeface="Times New Roman" panose="02020603050405020304" pitchFamily="18" charset="0"/>
              </a:rPr>
              <a:t> </a:t>
            </a:r>
            <a:r>
              <a:rPr lang="en-US" sz="1400" kern="0" dirty="0">
                <a:latin typeface="Aptos"/>
                <a:ea typeface="Aptos"/>
                <a:cs typeface="Times New Roman" panose="02020603050405020304" pitchFamily="18" charset="0"/>
              </a:rPr>
              <a:t>(</a:t>
            </a:r>
            <a:r>
              <a:rPr lang="en-US" sz="1400" i="1" kern="0" dirty="0" err="1">
                <a:latin typeface="Aptos"/>
                <a:ea typeface="Aptos"/>
                <a:cs typeface="Times New Roman" panose="02020603050405020304" pitchFamily="18" charset="0"/>
              </a:rPr>
              <a:t>vult</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salvus</a:t>
            </a:r>
            <a:r>
              <a:rPr lang="en-US" sz="1400" i="1" kern="0" dirty="0">
                <a:latin typeface="Aptos"/>
                <a:ea typeface="Aptos"/>
                <a:cs typeface="Times New Roman" panose="02020603050405020304" pitchFamily="18" charset="0"/>
              </a:rPr>
              <a:t> </a:t>
            </a:r>
            <a:r>
              <a:rPr lang="en-US" sz="1400" i="1" kern="0" dirty="0" err="1">
                <a:latin typeface="Aptos"/>
                <a:ea typeface="Aptos"/>
                <a:cs typeface="Times New Roman" panose="02020603050405020304" pitchFamily="18" charset="0"/>
              </a:rPr>
              <a:t>esse</a:t>
            </a:r>
            <a:r>
              <a:rPr lang="en-US" sz="1400" kern="0" dirty="0">
                <a:latin typeface="Aptos"/>
                <a:ea typeface="Aptos"/>
                <a:cs typeface="Times New Roman" panose="02020603050405020304" pitchFamily="18" charset="0"/>
              </a:rPr>
              <a:t>), and other titles.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Used almost daily in Medieval morning devotions, now generally used only on Trinity Sunday.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Luther called it “the most important and glorious composition since the days of the apostles.”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One of the so-called “ecumenical” </a:t>
            </a:r>
            <a:r>
              <a:rPr lang="en-US" sz="1400" kern="0" dirty="0" err="1">
                <a:latin typeface="Aptos"/>
                <a:ea typeface="Aptos"/>
                <a:cs typeface="Times New Roman" panose="02020603050405020304" pitchFamily="18" charset="0"/>
              </a:rPr>
              <a:t>creeds.Included</a:t>
            </a:r>
            <a:r>
              <a:rPr lang="en-US" sz="1400" kern="0" dirty="0">
                <a:latin typeface="Aptos"/>
                <a:ea typeface="Aptos"/>
                <a:cs typeface="Times New Roman" panose="02020603050405020304" pitchFamily="18" charset="0"/>
              </a:rPr>
              <a:t> in </a:t>
            </a:r>
            <a:r>
              <a:rPr lang="en-US" sz="1400" i="1" kern="0" dirty="0">
                <a:latin typeface="Aptos"/>
                <a:ea typeface="Aptos"/>
                <a:cs typeface="Times New Roman" panose="02020603050405020304" pitchFamily="18" charset="0"/>
              </a:rPr>
              <a:t>The Book of Concord </a:t>
            </a:r>
            <a:r>
              <a:rPr lang="en-US" sz="1400" kern="0" dirty="0">
                <a:latin typeface="Aptos"/>
                <a:ea typeface="Aptos"/>
                <a:cs typeface="Times New Roman" panose="02020603050405020304" pitchFamily="18" charset="0"/>
              </a:rPr>
              <a:t>(the Lutheran Confessions) and therefore binding and normative.</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Since the ninth century the </a:t>
            </a:r>
            <a:r>
              <a:rPr lang="en-US" sz="1400" kern="0" dirty="0" err="1">
                <a:latin typeface="Aptos"/>
                <a:ea typeface="Aptos"/>
                <a:cs typeface="Times New Roman" panose="02020603050405020304" pitchFamily="18" charset="0"/>
              </a:rPr>
              <a:t>Athanasian</a:t>
            </a:r>
            <a:r>
              <a:rPr lang="en-US" sz="1400" kern="0" dirty="0">
                <a:latin typeface="Aptos"/>
                <a:ea typeface="Aptos"/>
                <a:cs typeface="Times New Roman" panose="02020603050405020304" pitchFamily="18" charset="0"/>
              </a:rPr>
              <a:t> Creed was thought to be the work of Athanasius, the Greek</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Bishop of Alexandria (d.372/373), known for anti-Arianism (Arius d.336, author of heresy that denied</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full Divinity of Jesus Christ, created Logos before ages, etc.) at Council of </a:t>
            </a:r>
            <a:r>
              <a:rPr lang="en-US" sz="1400" kern="0" dirty="0" err="1">
                <a:latin typeface="Aptos"/>
                <a:ea typeface="Aptos"/>
                <a:cs typeface="Times New Roman" panose="02020603050405020304" pitchFamily="18" charset="0"/>
              </a:rPr>
              <a:t>Nicea</a:t>
            </a:r>
            <a:r>
              <a:rPr lang="en-US" sz="1400" kern="0" dirty="0">
                <a:latin typeface="Aptos"/>
                <a:ea typeface="Aptos"/>
                <a:cs typeface="Times New Roman" panose="02020603050405020304" pitchFamily="18" charset="0"/>
              </a:rPr>
              <a:t>. Legend says</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 composed the creed during exile in Rome, but it was not known until later (e.g., not in</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Athanasius’s own writings) and known first in Latin. Presupposes controversies that came later.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SymbolMT"/>
              </a:rPr>
              <a:t>• </a:t>
            </a:r>
            <a:r>
              <a:rPr lang="en-US" sz="1400" kern="0" dirty="0">
                <a:latin typeface="Aptos"/>
                <a:ea typeface="Aptos"/>
                <a:cs typeface="Times New Roman" panose="02020603050405020304" pitchFamily="18" charset="0"/>
              </a:rPr>
              <a:t>One theory is that the Creed originated in Southern Gaul (France) around the 5th century.</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The full form was known at the close of the 8th century or the beginning of the 9th. Some speculate the Creed was originally two distinct and separately composed parts later put </a:t>
            </a:r>
            <a:r>
              <a:rPr lang="en-US" sz="1400" kern="0" dirty="0" smtClean="0">
                <a:latin typeface="Aptos"/>
                <a:ea typeface="Aptos"/>
                <a:cs typeface="Times New Roman" panose="02020603050405020304" pitchFamily="18" charset="0"/>
              </a:rPr>
              <a:t>together.</a:t>
            </a:r>
            <a:r>
              <a:rPr lang="en-US" sz="2000" kern="100" dirty="0" smtClean="0">
                <a:latin typeface="Aptos"/>
                <a:ea typeface="Aptos"/>
                <a:cs typeface="Times New Roman" panose="02020603050405020304" pitchFamily="18" charset="0"/>
              </a:rPr>
              <a:t> </a:t>
            </a:r>
            <a:r>
              <a:rPr lang="en-US" sz="1400" kern="0" dirty="0" smtClean="0">
                <a:latin typeface="Aptos"/>
                <a:ea typeface="Aptos"/>
                <a:cs typeface="Times New Roman" panose="02020603050405020304" pitchFamily="18" charset="0"/>
              </a:rPr>
              <a:t>Origin </a:t>
            </a:r>
            <a:r>
              <a:rPr lang="en-US" sz="1400" kern="0" dirty="0">
                <a:latin typeface="Aptos"/>
                <a:ea typeface="Aptos"/>
                <a:cs typeface="Times New Roman" panose="02020603050405020304" pitchFamily="18" charset="0"/>
              </a:rPr>
              <a:t>doesn’t really matter.</a:t>
            </a:r>
            <a:endParaRPr lang="en-US" sz="2000" kern="100" dirty="0">
              <a:latin typeface="Aptos"/>
              <a:ea typeface="Aptos"/>
              <a:cs typeface="Times New Roman" panose="02020603050405020304" pitchFamily="18" charset="0"/>
            </a:endParaRPr>
          </a:p>
          <a:p>
            <a:pPr>
              <a:lnSpc>
                <a:spcPct val="115000"/>
              </a:lnSpc>
            </a:pPr>
            <a:r>
              <a:rPr lang="en-US" sz="1400" kern="0" dirty="0">
                <a:latin typeface="Aptos"/>
                <a:ea typeface="Aptos"/>
                <a:cs typeface="Times New Roman" panose="02020603050405020304" pitchFamily="18" charset="0"/>
              </a:rPr>
              <a:t> </a:t>
            </a:r>
            <a:endParaRPr lang="en-US" sz="2000" kern="100" dirty="0">
              <a:latin typeface="Aptos"/>
              <a:ea typeface="Aptos"/>
              <a:cs typeface="Times New Roman" panose="02020603050405020304" pitchFamily="18" charset="0"/>
            </a:endParaRPr>
          </a:p>
          <a:p>
            <a:pPr>
              <a:lnSpc>
                <a:spcPct val="115000"/>
              </a:lnSpc>
            </a:pPr>
            <a:endParaRPr lang="en-US" sz="20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03595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00" y="114300"/>
            <a:ext cx="8559800" cy="6321731"/>
          </a:xfrm>
          <a:prstGeom prst="rect">
            <a:avLst/>
          </a:prstGeom>
          <a:noFill/>
        </p:spPr>
        <p:txBody>
          <a:bodyPr wrap="square" rtlCol="0">
            <a:spAutoFit/>
          </a:bodyPr>
          <a:lstStyle/>
          <a:p>
            <a:pPr>
              <a:lnSpc>
                <a:spcPct val="115000"/>
              </a:lnSpc>
            </a:pPr>
            <a:r>
              <a:rPr lang="en-US" sz="1600" kern="0" dirty="0">
                <a:latin typeface="Aptos"/>
                <a:ea typeface="Aptos"/>
                <a:cs typeface="SymbolMT"/>
              </a:rPr>
              <a:t>• </a:t>
            </a:r>
            <a:r>
              <a:rPr lang="en-US" sz="1600" kern="0" dirty="0">
                <a:latin typeface="Aptos"/>
                <a:ea typeface="Aptos"/>
                <a:cs typeface="Times New Roman" panose="02020603050405020304" pitchFamily="18" charset="0"/>
              </a:rPr>
              <a:t>Clear and precise summary of ecumenical councils. Brief sentences artistically arranged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rhythmically </a:t>
            </a:r>
            <a:r>
              <a:rPr lang="en-US" sz="1600" kern="0" dirty="0">
                <a:latin typeface="Aptos"/>
                <a:ea typeface="Aptos"/>
                <a:cs typeface="Times New Roman" panose="02020603050405020304" pitchFamily="18" charset="0"/>
              </a:rPr>
              <a:t>expressed. Two major parts (paragraph numbers correspond to </a:t>
            </a:r>
            <a:r>
              <a:rPr lang="en-US" sz="1600" i="1" kern="0" dirty="0">
                <a:latin typeface="Aptos"/>
                <a:ea typeface="Aptos"/>
                <a:cs typeface="Times New Roman" panose="02020603050405020304" pitchFamily="18" charset="0"/>
              </a:rPr>
              <a:t>LSB </a:t>
            </a:r>
            <a:r>
              <a:rPr lang="en-US" sz="1600" kern="0" dirty="0">
                <a:latin typeface="Aptos"/>
                <a:ea typeface="Aptos"/>
                <a:cs typeface="Times New Roman" panose="02020603050405020304" pitchFamily="18" charset="0"/>
              </a:rPr>
              <a:t>pp.319-320).</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First ([1]3-26) gives orthodox doctrine of the Holy Trinity, said to be in strict Augustinian form.</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Explicitly rules out the subordination of the Persons, where Nicene and Apostolic don’t.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Persons are more than a form or manifestation but less than an independent separate being.</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(Avoids </a:t>
            </a:r>
            <a:r>
              <a:rPr lang="en-US" sz="1600" kern="0" dirty="0" err="1">
                <a:latin typeface="Aptos"/>
                <a:ea typeface="Aptos"/>
                <a:cs typeface="Times New Roman" panose="02020603050405020304" pitchFamily="18" charset="0"/>
              </a:rPr>
              <a:t>Sabellianism</a:t>
            </a:r>
            <a:r>
              <a:rPr lang="en-US" sz="1600" kern="0" dirty="0">
                <a:latin typeface="Aptos"/>
                <a:ea typeface="Aptos"/>
                <a:cs typeface="Times New Roman" panose="02020603050405020304" pitchFamily="18" charset="0"/>
              </a:rPr>
              <a:t> [a.k.a. the </a:t>
            </a:r>
            <a:r>
              <a:rPr lang="en-US" sz="1600" kern="0" dirty="0" err="1">
                <a:latin typeface="Aptos"/>
                <a:ea typeface="Aptos"/>
                <a:cs typeface="Times New Roman" panose="02020603050405020304" pitchFamily="18" charset="0"/>
              </a:rPr>
              <a:t>Modalist</a:t>
            </a:r>
            <a:r>
              <a:rPr lang="en-US" sz="1600" kern="0" dirty="0">
                <a:latin typeface="Aptos"/>
                <a:ea typeface="Aptos"/>
                <a:cs typeface="Times New Roman" panose="02020603050405020304" pitchFamily="18" charset="0"/>
              </a:rPr>
              <a:t> form of Monarchianism, named for </a:t>
            </a:r>
            <a:r>
              <a:rPr lang="en-US" sz="1600" kern="0" dirty="0" err="1">
                <a:latin typeface="Aptos"/>
                <a:ea typeface="Aptos"/>
                <a:cs typeface="Times New Roman" panose="02020603050405020304" pitchFamily="18" charset="0"/>
              </a:rPr>
              <a:t>Sabellius</a:t>
            </a:r>
            <a:r>
              <a:rPr lang="en-US" sz="1600" kern="0" dirty="0">
                <a:latin typeface="Aptos"/>
                <a:ea typeface="Aptos"/>
                <a:cs typeface="Times New Roman" panose="02020603050405020304" pitchFamily="18" charset="0"/>
              </a:rPr>
              <a:t>, who </a:t>
            </a:r>
            <a:r>
              <a:rPr lang="en-US" sz="1600" kern="0" dirty="0" smtClean="0">
                <a:latin typeface="Aptos"/>
                <a:ea typeface="Aptos"/>
                <a:cs typeface="Times New Roman" panose="02020603050405020304" pitchFamily="18" charset="0"/>
              </a:rPr>
              <a:t>tried</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to </a:t>
            </a:r>
            <a:r>
              <a:rPr lang="en-US" sz="1600" kern="0" dirty="0">
                <a:latin typeface="Aptos"/>
                <a:ea typeface="Aptos"/>
                <a:cs typeface="Times New Roman" panose="02020603050405020304" pitchFamily="18" charset="0"/>
              </a:rPr>
              <a:t>safeguard monotheism and unity of the Godhead but did not do justice to the </a:t>
            </a:r>
            <a:r>
              <a:rPr lang="en-US" sz="1600" kern="0" dirty="0" smtClean="0">
                <a:latin typeface="Aptos"/>
                <a:ea typeface="Aptos"/>
                <a:cs typeface="Times New Roman" panose="02020603050405020304" pitchFamily="18" charset="0"/>
              </a:rPr>
              <a:t>independent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subsistence </a:t>
            </a:r>
            <a:r>
              <a:rPr lang="en-US" sz="1600" kern="0" dirty="0">
                <a:latin typeface="Aptos"/>
                <a:ea typeface="Aptos"/>
                <a:cs typeface="Times New Roman" panose="02020603050405020304" pitchFamily="18" charset="0"/>
              </a:rPr>
              <a:t>of the Son, related to </a:t>
            </a:r>
            <a:r>
              <a:rPr lang="en-US" sz="1600" kern="0" dirty="0" err="1">
                <a:latin typeface="Aptos"/>
                <a:ea typeface="Aptos"/>
                <a:cs typeface="Times New Roman" panose="02020603050405020304" pitchFamily="18" charset="0"/>
              </a:rPr>
              <a:t>Patripassians</a:t>
            </a:r>
            <a:r>
              <a:rPr lang="en-US" sz="1600" kern="0" dirty="0">
                <a:latin typeface="Aptos"/>
                <a:ea typeface="Aptos"/>
                <a:cs typeface="Times New Roman" panose="02020603050405020304" pitchFamily="18" charset="0"/>
              </a:rPr>
              <a:t>, who said the Father suffered as the Son] </a:t>
            </a:r>
            <a:r>
              <a:rPr lang="en-US" sz="1600" kern="0" dirty="0" smtClean="0">
                <a:latin typeface="Aptos"/>
                <a:ea typeface="Aptos"/>
                <a:cs typeface="Times New Roman" panose="02020603050405020304" pitchFamily="18" charset="0"/>
              </a:rPr>
              <a:t>and</a:t>
            </a:r>
            <a:r>
              <a:rPr lang="en-US" sz="1600" kern="100" dirty="0" smtClean="0">
                <a:latin typeface="Aptos"/>
                <a:ea typeface="Aptos"/>
                <a:cs typeface="Times New Roman" panose="02020603050405020304" pitchFamily="18" charset="0"/>
              </a:rPr>
              <a:t> </a:t>
            </a:r>
            <a:r>
              <a:rPr lang="en-US" sz="1600" kern="0" dirty="0" err="1" smtClean="0">
                <a:latin typeface="Aptos"/>
                <a:ea typeface="Aptos"/>
                <a:cs typeface="Times New Roman" panose="02020603050405020304" pitchFamily="18" charset="0"/>
              </a:rPr>
              <a:t>Tritheism</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[which denies the unity of the substance, </a:t>
            </a:r>
            <a:r>
              <a:rPr lang="en-US" sz="1600" kern="0" dirty="0" err="1">
                <a:latin typeface="Aptos"/>
                <a:ea typeface="Aptos"/>
                <a:cs typeface="Times New Roman" panose="02020603050405020304" pitchFamily="18" charset="0"/>
              </a:rPr>
              <a:t>Monophysites</a:t>
            </a:r>
            <a:r>
              <a:rPr lang="en-US" sz="1600" kern="0" dirty="0">
                <a:latin typeface="Aptos"/>
                <a:ea typeface="Aptos"/>
                <a:cs typeface="Times New Roman" panose="02020603050405020304" pitchFamily="18" charset="0"/>
              </a:rPr>
              <a:t> who said one nature in </a:t>
            </a:r>
            <a:r>
              <a:rPr lang="en-US" sz="1600" kern="0" dirty="0" smtClean="0">
                <a:latin typeface="Aptos"/>
                <a:ea typeface="Aptos"/>
                <a:cs typeface="Times New Roman" panose="02020603050405020304" pitchFamily="18" charset="0"/>
              </a:rPr>
              <a:t>Christ,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common </a:t>
            </a:r>
            <a:r>
              <a:rPr lang="en-US" sz="1600" kern="0" dirty="0">
                <a:latin typeface="Aptos"/>
                <a:ea typeface="Aptos"/>
                <a:cs typeface="Times New Roman" panose="02020603050405020304" pitchFamily="18" charset="0"/>
              </a:rPr>
              <a:t>nature an abstraction and persons actually separate substances or natures].)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Second (27-39[40]) gives a succinct statement on Christ, as settled at Ephesus in 431 and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Chalcedon in 451. Proper relation between divine and human nature, excluding Nestorian (</a:t>
            </a:r>
            <a:r>
              <a:rPr lang="en-US" sz="1600" kern="0" dirty="0" smtClean="0">
                <a:latin typeface="Aptos"/>
                <a:ea typeface="Aptos"/>
                <a:cs typeface="Times New Roman" panose="02020603050405020304" pitchFamily="18" charset="0"/>
              </a:rPr>
              <a:t>two</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separate </a:t>
            </a:r>
            <a:r>
              <a:rPr lang="en-US" sz="1600" kern="0" dirty="0">
                <a:latin typeface="Aptos"/>
                <a:ea typeface="Aptos"/>
                <a:cs typeface="Times New Roman" panose="02020603050405020304" pitchFamily="18" charset="0"/>
              </a:rPr>
              <a:t>persons, one Divine and one Human, in Christ) and </a:t>
            </a:r>
            <a:r>
              <a:rPr lang="en-US" sz="1600" kern="0" dirty="0" err="1">
                <a:latin typeface="Aptos"/>
                <a:ea typeface="Aptos"/>
                <a:cs typeface="Times New Roman" panose="02020603050405020304" pitchFamily="18" charset="0"/>
              </a:rPr>
              <a:t>Eutychian</a:t>
            </a:r>
            <a:r>
              <a:rPr lang="en-US" sz="1600" kern="0" dirty="0">
                <a:latin typeface="Aptos"/>
                <a:ea typeface="Aptos"/>
                <a:cs typeface="Times New Roman" panose="02020603050405020304" pitchFamily="18" charset="0"/>
              </a:rPr>
              <a:t> or </a:t>
            </a:r>
            <a:r>
              <a:rPr lang="en-US" sz="1600" kern="0" dirty="0" err="1">
                <a:latin typeface="Aptos"/>
                <a:ea typeface="Aptos"/>
                <a:cs typeface="Times New Roman" panose="02020603050405020304" pitchFamily="18" charset="0"/>
              </a:rPr>
              <a:t>Monophysite</a:t>
            </a:r>
            <a:r>
              <a:rPr lang="en-US" sz="1600" kern="0" dirty="0">
                <a:latin typeface="Aptos"/>
                <a:ea typeface="Aptos"/>
                <a:cs typeface="Times New Roman" panose="02020603050405020304" pitchFamily="18" charset="0"/>
              </a:rPr>
              <a:t> heresies</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SymbolMT"/>
              </a:rPr>
              <a:t>• </a:t>
            </a:r>
            <a:r>
              <a:rPr lang="en-US" sz="1600" b="1" kern="0" dirty="0">
                <a:latin typeface="Aptos"/>
                <a:ea typeface="Aptos"/>
                <a:cs typeface="Times New Roman" panose="02020603050405020304" pitchFamily="18" charset="0"/>
              </a:rPr>
              <a:t>Some things in the Creed may need clarifying</a:t>
            </a:r>
            <a:r>
              <a:rPr lang="en-US" sz="1600" b="1" kern="0" dirty="0" smtClean="0">
                <a:latin typeface="Aptos"/>
                <a:ea typeface="Aptos"/>
                <a:cs typeface="Times New Roman" panose="02020603050405020304" pitchFamily="18" charset="0"/>
              </a:rPr>
              <a: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1, 3, 19, 40: “catholic” or “universal” faith, held always, everywhere, by everyone who </a:t>
            </a:r>
            <a:r>
              <a:rPr lang="en-US" sz="1600" kern="0" dirty="0" err="1" smtClean="0">
                <a:latin typeface="Aptos"/>
                <a:ea typeface="Aptos"/>
                <a:cs typeface="Times New Roman" panose="02020603050405020304" pitchFamily="18" charset="0"/>
              </a:rPr>
              <a:t>believes.Nicene</a:t>
            </a:r>
            <a:r>
              <a:rPr lang="en-US" sz="1600" kern="0" dirty="0" smtClean="0">
                <a:latin typeface="Aptos"/>
                <a:ea typeface="Aptos"/>
                <a:cs typeface="Times New Roman" panose="02020603050405020304" pitchFamily="18" charset="0"/>
              </a:rPr>
              <a:t> </a:t>
            </a:r>
            <a:r>
              <a:rPr lang="en-US" sz="1600" kern="0" dirty="0">
                <a:latin typeface="Aptos"/>
                <a:ea typeface="Aptos"/>
                <a:cs typeface="Times New Roman" panose="02020603050405020304" pitchFamily="18" charset="0"/>
              </a:rPr>
              <a:t>Creed’s “catholic” translated into German before Luther as “Christian”.</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43223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0" y="419100"/>
            <a:ext cx="8699500" cy="5755422"/>
          </a:xfrm>
          <a:prstGeom prst="rect">
            <a:avLst/>
          </a:prstGeom>
          <a:noFill/>
        </p:spPr>
        <p:txBody>
          <a:bodyPr wrap="square" rtlCol="0">
            <a:spAutoFit/>
          </a:bodyPr>
          <a:lstStyle/>
          <a:p>
            <a:pPr>
              <a:lnSpc>
                <a:spcPct val="115000"/>
              </a:lnSpc>
            </a:pPr>
            <a:r>
              <a:rPr lang="en-US" sz="1600" kern="0" dirty="0">
                <a:latin typeface="Aptos"/>
                <a:ea typeface="Aptos"/>
                <a:cs typeface="Times New Roman" panose="02020603050405020304" pitchFamily="18" charset="0"/>
              </a:rPr>
              <a:t>The “damnatory clauses” (2, 19, 40) make this faith “indispensable condition of salvation”.</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Not just a warning, but an exclusion from heaven of those who reject the truth confessed.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Hard for some to hear, because we want to think other religions are going to the same place.</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Clearly Jews, Muslims, JWs, Mormons, etc. are excluded. Saving faith is impossible without</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knowledge of the Trinity, the Divinity of Christ, and His work of redemption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b="1" kern="0" dirty="0">
                <a:latin typeface="Aptos"/>
                <a:ea typeface="Aptos"/>
                <a:cs typeface="Times New Roman" panose="02020603050405020304" pitchFamily="18" charset="0"/>
              </a:rPr>
              <a:t>(Acts 4:12; John 8:21; 14:6).</a:t>
            </a:r>
            <a:r>
              <a:rPr lang="en-US" sz="1600" kern="0" dirty="0">
                <a:latin typeface="Aptos"/>
                <a:ea typeface="Aptos"/>
                <a:cs typeface="Times New Roman" panose="02020603050405020304" pitchFamily="18" charset="0"/>
              </a:rPr>
              <a:t> The “intolerance” is Biblical.</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3-4: Faith = worship (seeking and receiving forgiveness), emphasized again midway (25)</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4: One substance (Godhead) not to be divided.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Three persons (Father, Son, Holy Ghost) not to be confounded</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 </a:t>
            </a:r>
            <a:endParaRPr lang="en-US" sz="1600" kern="100" dirty="0">
              <a:latin typeface="Aptos"/>
              <a:ea typeface="Aptos"/>
              <a:cs typeface="Times New Roman" panose="02020603050405020304" pitchFamily="18" charset="0"/>
            </a:endParaRPr>
          </a:p>
          <a:p>
            <a:pPr>
              <a:lnSpc>
                <a:spcPct val="115000"/>
              </a:lnSpc>
            </a:pPr>
            <a:r>
              <a:rPr lang="en-US" sz="1600" kern="0" dirty="0">
                <a:latin typeface="Aptos"/>
                <a:ea typeface="Aptos"/>
                <a:cs typeface="Times New Roman" panose="02020603050405020304" pitchFamily="18" charset="0"/>
              </a:rPr>
              <a:t>6 ff.: Godhead one, glory co-equal, majesty co-eternal. All </a:t>
            </a:r>
            <a:r>
              <a:rPr lang="en-US" sz="1600" kern="0" dirty="0" err="1">
                <a:latin typeface="Aptos"/>
                <a:ea typeface="Aptos"/>
                <a:cs typeface="Times New Roman" panose="02020603050405020304" pitchFamily="18" charset="0"/>
              </a:rPr>
              <a:t>uncreate</a:t>
            </a:r>
            <a:r>
              <a:rPr lang="en-US" sz="1600" kern="0" dirty="0">
                <a:latin typeface="Aptos"/>
                <a:ea typeface="Aptos"/>
                <a:cs typeface="Times New Roman" panose="02020603050405020304" pitchFamily="18" charset="0"/>
              </a:rPr>
              <a:t>(d), incomprehensible (“</a:t>
            </a:r>
            <a:r>
              <a:rPr lang="en-US" sz="1600" kern="0" dirty="0" smtClean="0">
                <a:latin typeface="Aptos"/>
                <a:ea typeface="Aptos"/>
                <a:cs typeface="Times New Roman" panose="02020603050405020304" pitchFamily="18" charset="0"/>
              </a:rPr>
              <a:t>That</a:t>
            </a:r>
            <a:r>
              <a:rPr lang="en-US" sz="1600" kern="100" dirty="0" smtClean="0">
                <a:latin typeface="Aptos"/>
                <a:ea typeface="Aptos"/>
                <a:cs typeface="Times New Roman" panose="02020603050405020304" pitchFamily="18" charset="0"/>
              </a:rPr>
              <a:t> </a:t>
            </a:r>
            <a:r>
              <a:rPr lang="en-US" sz="1600" kern="0" dirty="0" smtClean="0">
                <a:latin typeface="Aptos"/>
                <a:ea typeface="Aptos"/>
                <a:cs typeface="Times New Roman" panose="02020603050405020304" pitchFamily="18" charset="0"/>
              </a:rPr>
              <a:t>cannot </a:t>
            </a:r>
            <a:r>
              <a:rPr lang="en-US" sz="1600" kern="0" dirty="0" err="1" smtClean="0">
                <a:latin typeface="Aptos"/>
                <a:ea typeface="Aptos"/>
                <a:cs typeface="Times New Roman" panose="02020603050405020304" pitchFamily="18" charset="0"/>
              </a:rPr>
              <a:t>be</a:t>
            </a:r>
            <a:r>
              <a:rPr lang="en-US" sz="1600" kern="100" dirty="0" err="1" smtClean="0">
                <a:latin typeface="Aptos"/>
                <a:ea typeface="Aptos"/>
                <a:cs typeface="Times New Roman" panose="02020603050405020304" pitchFamily="18" charset="0"/>
              </a:rPr>
              <a:t>The</a:t>
            </a:r>
            <a:r>
              <a:rPr lang="en-US" sz="1600" kern="100" dirty="0" smtClean="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 written c.a. A.D. 500-600, combatted false doctrine that was rampant in the first few centuries of the church such as Gnosticism, </a:t>
            </a:r>
            <a:r>
              <a:rPr lang="en-US" sz="1600" kern="100" dirty="0" err="1">
                <a:latin typeface="Aptos"/>
                <a:ea typeface="Aptos"/>
                <a:cs typeface="Times New Roman" panose="02020603050405020304" pitchFamily="18" charset="0"/>
              </a:rPr>
              <a:t>Sabellianism</a:t>
            </a:r>
            <a:r>
              <a:rPr lang="en-US" sz="1600" kern="100" dirty="0">
                <a:latin typeface="Aptos"/>
                <a:ea typeface="Aptos"/>
                <a:cs typeface="Times New Roman" panose="02020603050405020304" pitchFamily="18" charset="0"/>
              </a:rPr>
              <a:t>, </a:t>
            </a:r>
            <a:r>
              <a:rPr lang="en-US" sz="1600" kern="100" dirty="0" err="1">
                <a:latin typeface="Aptos"/>
                <a:ea typeface="Aptos"/>
                <a:cs typeface="Times New Roman" panose="02020603050405020304" pitchFamily="18" charset="0"/>
              </a:rPr>
              <a:t>Apollonarianism</a:t>
            </a:r>
            <a:r>
              <a:rPr lang="en-US" sz="1600" kern="100" dirty="0">
                <a:latin typeface="Aptos"/>
                <a:ea typeface="Aptos"/>
                <a:cs typeface="Times New Roman" panose="02020603050405020304" pitchFamily="18" charset="0"/>
              </a:rPr>
              <a:t>, and Arianism, to name a few. This creed continues to combat false doctrine that remains rampant even in the twenty-first century, such as Modalism, Jehovah’s Witness doctrine, Mormonism, Islam, and the New Age movement. The following analysis will examine the biblical roots of each sentence of The </a:t>
            </a:r>
            <a:r>
              <a:rPr lang="en-US" sz="1600" kern="100" dirty="0" err="1">
                <a:latin typeface="Aptos"/>
                <a:ea typeface="Aptos"/>
                <a:cs typeface="Times New Roman" panose="02020603050405020304" pitchFamily="18" charset="0"/>
              </a:rPr>
              <a:t>Athanasian</a:t>
            </a:r>
            <a:r>
              <a:rPr lang="en-US" sz="1600" kern="100" dirty="0">
                <a:latin typeface="Aptos"/>
                <a:ea typeface="Aptos"/>
                <a:cs typeface="Times New Roman" panose="02020603050405020304" pitchFamily="18" charset="0"/>
              </a:rPr>
              <a:t> Creed.</a:t>
            </a: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2571626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726" y="230452"/>
            <a:ext cx="8518358" cy="6463308"/>
          </a:xfrm>
          <a:prstGeom prst="rect">
            <a:avLst/>
          </a:prstGeom>
          <a:noFill/>
        </p:spPr>
        <p:txBody>
          <a:bodyPr wrap="square" rtlCol="0">
            <a:spAutoFit/>
          </a:bodyPr>
          <a:lstStyle/>
          <a:p>
            <a:pPr marR="0" lvl="0" algn="ctr">
              <a:lnSpc>
                <a:spcPct val="115000"/>
              </a:lnSpc>
              <a:spcBef>
                <a:spcPts val="0"/>
              </a:spcBef>
              <a:spcAft>
                <a:spcPts val="0"/>
              </a:spcAft>
            </a:pPr>
            <a:r>
              <a:rPr lang="en-US" sz="2000" b="1" i="1" kern="100" dirty="0" smtClean="0">
                <a:latin typeface="Aptos"/>
                <a:ea typeface="Aptos"/>
                <a:cs typeface="Times New Roman" panose="02020603050405020304" pitchFamily="18" charset="0"/>
              </a:rPr>
              <a:t>2</a:t>
            </a:r>
            <a:r>
              <a:rPr lang="en-US" sz="2000" b="1" i="1" kern="100" dirty="0" smtClean="0">
                <a:latin typeface="Aptos"/>
                <a:ea typeface="Aptos"/>
                <a:cs typeface="Times New Roman" panose="02020603050405020304" pitchFamily="18" charset="0"/>
              </a:rPr>
              <a:t>. </a:t>
            </a:r>
            <a:r>
              <a:rPr lang="en-US" b="1" i="1" kern="100" dirty="0" smtClean="0">
                <a:latin typeface="Aptos"/>
                <a:ea typeface="Aptos"/>
                <a:cs typeface="Times New Roman" panose="02020603050405020304" pitchFamily="18" charset="0"/>
              </a:rPr>
              <a:t>Whoever </a:t>
            </a:r>
            <a:r>
              <a:rPr lang="en-US" b="1" i="1" kern="100" dirty="0">
                <a:latin typeface="Aptos"/>
                <a:ea typeface="Aptos"/>
                <a:cs typeface="Times New Roman" panose="02020603050405020304" pitchFamily="18" charset="0"/>
              </a:rPr>
              <a:t>does not guard it whole and inviolable </a:t>
            </a:r>
            <a:r>
              <a:rPr lang="en-US" b="1" i="1" kern="100" dirty="0" smtClean="0">
                <a:latin typeface="Aptos"/>
                <a:ea typeface="Aptos"/>
                <a:cs typeface="Times New Roman" panose="02020603050405020304" pitchFamily="18" charset="0"/>
              </a:rPr>
              <a:t>                                               will </a:t>
            </a:r>
            <a:r>
              <a:rPr lang="en-US" b="1" i="1" kern="100" dirty="0">
                <a:latin typeface="Aptos"/>
                <a:ea typeface="Aptos"/>
                <a:cs typeface="Times New Roman" panose="02020603050405020304" pitchFamily="18" charset="0"/>
              </a:rPr>
              <a:t>doubtless </a:t>
            </a:r>
            <a:r>
              <a:rPr lang="en-US" b="1" i="1" kern="100" dirty="0" smtClean="0">
                <a:latin typeface="Aptos"/>
                <a:ea typeface="Aptos"/>
                <a:cs typeface="Times New Roman" panose="02020603050405020304" pitchFamily="18" charset="0"/>
              </a:rPr>
              <a:t>perish eternally</a:t>
            </a:r>
            <a:r>
              <a:rPr lang="en-US" b="1" i="1" kern="100" dirty="0">
                <a:latin typeface="Aptos"/>
                <a:ea typeface="Aptos"/>
                <a:cs typeface="Times New Roman" panose="02020603050405020304" pitchFamily="18" charset="0"/>
              </a:rPr>
              <a:t>.</a:t>
            </a:r>
            <a:r>
              <a:rPr lang="en-US" kern="100" dirty="0">
                <a:latin typeface="Aptos"/>
                <a:ea typeface="Aptos"/>
                <a:cs typeface="Times New Roman" panose="02020603050405020304" pitchFamily="18" charset="0"/>
              </a:rPr>
              <a:t> </a:t>
            </a:r>
            <a:endParaRPr lang="en-US" kern="100" dirty="0" smtClean="0">
              <a:latin typeface="Aptos"/>
              <a:ea typeface="Aptos"/>
              <a:cs typeface="Times New Roman" panose="02020603050405020304" pitchFamily="18" charset="0"/>
            </a:endParaRPr>
          </a:p>
          <a:p>
            <a:pPr marR="0" lvl="0" algn="ctr">
              <a:lnSpc>
                <a:spcPct val="115000"/>
              </a:lnSpc>
              <a:spcBef>
                <a:spcPts val="0"/>
              </a:spcBef>
              <a:spcAft>
                <a:spcPts val="0"/>
              </a:spcAft>
            </a:pPr>
            <a:endParaRPr lang="en-US" kern="100" dirty="0">
              <a:latin typeface="Aptos"/>
              <a:ea typeface="Aptos"/>
              <a:cs typeface="Times New Roman" panose="02020603050405020304" pitchFamily="18" charset="0"/>
            </a:endParaRPr>
          </a:p>
          <a:p>
            <a:pPr marR="0" lvl="0" algn="ctr">
              <a:lnSpc>
                <a:spcPct val="115000"/>
              </a:lnSpc>
              <a:spcBef>
                <a:spcPts val="0"/>
              </a:spcBef>
              <a:spcAft>
                <a:spcPts val="0"/>
              </a:spcAft>
            </a:pPr>
            <a:r>
              <a:rPr lang="en-US" kern="100" dirty="0" smtClean="0">
                <a:latin typeface="Aptos"/>
                <a:ea typeface="Aptos"/>
                <a:cs typeface="Times New Roman" panose="02020603050405020304" pitchFamily="18" charset="0"/>
              </a:rPr>
              <a:t> Whoever </a:t>
            </a:r>
            <a:r>
              <a:rPr lang="en-US" kern="100" dirty="0">
                <a:latin typeface="Aptos"/>
                <a:ea typeface="Aptos"/>
                <a:cs typeface="Times New Roman" panose="02020603050405020304" pitchFamily="18" charset="0"/>
              </a:rPr>
              <a:t>does not hold, keep, or believe this one true faith will inherit the wrath of God, which is rightfully due to everyone because </a:t>
            </a:r>
            <a:r>
              <a:rPr lang="en-US" kern="100" dirty="0" smtClean="0">
                <a:latin typeface="Aptos"/>
                <a:ea typeface="Aptos"/>
                <a:cs typeface="Times New Roman" panose="02020603050405020304" pitchFamily="18" charset="0"/>
              </a:rPr>
              <a:t>of </a:t>
            </a:r>
            <a:r>
              <a:rPr lang="en-US" kern="100" dirty="0">
                <a:latin typeface="Aptos"/>
                <a:ea typeface="Aptos"/>
                <a:cs typeface="Times New Roman" panose="02020603050405020304" pitchFamily="18" charset="0"/>
              </a:rPr>
              <a:t>God’s holiness </a:t>
            </a:r>
            <a:r>
              <a:rPr lang="en-US" kern="100" dirty="0" smtClean="0">
                <a:latin typeface="Aptos"/>
                <a:ea typeface="Aptos"/>
                <a:cs typeface="Times New Roman" panose="02020603050405020304" pitchFamily="18" charset="0"/>
              </a:rPr>
              <a:t>                              and </a:t>
            </a:r>
            <a:r>
              <a:rPr lang="en-US" kern="100" dirty="0">
                <a:latin typeface="Aptos"/>
                <a:ea typeface="Aptos"/>
                <a:cs typeface="Times New Roman" panose="02020603050405020304" pitchFamily="18" charset="0"/>
              </a:rPr>
              <a:t>man’s sin. </a:t>
            </a:r>
          </a:p>
          <a:p>
            <a:pPr marL="457200" marR="0" algn="ctr">
              <a:lnSpc>
                <a:spcPct val="115000"/>
              </a:lnSpc>
              <a:spcBef>
                <a:spcPts val="0"/>
              </a:spcBef>
              <a:spcAft>
                <a:spcPts val="0"/>
              </a:spcAft>
            </a:pPr>
            <a:r>
              <a:rPr lang="en-US" b="1" kern="100" dirty="0">
                <a:latin typeface="Aptos"/>
                <a:ea typeface="Aptos"/>
                <a:cs typeface="Times New Roman" panose="02020603050405020304" pitchFamily="18" charset="0"/>
              </a:rPr>
              <a:t>(Matthew 25:46;  Mark 9:43;  Romans 2:6–8; 6:23; </a:t>
            </a:r>
            <a:r>
              <a:rPr lang="en-US" b="1" kern="100" dirty="0" smtClean="0">
                <a:latin typeface="Aptos"/>
                <a:ea typeface="Aptos"/>
                <a:cs typeface="Times New Roman" panose="02020603050405020304" pitchFamily="18" charset="0"/>
              </a:rPr>
              <a:t>                                                              </a:t>
            </a:r>
            <a:r>
              <a:rPr lang="en-US" b="1" kern="100" dirty="0">
                <a:latin typeface="Aptos"/>
                <a:ea typeface="Aptos"/>
                <a:cs typeface="Times New Roman" panose="02020603050405020304" pitchFamily="18" charset="0"/>
              </a:rPr>
              <a:t>1 </a:t>
            </a:r>
            <a:r>
              <a:rPr lang="en-US" b="1" kern="100" dirty="0" smtClean="0">
                <a:latin typeface="Aptos"/>
                <a:ea typeface="Aptos"/>
                <a:cs typeface="Times New Roman" panose="02020603050405020304" pitchFamily="18" charset="0"/>
              </a:rPr>
              <a:t>Corinthians 1:18; 2 </a:t>
            </a:r>
            <a:r>
              <a:rPr lang="en-US" b="1" kern="100" dirty="0">
                <a:latin typeface="Aptos"/>
                <a:ea typeface="Aptos"/>
                <a:cs typeface="Times New Roman" panose="02020603050405020304" pitchFamily="18" charset="0"/>
              </a:rPr>
              <a:t>Thessalonians 1:9; Revelation </a:t>
            </a:r>
            <a:r>
              <a:rPr lang="en-US" b="1" kern="100" dirty="0" smtClean="0">
                <a:latin typeface="Aptos"/>
                <a:ea typeface="Aptos"/>
                <a:cs typeface="Times New Roman" panose="02020603050405020304" pitchFamily="18" charset="0"/>
              </a:rPr>
              <a:t>21:8)</a:t>
            </a:r>
            <a:endParaRPr lang="en-US" kern="100" dirty="0" smtClean="0">
              <a:latin typeface="Aptos"/>
              <a:ea typeface="Aptos"/>
              <a:cs typeface="Times New Roman" panose="02020603050405020304" pitchFamily="18" charset="0"/>
            </a:endParaRPr>
          </a:p>
          <a:p>
            <a:pPr marL="457200" marR="0" algn="ctr">
              <a:lnSpc>
                <a:spcPct val="115000"/>
              </a:lnSpc>
              <a:spcBef>
                <a:spcPts val="0"/>
              </a:spcBef>
              <a:spcAft>
                <a:spcPts val="0"/>
              </a:spcAft>
            </a:pPr>
            <a:endParaRPr lang="en-US" b="1" i="1" kern="100" dirty="0">
              <a:latin typeface="Aptos"/>
              <a:ea typeface="Aptos"/>
              <a:cs typeface="Times New Roman" panose="02020603050405020304" pitchFamily="18" charset="0"/>
            </a:endParaRPr>
          </a:p>
          <a:p>
            <a:pPr marL="457200" marR="0" algn="ctr">
              <a:lnSpc>
                <a:spcPct val="115000"/>
              </a:lnSpc>
              <a:spcBef>
                <a:spcPts val="0"/>
              </a:spcBef>
              <a:spcAft>
                <a:spcPts val="0"/>
              </a:spcAft>
            </a:pPr>
            <a:r>
              <a:rPr lang="en-US" b="1" i="1" kern="100" dirty="0" smtClean="0">
                <a:latin typeface="Aptos"/>
                <a:ea typeface="Aptos"/>
                <a:cs typeface="Times New Roman" panose="02020603050405020304" pitchFamily="18" charset="0"/>
              </a:rPr>
              <a:t>3. Now </a:t>
            </a:r>
            <a:r>
              <a:rPr lang="en-US" b="1" i="1" kern="100" dirty="0">
                <a:latin typeface="Aptos"/>
                <a:ea typeface="Aptos"/>
                <a:cs typeface="Times New Roman" panose="02020603050405020304" pitchFamily="18" charset="0"/>
              </a:rPr>
              <a:t>this is the catholic faith: We worship one God in trinity and the Trinity in unity, neither confusing the persons </a:t>
            </a:r>
            <a:r>
              <a:rPr lang="en-US" b="1" i="1" kern="100" dirty="0" smtClean="0">
                <a:latin typeface="Aptos"/>
                <a:ea typeface="Aptos"/>
                <a:cs typeface="Times New Roman" panose="02020603050405020304" pitchFamily="18" charset="0"/>
              </a:rPr>
              <a:t>                                                    nor </a:t>
            </a:r>
            <a:r>
              <a:rPr lang="en-US" b="1" i="1" kern="100" dirty="0">
                <a:latin typeface="Aptos"/>
                <a:ea typeface="Aptos"/>
                <a:cs typeface="Times New Roman" panose="02020603050405020304" pitchFamily="18" charset="0"/>
              </a:rPr>
              <a:t>dividing the divine being</a:t>
            </a:r>
            <a:r>
              <a:rPr lang="en-US" b="1" i="1" kern="100" dirty="0" smtClean="0">
                <a:latin typeface="Aptos"/>
                <a:ea typeface="Aptos"/>
                <a:cs typeface="Times New Roman" panose="02020603050405020304" pitchFamily="18" charset="0"/>
              </a:rPr>
              <a:t>.</a:t>
            </a:r>
            <a:endParaRPr lang="en-US" kern="100" dirty="0" smtClean="0">
              <a:latin typeface="Aptos"/>
              <a:ea typeface="Aptos"/>
              <a:cs typeface="Times New Roman" panose="02020603050405020304" pitchFamily="18" charset="0"/>
            </a:endParaRPr>
          </a:p>
          <a:p>
            <a:pPr marL="457200" marR="0" algn="ctr">
              <a:lnSpc>
                <a:spcPct val="115000"/>
              </a:lnSpc>
              <a:spcBef>
                <a:spcPts val="0"/>
              </a:spcBef>
              <a:spcAft>
                <a:spcPts val="0"/>
              </a:spcAft>
            </a:pPr>
            <a:r>
              <a:rPr lang="en-US" kern="100" dirty="0" smtClean="0">
                <a:latin typeface="Aptos"/>
                <a:ea typeface="Aptos"/>
                <a:cs typeface="Times New Roman" panose="02020603050405020304" pitchFamily="18" charset="0"/>
              </a:rPr>
              <a:t>The </a:t>
            </a:r>
            <a:r>
              <a:rPr lang="en-US" kern="100" dirty="0">
                <a:latin typeface="Aptos"/>
                <a:ea typeface="Aptos"/>
                <a:cs typeface="Times New Roman" panose="02020603050405020304" pitchFamily="18" charset="0"/>
              </a:rPr>
              <a:t>creed now begins to share what the universal faith is. The one true God is the one Triune God who alone is worthy of worship, praise and adoration. Three persons exist in this Godhead, yet they exist as one God. Each person is distinct from the other two, yet at the same time each person is fully God</a:t>
            </a:r>
            <a:r>
              <a:rPr lang="en-US" kern="100" dirty="0" smtClean="0">
                <a:latin typeface="Aptos"/>
                <a:ea typeface="Aptos"/>
                <a:cs typeface="Times New Roman" panose="02020603050405020304" pitchFamily="18" charset="0"/>
              </a:rPr>
              <a:t>.</a:t>
            </a:r>
            <a:r>
              <a:rPr lang="en-US" b="1" kern="100" dirty="0">
                <a:latin typeface="Aptos"/>
                <a:ea typeface="Aptos"/>
                <a:cs typeface="Times New Roman" panose="02020603050405020304" pitchFamily="18" charset="0"/>
              </a:rPr>
              <a:t> </a:t>
            </a:r>
            <a:endParaRPr lang="en-US" b="1" kern="100" dirty="0" smtClean="0">
              <a:latin typeface="Aptos"/>
              <a:ea typeface="Aptos"/>
              <a:cs typeface="Times New Roman" panose="02020603050405020304" pitchFamily="18" charset="0"/>
            </a:endParaRPr>
          </a:p>
          <a:p>
            <a:pPr marL="457200" marR="0" algn="ctr">
              <a:lnSpc>
                <a:spcPct val="115000"/>
              </a:lnSpc>
              <a:spcBef>
                <a:spcPts val="0"/>
              </a:spcBef>
              <a:spcAft>
                <a:spcPts val="0"/>
              </a:spcAft>
            </a:pPr>
            <a:r>
              <a:rPr lang="en-US" b="1" kern="100" dirty="0" smtClean="0">
                <a:latin typeface="Aptos"/>
                <a:ea typeface="Aptos"/>
                <a:cs typeface="Times New Roman" panose="02020603050405020304" pitchFamily="18" charset="0"/>
              </a:rPr>
              <a:t>(</a:t>
            </a:r>
            <a:r>
              <a:rPr lang="en-US" b="1" kern="100" dirty="0">
                <a:latin typeface="Aptos"/>
                <a:ea typeface="Aptos"/>
                <a:cs typeface="Times New Roman" panose="02020603050405020304" pitchFamily="18" charset="0"/>
              </a:rPr>
              <a:t>Genesis 1:26;  Deuteronomy 6:4;  Isaiah 43:10;  Matthew 3:16-17; 28:19;  Mark 12:29, 32</a:t>
            </a:r>
            <a:r>
              <a:rPr lang="en-US" b="1" kern="100" dirty="0" smtClean="0">
                <a:latin typeface="Aptos"/>
                <a:ea typeface="Aptos"/>
                <a:cs typeface="Times New Roman" panose="02020603050405020304" pitchFamily="18" charset="0"/>
              </a:rPr>
              <a:t>; John </a:t>
            </a:r>
            <a:r>
              <a:rPr lang="en-US" b="1" kern="100" dirty="0">
                <a:latin typeface="Aptos"/>
                <a:ea typeface="Aptos"/>
                <a:cs typeface="Times New Roman" panose="02020603050405020304" pitchFamily="18" charset="0"/>
              </a:rPr>
              <a:t>10:30;  2 Corinthians 13:14; </a:t>
            </a:r>
            <a:r>
              <a:rPr lang="en-US" b="1" kern="100" dirty="0" smtClean="0">
                <a:latin typeface="Aptos"/>
                <a:ea typeface="Aptos"/>
                <a:cs typeface="Times New Roman" panose="02020603050405020304" pitchFamily="18" charset="0"/>
              </a:rPr>
              <a:t>Ephesians </a:t>
            </a:r>
            <a:r>
              <a:rPr lang="en-US" b="1" kern="100" dirty="0">
                <a:latin typeface="Aptos"/>
                <a:ea typeface="Aptos"/>
                <a:cs typeface="Times New Roman" panose="02020603050405020304" pitchFamily="18" charset="0"/>
              </a:rPr>
              <a:t>4:5; </a:t>
            </a:r>
            <a:r>
              <a:rPr lang="en-US" b="1" kern="100" dirty="0" smtClean="0">
                <a:latin typeface="Aptos"/>
                <a:ea typeface="Aptos"/>
                <a:cs typeface="Times New Roman" panose="02020603050405020304" pitchFamily="18" charset="0"/>
              </a:rPr>
              <a:t>                   </a:t>
            </a:r>
            <a:r>
              <a:rPr lang="en-US" b="1" kern="100" dirty="0">
                <a:latin typeface="Aptos"/>
                <a:ea typeface="Aptos"/>
                <a:cs typeface="Times New Roman" panose="02020603050405020304" pitchFamily="18" charset="0"/>
              </a:rPr>
              <a:t>James 2:19)</a:t>
            </a:r>
            <a:endParaRPr lang="en-US" kern="100" dirty="0">
              <a:latin typeface="Aptos"/>
              <a:ea typeface="Aptos"/>
              <a:cs typeface="Times New Roman" panose="02020603050405020304" pitchFamily="18" charset="0"/>
            </a:endParaRPr>
          </a:p>
          <a:p>
            <a:pPr marR="0" lvl="0">
              <a:lnSpc>
                <a:spcPct val="115000"/>
              </a:lnSpc>
              <a:spcBef>
                <a:spcPts val="0"/>
              </a:spcBef>
              <a:spcAft>
                <a:spcPts val="0"/>
              </a:spcAft>
            </a:pPr>
            <a:endParaRPr lang="en-US" sz="16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3942878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6162" y="158750"/>
            <a:ext cx="6586538" cy="6377616"/>
          </a:xfrm>
          <a:prstGeom prst="rect">
            <a:avLst/>
          </a:prstGeom>
        </p:spPr>
      </p:pic>
    </p:spTree>
    <p:extLst>
      <p:ext uri="{BB962C8B-B14F-4D97-AF65-F5344CB8AC3E}">
        <p14:creationId xmlns:p14="http://schemas.microsoft.com/office/powerpoint/2010/main" val="826894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758" y="204537"/>
            <a:ext cx="8518358" cy="6101927"/>
          </a:xfrm>
          <a:prstGeom prst="rect">
            <a:avLst/>
          </a:prstGeom>
          <a:noFill/>
        </p:spPr>
        <p:txBody>
          <a:bodyPr wrap="square" rtlCol="0">
            <a:spAutoFit/>
          </a:bodyPr>
          <a:lstStyle/>
          <a:p>
            <a:pPr algn="ctr">
              <a:lnSpc>
                <a:spcPct val="107000"/>
              </a:lnSpc>
            </a:pPr>
            <a:r>
              <a:rPr lang="en-US" b="1" i="1" kern="100" dirty="0">
                <a:latin typeface="Aptos"/>
                <a:ea typeface="Aptos"/>
              </a:rPr>
              <a:t>4. For the Father is one person, the Son is another,                                                    and the Spirit is still another.</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i="1" kern="100" dirty="0">
                <a:latin typeface="Aptos"/>
                <a:ea typeface="Aptos"/>
              </a:rPr>
              <a:t> </a:t>
            </a:r>
            <a:r>
              <a:rPr lang="en-US" kern="100" dirty="0">
                <a:latin typeface="Aptos"/>
                <a:ea typeface="Aptos"/>
              </a:rPr>
              <a:t>This emphasizes the distinctiveness of each person of the Godhead. Contrary to what Modalism professes, in Scripture we see all three persons of the Trinity operating at the same time, which proves that the Father, the Son, and the Spirit are indeed distinct and simultaneously existent.</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kern="100" dirty="0">
                <a:latin typeface="Aptos"/>
                <a:ea typeface="Aptos"/>
              </a:rPr>
              <a:t>(Matthew 3:16–17;  Mark 1:9–11;  Luke 3:21–22;                                                           John 1:18; 6:44; 10:15; 14:16–17, 26–27; 15:26; 16:7, 13–15;                                     Acts 8:29; 10:19; 13:2–4; Romans 8:27; </a:t>
            </a:r>
            <a:r>
              <a:rPr lang="en-US" b="1" kern="100" dirty="0" smtClean="0">
                <a:latin typeface="Aptos"/>
                <a:ea typeface="Aptos"/>
              </a:rPr>
              <a:t>1 </a:t>
            </a:r>
            <a:r>
              <a:rPr lang="en-US" b="1" kern="100" dirty="0">
                <a:latin typeface="Aptos"/>
                <a:ea typeface="Aptos"/>
              </a:rPr>
              <a:t>Corinthians 8:6;                           Ephesians 4:4–6</a:t>
            </a:r>
            <a:r>
              <a:rPr lang="en-US" b="1" kern="100" dirty="0" smtClean="0">
                <a:latin typeface="Aptos"/>
                <a:ea typeface="Aptos"/>
              </a:rPr>
              <a:t>)</a:t>
            </a: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algn="ctr">
              <a:lnSpc>
                <a:spcPct val="107000"/>
              </a:lnSpc>
            </a:pPr>
            <a:r>
              <a:rPr lang="en-US" b="1" i="1" kern="100" dirty="0">
                <a:latin typeface="Aptos"/>
                <a:ea typeface="Aptos"/>
              </a:rPr>
              <a:t>5. But the deity of the Father, Son, and Holy Spirit is one,                                           equal in glory, coeternal in majesty.</a:t>
            </a:r>
            <a:r>
              <a:rPr lang="en-US" kern="100" dirty="0">
                <a:latin typeface="Aptos"/>
                <a:ea typeface="Aptos"/>
              </a:rPr>
              <a:t> </a:t>
            </a:r>
            <a:endParaRPr lang="en-US" sz="1600" dirty="0">
              <a:latin typeface="Times New Roman" panose="02020603050405020304" pitchFamily="18" charset="0"/>
              <a:ea typeface="Calibri" panose="020F0502020204030204" pitchFamily="34" charset="0"/>
            </a:endParaRPr>
          </a:p>
          <a:p>
            <a:pPr marL="457200" marR="0" algn="ctr">
              <a:lnSpc>
                <a:spcPct val="107000"/>
              </a:lnSpc>
              <a:spcBef>
                <a:spcPts val="0"/>
              </a:spcBef>
              <a:spcAft>
                <a:spcPts val="0"/>
              </a:spcAft>
            </a:pPr>
            <a:r>
              <a:rPr lang="en-US" kern="100" dirty="0">
                <a:latin typeface="Aptos"/>
                <a:ea typeface="Aptos"/>
              </a:rPr>
              <a:t>Although the persons of the Trinity are clearly distinct, Scripture is very clear that they are all equally and eternally God.</a:t>
            </a:r>
            <a:endParaRPr lang="en-US" sz="1600" dirty="0">
              <a:latin typeface="Times New Roman" panose="02020603050405020304" pitchFamily="18" charset="0"/>
              <a:ea typeface="Calibri" panose="020F0502020204030204" pitchFamily="34" charset="0"/>
            </a:endParaRPr>
          </a:p>
          <a:p>
            <a:pPr algn="ctr">
              <a:lnSpc>
                <a:spcPct val="107000"/>
              </a:lnSpc>
              <a:spcAft>
                <a:spcPts val="800"/>
              </a:spcAft>
            </a:pPr>
            <a:r>
              <a:rPr lang="en-US" b="1" kern="100" dirty="0">
                <a:latin typeface="Aptos"/>
                <a:ea typeface="Aptos"/>
              </a:rPr>
              <a:t> </a:t>
            </a:r>
            <a:endParaRPr lang="en-US" sz="1600" dirty="0">
              <a:latin typeface="Times New Roman" panose="02020603050405020304" pitchFamily="18" charset="0"/>
              <a:ea typeface="Calibri" panose="020F0502020204030204" pitchFamily="34" charset="0"/>
            </a:endParaRPr>
          </a:p>
          <a:p>
            <a:pPr algn="ctr">
              <a:lnSpc>
                <a:spcPct val="107000"/>
              </a:lnSpc>
              <a:spcAft>
                <a:spcPts val="800"/>
              </a:spcAft>
            </a:pPr>
            <a:r>
              <a:rPr lang="en-US" b="1" kern="100" dirty="0">
                <a:latin typeface="Aptos"/>
                <a:ea typeface="Aptos"/>
              </a:rPr>
              <a:t>(Genesis 1:2, 26;   Exodus 3:14–15;   Isaiah 44:6;  John 8:58; 16:15;  Acts 5:3–4;  Romans 8:9; 1 Corinthians 12:4–6;  Colossians 2:9; </a:t>
            </a:r>
            <a:r>
              <a:rPr lang="en-US" b="1" kern="100" dirty="0" smtClean="0">
                <a:latin typeface="Aptos"/>
                <a:ea typeface="Aptos"/>
              </a:rPr>
              <a:t>                              </a:t>
            </a:r>
            <a:r>
              <a:rPr lang="en-US" b="1" kern="100" dirty="0">
                <a:latin typeface="Aptos"/>
                <a:ea typeface="Aptos"/>
              </a:rPr>
              <a:t>Hebrews 9:14; 10:29; </a:t>
            </a:r>
            <a:r>
              <a:rPr lang="en-US" b="1" kern="100" dirty="0" smtClean="0">
                <a:latin typeface="Aptos"/>
                <a:ea typeface="Aptos"/>
              </a:rPr>
              <a:t>1 </a:t>
            </a:r>
            <a:r>
              <a:rPr lang="en-US" b="1" kern="100" dirty="0">
                <a:latin typeface="Aptos"/>
                <a:ea typeface="Aptos"/>
              </a:rPr>
              <a:t>Peter 1:2;  Revelation 5:13; 21:22–23)</a:t>
            </a:r>
            <a:endParaRPr lang="en-US" sz="1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37809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316" y="704569"/>
            <a:ext cx="8733086" cy="4829957"/>
          </a:xfrm>
          <a:prstGeom prst="rect">
            <a:avLst/>
          </a:prstGeom>
        </p:spPr>
      </p:pic>
    </p:spTree>
    <p:extLst>
      <p:ext uri="{BB962C8B-B14F-4D97-AF65-F5344CB8AC3E}">
        <p14:creationId xmlns:p14="http://schemas.microsoft.com/office/powerpoint/2010/main" val="163812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137" y="312821"/>
            <a:ext cx="8301789" cy="6240939"/>
          </a:xfrm>
          <a:prstGeom prst="rect">
            <a:avLst/>
          </a:prstGeom>
          <a:noFill/>
        </p:spPr>
        <p:txBody>
          <a:bodyPr wrap="square" rtlCol="0">
            <a:spAutoFit/>
          </a:bodyPr>
          <a:lstStyle/>
          <a:p>
            <a:pPr algn="ct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The </a:t>
            </a:r>
            <a:r>
              <a:rPr lang="en-US" sz="2600" dirty="0">
                <a:solidFill>
                  <a:srgbClr val="121212"/>
                </a:solidFill>
                <a:latin typeface="Calibri" panose="020F0502020204030204" pitchFamily="34" charset="0"/>
                <a:ea typeface="Calibri" panose="020F0502020204030204" pitchFamily="34" charset="0"/>
                <a:cs typeface="Palatino Linotype" panose="02040502050505030304" pitchFamily="18" charset="0"/>
              </a:rPr>
              <a:t>Shield of the Trinity</a:t>
            </a: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a visual representation of the doctrine of the Trinity, derived from the </a:t>
            </a:r>
            <a:r>
              <a:rPr lang="en-US" sz="2600" dirty="0" err="1">
                <a:solidFill>
                  <a:srgbClr val="000000"/>
                </a:solidFill>
                <a:latin typeface="Calibri" panose="020F0502020204030204" pitchFamily="34" charset="0"/>
                <a:ea typeface="Calibri" panose="020F0502020204030204" pitchFamily="34" charset="0"/>
                <a:cs typeface="Palatino Linotype" panose="02040502050505030304" pitchFamily="18" charset="0"/>
              </a:rPr>
              <a:t>Athanasian</a:t>
            </a: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Creed. The Latin reads: "The Father is God, The Son is God, The Holy Spirit is God; God is the Father, God is the Son, God is the Holy Spirit; The Father is not the Son, The Son is not the Father, The Father is not the Holy Spirit, The Holy Spirit is not the Father, The Son is not the Holy Spirit, The Holy Spirit is not the Son."</a:t>
            </a:r>
            <a:endParaRPr lang="en-US" sz="26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endParaRPr>
          </a:p>
          <a:p>
            <a:pPr algn="ctr"/>
            <a:r>
              <a:rPr lang="en-US" sz="2600" dirty="0">
                <a:solidFill>
                  <a:srgbClr val="000000"/>
                </a:solidFill>
                <a:latin typeface="Calibri" panose="020F0502020204030204" pitchFamily="34" charset="0"/>
                <a:ea typeface="Calibri" panose="020F0502020204030204" pitchFamily="34" charset="0"/>
                <a:cs typeface="Palatino Linotype" panose="02040502050505030304" pitchFamily="18" charset="0"/>
              </a:rPr>
              <a:t> </a:t>
            </a:r>
            <a:endParaRPr lang="en-US" sz="2600" dirty="0">
              <a:solidFill>
                <a:srgbClr val="000000"/>
              </a:solidFill>
              <a:latin typeface="Palatino Linotype" panose="02040502050505030304" pitchFamily="18" charset="0"/>
              <a:ea typeface="Calibri" panose="020F0502020204030204" pitchFamily="34" charset="0"/>
              <a:cs typeface="Palatino Linotype" panose="02040502050505030304" pitchFamily="18" charset="0"/>
            </a:endParaRPr>
          </a:p>
          <a:p>
            <a:pPr algn="ctr">
              <a:lnSpc>
                <a:spcPct val="107000"/>
              </a:lnSpc>
              <a:spcAft>
                <a:spcPts val="800"/>
              </a:spcAft>
            </a:pPr>
            <a:r>
              <a:rPr lang="en-US" sz="2600" dirty="0">
                <a:latin typeface="Calibri" panose="020F0502020204030204" pitchFamily="34" charset="0"/>
                <a:ea typeface="Calibri" panose="020F0502020204030204" pitchFamily="34" charset="0"/>
              </a:rPr>
              <a:t>Finally, The </a:t>
            </a:r>
            <a:r>
              <a:rPr lang="en-US" sz="2600" b="1" dirty="0" err="1">
                <a:latin typeface="Calibri" panose="020F0502020204030204" pitchFamily="34" charset="0"/>
                <a:ea typeface="Calibri" panose="020F0502020204030204" pitchFamily="34" charset="0"/>
              </a:rPr>
              <a:t>Athanasian</a:t>
            </a:r>
            <a:r>
              <a:rPr lang="en-US" sz="2600" b="1" dirty="0">
                <a:latin typeface="Calibri" panose="020F0502020204030204" pitchFamily="34" charset="0"/>
                <a:ea typeface="Calibri" panose="020F0502020204030204" pitchFamily="34" charset="0"/>
              </a:rPr>
              <a:t> Creed </a:t>
            </a:r>
            <a:r>
              <a:rPr lang="en-US" sz="2600" dirty="0">
                <a:latin typeface="Calibri" panose="020F0502020204030204" pitchFamily="34" charset="0"/>
                <a:ea typeface="Calibri" panose="020F0502020204030204" pitchFamily="34" charset="0"/>
              </a:rPr>
              <a:t>was popular among monks of the Middle Ages who considered it well adapted to meditation and memorizing. In the time of Charlemagne it came to be used as a canticle at Prime. Luther called this Confession the grandest production of the Church since the times of the Apostles.</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57031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1400" y="114300"/>
            <a:ext cx="4673600" cy="6636512"/>
          </a:xfrm>
          <a:prstGeom prst="rect">
            <a:avLst/>
          </a:prstGeom>
        </p:spPr>
      </p:pic>
    </p:spTree>
    <p:extLst>
      <p:ext uri="{BB962C8B-B14F-4D97-AF65-F5344CB8AC3E}">
        <p14:creationId xmlns:p14="http://schemas.microsoft.com/office/powerpoint/2010/main" val="4066505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7849" y="1060450"/>
            <a:ext cx="7852019" cy="4083050"/>
          </a:xfrm>
          <a:prstGeom prst="rect">
            <a:avLst/>
          </a:prstGeom>
        </p:spPr>
      </p:pic>
    </p:spTree>
    <p:extLst>
      <p:ext uri="{BB962C8B-B14F-4D97-AF65-F5344CB8AC3E}">
        <p14:creationId xmlns:p14="http://schemas.microsoft.com/office/powerpoint/2010/main" val="835093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4200" y="246062"/>
            <a:ext cx="7997452" cy="6103938"/>
          </a:xfrm>
          <a:prstGeom prst="rect">
            <a:avLst/>
          </a:prstGeom>
        </p:spPr>
      </p:pic>
    </p:spTree>
    <p:extLst>
      <p:ext uri="{BB962C8B-B14F-4D97-AF65-F5344CB8AC3E}">
        <p14:creationId xmlns:p14="http://schemas.microsoft.com/office/powerpoint/2010/main" val="1954651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TotalTime>
  <Words>384</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 Unicode MS</vt:lpstr>
      <vt:lpstr>Aptos</vt:lpstr>
      <vt:lpstr>Arial</vt:lpstr>
      <vt:lpstr>Calibri</vt:lpstr>
      <vt:lpstr>Calibri Light</vt:lpstr>
      <vt:lpstr>Helvetica</vt:lpstr>
      <vt:lpstr>Palatino Linotype</vt:lpstr>
      <vt:lpstr>SymbolMT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87</cp:revision>
  <dcterms:created xsi:type="dcterms:W3CDTF">2016-02-18T03:34:46Z</dcterms:created>
  <dcterms:modified xsi:type="dcterms:W3CDTF">2025-09-20T20:31:12Z</dcterms:modified>
</cp:coreProperties>
</file>