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56" r:id="rId2"/>
    <p:sldId id="259" r:id="rId3"/>
    <p:sldId id="260" r:id="rId4"/>
    <p:sldId id="261" r:id="rId5"/>
    <p:sldId id="262" r:id="rId6"/>
    <p:sldId id="263" r:id="rId7"/>
    <p:sldId id="277" r:id="rId8"/>
    <p:sldId id="311" r:id="rId9"/>
    <p:sldId id="317" r:id="rId10"/>
    <p:sldId id="323" r:id="rId11"/>
    <p:sldId id="325" r:id="rId12"/>
    <p:sldId id="327" r:id="rId13"/>
    <p:sldId id="331" r:id="rId14"/>
    <p:sldId id="332" r:id="rId15"/>
    <p:sldId id="333" r:id="rId16"/>
    <p:sldId id="335" r:id="rId17"/>
    <p:sldId id="336" r:id="rId18"/>
    <p:sldId id="337" r:id="rId19"/>
    <p:sldId id="340" r:id="rId20"/>
    <p:sldId id="341" r:id="rId21"/>
    <p:sldId id="343" r:id="rId22"/>
    <p:sldId id="344" r:id="rId23"/>
    <p:sldId id="345" r:id="rId24"/>
    <p:sldId id="346" r:id="rId25"/>
    <p:sldId id="347" r:id="rId26"/>
    <p:sldId id="348"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D77"/>
    <a:srgbClr val="EFD26B"/>
    <a:srgbClr val="DEDFC7"/>
    <a:srgbClr val="B02C30"/>
    <a:srgbClr val="FAF6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10"/>
    <p:restoredTop sz="94687"/>
  </p:normalViewPr>
  <p:slideViewPr>
    <p:cSldViewPr snapToGrid="0" snapToObjects="1">
      <p:cViewPr varScale="1">
        <p:scale>
          <a:sx n="65" d="100"/>
          <a:sy n="65" d="100"/>
        </p:scale>
        <p:origin x="682" y="53"/>
      </p:cViewPr>
      <p:guideLst>
        <p:guide orient="horz" pos="2160"/>
        <p:guide pos="2880"/>
      </p:guideLst>
    </p:cSldViewPr>
  </p:slideViewPr>
  <p:notesTextViewPr>
    <p:cViewPr>
      <p:scale>
        <a:sx n="1" d="1"/>
        <a:sy n="1" d="1"/>
      </p:scale>
      <p:origin x="0" y="0"/>
    </p:cViewPr>
  </p:notesTextViewPr>
  <p:sorterViewPr>
    <p:cViewPr>
      <p:scale>
        <a:sx n="48" d="100"/>
        <a:sy n="4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C5994-8574-2C43-A869-25C340092559}" type="datetimeFigureOut">
              <a:rPr lang="en-US" smtClean="0"/>
              <a:t>11/30/2017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231B12-7BCC-2E4A-9CA6-286361A1F79F}"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31B12-7BCC-2E4A-9CA6-286361A1F79F}" type="slidenum">
              <a:rPr lang="en-US" smtClean="0"/>
              <a:t>1</a:t>
            </a:fld>
            <a:endParaRPr lang="en-US"/>
          </a:p>
        </p:txBody>
      </p:sp>
    </p:spTree>
    <p:extLst>
      <p:ext uri="{BB962C8B-B14F-4D97-AF65-F5344CB8AC3E}">
        <p14:creationId xmlns:p14="http://schemas.microsoft.com/office/powerpoint/2010/main" val="467279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239738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756545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81579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1353295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BAA242-2365-3C4D-BF75-0672A5BDF00E}" type="datetimeFigureOut">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201537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7BAA242-2365-3C4D-BF75-0672A5BDF00E}" type="datetimeFigureOut">
              <a:rPr lang="en-US" smtClean="0"/>
              <a:t>11/30/2017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95086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7BAA242-2365-3C4D-BF75-0672A5BDF00E}" type="datetimeFigureOut">
              <a:rPr lang="en-US" smtClean="0"/>
              <a:t>11/30/2017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074415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7BAA242-2365-3C4D-BF75-0672A5BDF00E}" type="datetimeFigureOut">
              <a:rPr lang="en-US" smtClean="0"/>
              <a:t>11/30/2017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578990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BAA242-2365-3C4D-BF75-0672A5BDF00E}" type="datetimeFigureOut">
              <a:rPr lang="en-US" smtClean="0"/>
              <a:t>11/30/2017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664294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BAA242-2365-3C4D-BF75-0672A5BDF00E}" type="datetimeFigureOut">
              <a:rPr lang="en-US" smtClean="0"/>
              <a:t>11/30/2017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385116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BAA242-2365-3C4D-BF75-0672A5BDF00E}" type="datetimeFigureOut">
              <a:rPr lang="en-US" smtClean="0"/>
              <a:t>11/30/2017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120429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BAA242-2365-3C4D-BF75-0672A5BDF00E}" type="datetimeFigureOut">
              <a:rPr lang="en-US" smtClean="0"/>
              <a:t>11/30/2017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167976-8BC6-844C-A455-B9C1A1D5568F}" type="slidenum">
              <a:rPr lang="en-US" smtClean="0"/>
              <a:t>‹#›</a:t>
            </a:fld>
            <a:endParaRPr lang="en-US"/>
          </a:p>
        </p:txBody>
      </p:sp>
    </p:spTree>
    <p:extLst>
      <p:ext uri="{BB962C8B-B14F-4D97-AF65-F5344CB8AC3E}">
        <p14:creationId xmlns:p14="http://schemas.microsoft.com/office/powerpoint/2010/main" val="2173606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5408" y="4988106"/>
            <a:ext cx="6613185" cy="461665"/>
          </a:xfrm>
          <a:prstGeom prst="rect">
            <a:avLst/>
          </a:prstGeom>
        </p:spPr>
        <p:txBody>
          <a:bodyPr wrap="square" anchor="ctr">
            <a:spAutoFit/>
          </a:bodyPr>
          <a:lstStyle/>
          <a:p>
            <a:pPr algn="ctr"/>
            <a:r>
              <a:rPr lang="en-US" sz="2400" dirty="0" smtClean="0">
                <a:solidFill>
                  <a:schemeClr val="bg1"/>
                </a:solidFill>
                <a:latin typeface="Georgia" charset="0"/>
                <a:ea typeface="Georgia" charset="0"/>
                <a:cs typeface="Georgia" charset="0"/>
              </a:rPr>
              <a:t>Begins July  16</a:t>
            </a:r>
            <a:endParaRPr lang="en-US" sz="2400" dirty="0">
              <a:solidFill>
                <a:schemeClr val="bg1"/>
              </a:solidFill>
              <a:latin typeface="Georgia" charset="0"/>
              <a:ea typeface="Georgia" charset="0"/>
              <a:cs typeface="Georgia" charset="0"/>
            </a:endParaRPr>
          </a:p>
        </p:txBody>
      </p:sp>
      <p:pic>
        <p:nvPicPr>
          <p:cNvPr id="3" name="Picture 2"/>
          <p:cNvPicPr>
            <a:picLocks noChangeAspect="1"/>
          </p:cNvPicPr>
          <p:nvPr/>
        </p:nvPicPr>
        <p:blipFill>
          <a:blip r:embed="rId3"/>
          <a:stretch>
            <a:fillRect/>
          </a:stretch>
        </p:blipFill>
        <p:spPr>
          <a:xfrm>
            <a:off x="225669" y="842660"/>
            <a:ext cx="8692662" cy="4607111"/>
          </a:xfrm>
          <a:prstGeom prst="rect">
            <a:avLst/>
          </a:prstGeom>
        </p:spPr>
      </p:pic>
    </p:spTree>
    <p:extLst>
      <p:ext uri="{BB962C8B-B14F-4D97-AF65-F5344CB8AC3E}">
        <p14:creationId xmlns:p14="http://schemas.microsoft.com/office/powerpoint/2010/main" val="213951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415" y="60690"/>
            <a:ext cx="8346831" cy="6797310"/>
          </a:xfrm>
          <a:prstGeom prst="rect">
            <a:avLst/>
          </a:prstGeom>
          <a:noFill/>
        </p:spPr>
        <p:txBody>
          <a:bodyPr wrap="square" rtlCol="0">
            <a:spAutoFit/>
          </a:bodyPr>
          <a:lstStyle/>
          <a:p>
            <a:pPr>
              <a:lnSpc>
                <a:spcPct val="107000"/>
              </a:lnSpc>
            </a:pPr>
            <a:r>
              <a:rPr lang="en-US" sz="1700" b="1" u="sng" dirty="0">
                <a:latin typeface="Times New Roman" panose="02020603050405020304" pitchFamily="18" charset="0"/>
                <a:ea typeface="Calibri" panose="020F0502020204030204" pitchFamily="34" charset="0"/>
                <a:cs typeface="Times New Roman" panose="02020603050405020304" pitchFamily="18" charset="0"/>
              </a:rPr>
              <a:t>Luther’s Works Vol. 6 p. 95 </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07000"/>
              </a:lnSpc>
            </a:pPr>
            <a:r>
              <a:rPr lang="en-US" sz="1700" dirty="0">
                <a:latin typeface="Times New Roman" panose="02020603050405020304" pitchFamily="18" charset="0"/>
                <a:ea typeface="Calibri" panose="020F0502020204030204" pitchFamily="34" charset="0"/>
                <a:cs typeface="Times New Roman" panose="02020603050405020304" pitchFamily="18" charset="0"/>
              </a:rPr>
              <a:t>    “This consignment into Satan’s hands which is held up to your eyes and heart is a temptation for an hour and a moment of time, not for your perdition but to try you, for your salvation and endless gain. It is as Christ says in John 12:24: “Unless a grain of wheat falls into the earth and dies, it remains alone; but if it dies, it bears much fruit.” For so Christ was also delivered into the hands of robbers, but only for an hour and for salvation. Accordingly, if you feel that you are being vexed and tempted by the devil, pray and give thanks that you have not been consumed but only tried and proved, according to the statement in Lam. 3:22: “It is of the Lord’s mercies that we are not consumed, because His compassions fail not.” Likewise we read in 2 Cor. 4:9: “We are persecuted, but not forsaken; struck down, but not destroyed, etc.”</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07000"/>
              </a:lnSpc>
            </a:pPr>
            <a:r>
              <a:rPr lang="en-US" sz="1700" dirty="0">
                <a:latin typeface="Times New Roman" panose="02020603050405020304" pitchFamily="18" charset="0"/>
                <a:ea typeface="Calibri" panose="020F0502020204030204" pitchFamily="34" charset="0"/>
                <a:cs typeface="Times New Roman" panose="02020603050405020304" pitchFamily="18" charset="0"/>
              </a:rPr>
              <a:t>    </a:t>
            </a:r>
            <a:r>
              <a:rPr lang="en-US" sz="1700" b="1" dirty="0">
                <a:latin typeface="Times New Roman" panose="02020603050405020304" pitchFamily="18" charset="0"/>
                <a:ea typeface="Calibri" panose="020F0502020204030204" pitchFamily="34" charset="0"/>
                <a:cs typeface="Times New Roman" panose="02020603050405020304" pitchFamily="18" charset="0"/>
              </a:rPr>
              <a:t>Job’s example</a:t>
            </a:r>
            <a:r>
              <a:rPr lang="en-US" sz="1700" dirty="0">
                <a:latin typeface="Times New Roman" panose="02020603050405020304" pitchFamily="18" charset="0"/>
                <a:ea typeface="Calibri" panose="020F0502020204030204" pitchFamily="34" charset="0"/>
                <a:cs typeface="Times New Roman" panose="02020603050405020304" pitchFamily="18" charset="0"/>
              </a:rPr>
              <a:t> teaches the same thing. The devil at first takes all his property from him with his children and leaves him a peevish, irksome, and abusive wife. He also afflicts his health with a terrible ulcer. Nevertheless, the devil says to God: “Have You put a hedge about him?” (Job 1:10) Here he complains that the godly, and the ungodly too, are surrounded by a wall. With silent indignation he threatens destruction to body and property, as though he meant to say: “If Job were in my hands, I would show what I could do and how he should sound forth Your praises. I would bring it to pass that he would curse You to Your face.” But the Lord permits him to torture Job’s body and to take away his goods but not to take his life.</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indent="228600" algn="just">
              <a:lnSpc>
                <a:spcPct val="107000"/>
              </a:lnSpc>
            </a:pPr>
            <a:r>
              <a:rPr lang="en-US" sz="1700" dirty="0">
                <a:latin typeface="Times New Roman" panose="02020603050405020304" pitchFamily="18" charset="0"/>
                <a:ea typeface="Calibri" panose="020F0502020204030204" pitchFamily="34" charset="0"/>
                <a:cs typeface="Times New Roman" panose="02020603050405020304" pitchFamily="18" charset="0"/>
              </a:rPr>
              <a:t>    Accordingly, examples of this kind teach us that all the malice and vexation of the devil is only instruction and chastisement, by which we are aroused so that we do not snore and become listless and are thus overthrown among those who are half asleep. At the same time, however, this doctrine is confirmed and remains sure and certain, that the angels are God’s armies regardless of the fact that many evils occur in this life because of the evil angels.</a:t>
            </a:r>
            <a:r>
              <a:rPr lang="en-US" sz="1700" baseline="30000" dirty="0">
                <a:latin typeface="Times New Roman" panose="02020603050405020304" pitchFamily="18" charset="0"/>
                <a:ea typeface="Calibri" panose="020F0502020204030204" pitchFamily="34"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6917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515815"/>
            <a:ext cx="8475785" cy="5624745"/>
          </a:xfrm>
          <a:prstGeom prst="rect">
            <a:avLst/>
          </a:prstGeom>
          <a:noFill/>
        </p:spPr>
        <p:txBody>
          <a:bodyPr wrap="square" rtlCol="0">
            <a:spAutoFit/>
          </a:bodyPr>
          <a:lstStyle/>
          <a:p>
            <a:pPr algn="ctr">
              <a:lnSpc>
                <a:spcPct val="107000"/>
              </a:lnSpc>
            </a:pPr>
            <a:r>
              <a:rPr lang="en-US" sz="4800" b="1" u="sng" dirty="0">
                <a:latin typeface="Calibri" panose="020F0502020204030204" pitchFamily="34" charset="0"/>
                <a:ea typeface="Calibri" panose="020F0502020204030204" pitchFamily="34" charset="0"/>
                <a:cs typeface="Times New Roman" panose="02020603050405020304" pitchFamily="18" charset="0"/>
              </a:rPr>
              <a:t>LIFE APPLICATION:</a:t>
            </a:r>
            <a:r>
              <a:rPr lang="en-US" sz="4800" b="1" dirty="0">
                <a:latin typeface="Calibri" panose="020F0502020204030204" pitchFamily="34" charset="0"/>
                <a:ea typeface="Calibri" panose="020F0502020204030204" pitchFamily="34" charset="0"/>
                <a:cs typeface="Times New Roman" panose="02020603050405020304" pitchFamily="18" charset="0"/>
              </a:rPr>
              <a:t>   </a:t>
            </a:r>
            <a:r>
              <a:rPr lang="en-US" sz="4800" b="1" dirty="0" smtClean="0">
                <a:latin typeface="Calibri" panose="020F0502020204030204" pitchFamily="34" charset="0"/>
                <a:ea typeface="Calibri" panose="020F0502020204030204" pitchFamily="34" charset="0"/>
                <a:cs typeface="Times New Roman" panose="02020603050405020304" pitchFamily="18" charset="0"/>
              </a:rPr>
              <a:t>      </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800" b="1" dirty="0">
                <a:latin typeface="Calibri" panose="020F0502020204030204" pitchFamily="34" charset="0"/>
                <a:ea typeface="Calibri" panose="020F0502020204030204" pitchFamily="34" charset="0"/>
                <a:cs typeface="Times New Roman" panose="02020603050405020304" pitchFamily="18" charset="0"/>
              </a:rPr>
              <a:t> How do </a:t>
            </a:r>
            <a:endParaRPr lang="en-US" sz="48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800" b="1" dirty="0" smtClean="0">
                <a:latin typeface="Calibri" panose="020F0502020204030204" pitchFamily="34" charset="0"/>
                <a:ea typeface="Calibri" panose="020F0502020204030204" pitchFamily="34" charset="0"/>
                <a:cs typeface="Times New Roman" panose="02020603050405020304" pitchFamily="18" charset="0"/>
              </a:rPr>
              <a:t>the </a:t>
            </a:r>
            <a:r>
              <a:rPr lang="en-US" sz="4800" b="1" dirty="0">
                <a:latin typeface="Calibri" panose="020F0502020204030204" pitchFamily="34" charset="0"/>
                <a:ea typeface="Calibri" panose="020F0502020204030204" pitchFamily="34" charset="0"/>
                <a:cs typeface="Times New Roman" panose="02020603050405020304" pitchFamily="18" charset="0"/>
              </a:rPr>
              <a:t>words of the Holy One, </a:t>
            </a:r>
            <a:endParaRPr lang="en-US" sz="48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800" b="1" dirty="0" smtClean="0">
                <a:latin typeface="Calibri" panose="020F0502020204030204" pitchFamily="34" charset="0"/>
                <a:ea typeface="Calibri" panose="020F0502020204030204" pitchFamily="34" charset="0"/>
                <a:cs typeface="Times New Roman" panose="02020603050405020304" pitchFamily="18" charset="0"/>
              </a:rPr>
              <a:t>and </a:t>
            </a:r>
          </a:p>
          <a:p>
            <a:pPr algn="ctr">
              <a:lnSpc>
                <a:spcPct val="107000"/>
              </a:lnSpc>
            </a:pPr>
            <a:r>
              <a:rPr lang="en-US" sz="4800" b="1" dirty="0" smtClean="0">
                <a:latin typeface="Calibri" panose="020F0502020204030204" pitchFamily="34" charset="0"/>
                <a:ea typeface="Calibri" panose="020F0502020204030204" pitchFamily="34" charset="0"/>
                <a:cs typeface="Times New Roman" panose="02020603050405020304" pitchFamily="18" charset="0"/>
              </a:rPr>
              <a:t>the </a:t>
            </a:r>
            <a:r>
              <a:rPr lang="en-US" sz="4800" b="1" dirty="0">
                <a:latin typeface="Calibri" panose="020F0502020204030204" pitchFamily="34" charset="0"/>
                <a:ea typeface="Calibri" panose="020F0502020204030204" pitchFamily="34" charset="0"/>
                <a:cs typeface="Times New Roman" panose="02020603050405020304" pitchFamily="18" charset="0"/>
              </a:rPr>
              <a:t>fear of the Almighty, </a:t>
            </a:r>
            <a:endParaRPr lang="en-US" sz="48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800" b="1" dirty="0" smtClean="0">
                <a:latin typeface="Calibri" panose="020F0502020204030204" pitchFamily="34" charset="0"/>
                <a:ea typeface="Calibri" panose="020F0502020204030204" pitchFamily="34" charset="0"/>
                <a:cs typeface="Times New Roman" panose="02020603050405020304" pitchFamily="18" charset="0"/>
              </a:rPr>
              <a:t>console </a:t>
            </a:r>
            <a:r>
              <a:rPr lang="en-US" sz="4800" b="1" dirty="0">
                <a:latin typeface="Calibri" panose="020F0502020204030204" pitchFamily="34" charset="0"/>
                <a:ea typeface="Calibri" panose="020F0502020204030204" pitchFamily="34" charset="0"/>
                <a:cs typeface="Times New Roman" panose="02020603050405020304" pitchFamily="18" charset="0"/>
              </a:rPr>
              <a:t>us in the midst of our afflictions?”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24337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4461" y="231164"/>
            <a:ext cx="8670862" cy="6028959"/>
          </a:xfrm>
          <a:prstGeom prst="rect">
            <a:avLst/>
          </a:prstGeom>
        </p:spPr>
      </p:pic>
    </p:spTree>
    <p:extLst>
      <p:ext uri="{BB962C8B-B14F-4D97-AF65-F5344CB8AC3E}">
        <p14:creationId xmlns:p14="http://schemas.microsoft.com/office/powerpoint/2010/main" val="1219828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9480" y="650865"/>
            <a:ext cx="8599424" cy="5327904"/>
          </a:xfrm>
          <a:prstGeom prst="rect">
            <a:avLst/>
          </a:prstGeom>
        </p:spPr>
      </p:pic>
    </p:spTree>
    <p:extLst>
      <p:ext uri="{BB962C8B-B14F-4D97-AF65-F5344CB8AC3E}">
        <p14:creationId xmlns:p14="http://schemas.microsoft.com/office/powerpoint/2010/main" val="21033531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7857" y="191233"/>
            <a:ext cx="6734543" cy="6512900"/>
          </a:xfrm>
          <a:prstGeom prst="rect">
            <a:avLst/>
          </a:prstGeom>
        </p:spPr>
      </p:pic>
    </p:spTree>
    <p:extLst>
      <p:ext uri="{BB962C8B-B14F-4D97-AF65-F5344CB8AC3E}">
        <p14:creationId xmlns:p14="http://schemas.microsoft.com/office/powerpoint/2010/main" val="37405727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54021" y="365126"/>
            <a:ext cx="8518640" cy="6204683"/>
          </a:xfrm>
          <a:prstGeom prst="rect">
            <a:avLst/>
          </a:prstGeom>
        </p:spPr>
      </p:pic>
    </p:spTree>
    <p:extLst>
      <p:ext uri="{BB962C8B-B14F-4D97-AF65-F5344CB8AC3E}">
        <p14:creationId xmlns:p14="http://schemas.microsoft.com/office/powerpoint/2010/main" val="33224080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10523" y="365126"/>
            <a:ext cx="8241648" cy="6181236"/>
          </a:xfrm>
          <a:prstGeom prst="rect">
            <a:avLst/>
          </a:prstGeom>
        </p:spPr>
      </p:pic>
    </p:spTree>
    <p:extLst>
      <p:ext uri="{BB962C8B-B14F-4D97-AF65-F5344CB8AC3E}">
        <p14:creationId xmlns:p14="http://schemas.microsoft.com/office/powerpoint/2010/main" val="37890094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6957" y="1027907"/>
            <a:ext cx="8760072" cy="4577137"/>
          </a:xfrm>
          <a:prstGeom prst="rect">
            <a:avLst/>
          </a:prstGeom>
        </p:spPr>
      </p:pic>
    </p:spTree>
    <p:extLst>
      <p:ext uri="{BB962C8B-B14F-4D97-AF65-F5344CB8AC3E}">
        <p14:creationId xmlns:p14="http://schemas.microsoft.com/office/powerpoint/2010/main" val="2011354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32287" y="482234"/>
            <a:ext cx="8474299" cy="5694729"/>
          </a:xfrm>
          <a:prstGeom prst="rect">
            <a:avLst/>
          </a:prstGeom>
        </p:spPr>
      </p:pic>
    </p:spTree>
    <p:extLst>
      <p:ext uri="{BB962C8B-B14F-4D97-AF65-F5344CB8AC3E}">
        <p14:creationId xmlns:p14="http://schemas.microsoft.com/office/powerpoint/2010/main" val="1926610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5616"/>
          <a:stretch/>
        </p:blipFill>
        <p:spPr>
          <a:xfrm>
            <a:off x="182277" y="365126"/>
            <a:ext cx="8715538" cy="6169513"/>
          </a:xfrm>
          <a:prstGeom prst="rect">
            <a:avLst/>
          </a:prstGeom>
        </p:spPr>
      </p:pic>
    </p:spTree>
    <p:extLst>
      <p:ext uri="{BB962C8B-B14F-4D97-AF65-F5344CB8AC3E}">
        <p14:creationId xmlns:p14="http://schemas.microsoft.com/office/powerpoint/2010/main" val="36197685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1355" y="621323"/>
            <a:ext cx="8651630" cy="6052939"/>
          </a:xfrm>
          <a:prstGeom prst="rect">
            <a:avLst/>
          </a:prstGeom>
          <a:noFill/>
        </p:spPr>
        <p:txBody>
          <a:bodyPr wrap="square" rtlCol="0">
            <a:spAutoFit/>
          </a:bodyPr>
          <a:lstStyle/>
          <a:p>
            <a:pPr algn="ctr">
              <a:lnSpc>
                <a:spcPct val="107000"/>
              </a:lnSpc>
            </a:pPr>
            <a:r>
              <a:rPr lang="en-US" sz="4400" b="1" dirty="0">
                <a:latin typeface="Calibri" panose="020F0502020204030204" pitchFamily="34" charset="0"/>
                <a:ea typeface="Calibri" panose="020F0502020204030204" pitchFamily="34" charset="0"/>
                <a:cs typeface="Times New Roman" panose="02020603050405020304" pitchFamily="18" charset="0"/>
              </a:rPr>
              <a:t>THE BOOK OF JOB –</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400" b="1" dirty="0">
                <a:latin typeface="Calibri" panose="020F0502020204030204" pitchFamily="34" charset="0"/>
                <a:ea typeface="Calibri" panose="020F0502020204030204" pitchFamily="34" charset="0"/>
                <a:cs typeface="Times New Roman" panose="02020603050405020304" pitchFamily="18" charset="0"/>
              </a:rPr>
              <a:t>“The Suffering and Consolation of the Christian”</a:t>
            </a:r>
            <a:r>
              <a:rPr lang="en-US" sz="44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4400" b="1" dirty="0">
                <a:latin typeface="Calibri" panose="020F0502020204030204" pitchFamily="34" charset="0"/>
                <a:ea typeface="Calibri" panose="020F0502020204030204" pitchFamily="34" charset="0"/>
                <a:cs typeface="Times New Roman" panose="02020603050405020304" pitchFamily="18" charset="0"/>
              </a:rPr>
              <a:t> </a:t>
            </a:r>
            <a:r>
              <a:rPr lang="en-US" sz="4400" b="1" dirty="0" smtClean="0">
                <a:latin typeface="Calibri" panose="020F0502020204030204" pitchFamily="34" charset="0"/>
                <a:ea typeface="Calibri" panose="020F0502020204030204" pitchFamily="34" charset="0"/>
                <a:cs typeface="Times New Roman" panose="02020603050405020304" pitchFamily="18" charset="0"/>
              </a:rPr>
              <a:t>Date</a:t>
            </a:r>
            <a:r>
              <a:rPr lang="en-US" sz="4400" b="1" dirty="0">
                <a:latin typeface="Calibri" panose="020F0502020204030204" pitchFamily="34" charset="0"/>
                <a:ea typeface="Calibri" panose="020F0502020204030204" pitchFamily="34" charset="0"/>
                <a:cs typeface="Times New Roman" panose="02020603050405020304" pitchFamily="18" charset="0"/>
              </a:rPr>
              <a:t>: </a:t>
            </a:r>
            <a:r>
              <a:rPr lang="en-US" sz="4400" b="1" dirty="0" smtClean="0">
                <a:latin typeface="Calibri" panose="020F0502020204030204" pitchFamily="34" charset="0"/>
                <a:ea typeface="Calibri" panose="020F0502020204030204" pitchFamily="34" charset="0"/>
                <a:cs typeface="Times New Roman" panose="02020603050405020304" pitchFamily="18" charset="0"/>
              </a:rPr>
              <a:t>12-3-17    </a:t>
            </a:r>
            <a:r>
              <a:rPr lang="en-US" sz="4400" b="1" dirty="0">
                <a:latin typeface="Calibri" panose="020F0502020204030204" pitchFamily="34" charset="0"/>
                <a:ea typeface="Calibri" panose="020F0502020204030204" pitchFamily="34" charset="0"/>
                <a:cs typeface="Times New Roman" panose="02020603050405020304" pitchFamily="18" charset="0"/>
              </a:rPr>
              <a:t>Lesson: </a:t>
            </a:r>
            <a:r>
              <a:rPr lang="en-US" sz="4400" b="1" dirty="0" smtClean="0">
                <a:latin typeface="Calibri" panose="020F0502020204030204" pitchFamily="34" charset="0"/>
                <a:ea typeface="Calibri" panose="020F0502020204030204" pitchFamily="34" charset="0"/>
                <a:cs typeface="Times New Roman" panose="02020603050405020304" pitchFamily="18" charset="0"/>
              </a:rPr>
              <a:t>4   </a:t>
            </a:r>
            <a:endParaRPr lang="en-US" sz="44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400" b="1" dirty="0" smtClean="0">
                <a:latin typeface="Calibri" panose="020F0502020204030204" pitchFamily="34" charset="0"/>
                <a:ea typeface="Calibri" panose="020F0502020204030204" pitchFamily="34" charset="0"/>
                <a:cs typeface="Times New Roman" panose="02020603050405020304" pitchFamily="18" charset="0"/>
              </a:rPr>
              <a:t>Text</a:t>
            </a:r>
            <a:r>
              <a:rPr lang="en-US" sz="4400" b="1" dirty="0">
                <a:latin typeface="Calibri" panose="020F0502020204030204" pitchFamily="34" charset="0"/>
                <a:ea typeface="Calibri" panose="020F0502020204030204" pitchFamily="34" charset="0"/>
                <a:cs typeface="Times New Roman" panose="02020603050405020304" pitchFamily="18" charset="0"/>
              </a:rPr>
              <a:t>: </a:t>
            </a:r>
            <a:r>
              <a:rPr lang="en-US" sz="4400" b="1" dirty="0" smtClean="0">
                <a:latin typeface="Calibri" panose="020F0502020204030204" pitchFamily="34" charset="0"/>
                <a:ea typeface="Calibri" panose="020F0502020204030204" pitchFamily="34" charset="0"/>
                <a:cs typeface="Times New Roman" panose="02020603050405020304" pitchFamily="18" charset="0"/>
              </a:rPr>
              <a:t>Chapters </a:t>
            </a:r>
            <a:r>
              <a:rPr lang="en-US" sz="4400" b="1" dirty="0" smtClean="0">
                <a:latin typeface="Calibri" panose="020F0502020204030204" pitchFamily="34" charset="0"/>
                <a:ea typeface="Calibri" panose="020F0502020204030204" pitchFamily="34" charset="0"/>
                <a:cs typeface="Times New Roman" panose="02020603050405020304" pitchFamily="18" charset="0"/>
              </a:rPr>
              <a:t>6,7</a:t>
            </a:r>
            <a:endParaRPr lang="en-US" sz="44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400" b="1" u="sng" dirty="0">
                <a:latin typeface="Calibri" panose="020F0502020204030204" pitchFamily="34" charset="0"/>
                <a:ea typeface="Calibri" panose="020F0502020204030204" pitchFamily="34" charset="0"/>
                <a:cs typeface="Times New Roman" panose="02020603050405020304" pitchFamily="18" charset="0"/>
              </a:rPr>
              <a:t>Theme:</a:t>
            </a:r>
            <a:r>
              <a:rPr lang="en-US" sz="4400" b="1" dirty="0">
                <a:latin typeface="Calibri" panose="020F0502020204030204" pitchFamily="34" charset="0"/>
                <a:ea typeface="Calibri" panose="020F0502020204030204" pitchFamily="34" charset="0"/>
                <a:cs typeface="Times New Roman" panose="02020603050405020304" pitchFamily="18" charset="0"/>
              </a:rPr>
              <a:t> </a:t>
            </a:r>
            <a:r>
              <a:rPr lang="en-US" sz="4400" b="1" dirty="0">
                <a:latin typeface="Calibri" panose="020F0502020204030204" pitchFamily="34" charset="0"/>
                <a:ea typeface="Calibri" panose="020F0502020204030204" pitchFamily="34" charset="0"/>
                <a:cs typeface="Times New Roman" panose="02020603050405020304" pitchFamily="18" charset="0"/>
              </a:rPr>
              <a:t>“The words of the Holy One, </a:t>
            </a:r>
            <a:endParaRPr lang="en-US" sz="44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400" b="1" dirty="0" smtClean="0">
                <a:latin typeface="Calibri" panose="020F0502020204030204" pitchFamily="34" charset="0"/>
                <a:ea typeface="Calibri" panose="020F0502020204030204" pitchFamily="34" charset="0"/>
                <a:cs typeface="Times New Roman" panose="02020603050405020304" pitchFamily="18" charset="0"/>
              </a:rPr>
              <a:t>The </a:t>
            </a:r>
            <a:r>
              <a:rPr lang="en-US" sz="4400" b="1" dirty="0">
                <a:latin typeface="Calibri" panose="020F0502020204030204" pitchFamily="34" charset="0"/>
                <a:ea typeface="Calibri" panose="020F0502020204030204" pitchFamily="34" charset="0"/>
                <a:cs typeface="Times New Roman" panose="02020603050405020304" pitchFamily="18" charset="0"/>
              </a:rPr>
              <a:t>fear of the Almighty”</a:t>
            </a:r>
            <a:endParaRPr lang="en-US" sz="44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9527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260838" y="365126"/>
            <a:ext cx="8569288" cy="6027066"/>
          </a:xfrm>
          <a:prstGeom prst="rect">
            <a:avLst/>
          </a:prstGeom>
        </p:spPr>
      </p:pic>
    </p:spTree>
    <p:extLst>
      <p:ext uri="{BB962C8B-B14F-4D97-AF65-F5344CB8AC3E}">
        <p14:creationId xmlns:p14="http://schemas.microsoft.com/office/powerpoint/2010/main" val="21005007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8500" t="13698" r="8197" b="13293"/>
          <a:stretch/>
        </p:blipFill>
        <p:spPr>
          <a:xfrm>
            <a:off x="1254370" y="365126"/>
            <a:ext cx="7038242" cy="6168527"/>
          </a:xfrm>
          <a:prstGeom prst="rect">
            <a:avLst/>
          </a:prstGeom>
        </p:spPr>
      </p:pic>
    </p:spTree>
    <p:extLst>
      <p:ext uri="{BB962C8B-B14F-4D97-AF65-F5344CB8AC3E}">
        <p14:creationId xmlns:p14="http://schemas.microsoft.com/office/powerpoint/2010/main" val="18820092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2596" y="152400"/>
            <a:ext cx="7487953" cy="6431414"/>
          </a:xfrm>
          <a:prstGeom prst="rect">
            <a:avLst/>
          </a:prstGeom>
        </p:spPr>
      </p:pic>
    </p:spTree>
    <p:extLst>
      <p:ext uri="{BB962C8B-B14F-4D97-AF65-F5344CB8AC3E}">
        <p14:creationId xmlns:p14="http://schemas.microsoft.com/office/powerpoint/2010/main" val="20195730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3876" y="164122"/>
            <a:ext cx="8487508" cy="6365631"/>
          </a:xfrm>
          <a:prstGeom prst="rect">
            <a:avLst/>
          </a:prstGeom>
        </p:spPr>
      </p:pic>
    </p:spTree>
    <p:extLst>
      <p:ext uri="{BB962C8B-B14F-4D97-AF65-F5344CB8AC3E}">
        <p14:creationId xmlns:p14="http://schemas.microsoft.com/office/powerpoint/2010/main" val="34461467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734244" y="160947"/>
            <a:ext cx="5299601" cy="6554097"/>
          </a:xfrm>
          <a:prstGeom prst="rect">
            <a:avLst/>
          </a:prstGeom>
        </p:spPr>
      </p:pic>
    </p:spTree>
    <p:extLst>
      <p:ext uri="{BB962C8B-B14F-4D97-AF65-F5344CB8AC3E}">
        <p14:creationId xmlns:p14="http://schemas.microsoft.com/office/powerpoint/2010/main" val="5112894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11419" y="365126"/>
            <a:ext cx="8215610" cy="6097405"/>
          </a:xfrm>
          <a:prstGeom prst="rect">
            <a:avLst/>
          </a:prstGeom>
        </p:spPr>
      </p:pic>
    </p:spTree>
    <p:extLst>
      <p:ext uri="{BB962C8B-B14F-4D97-AF65-F5344CB8AC3E}">
        <p14:creationId xmlns:p14="http://schemas.microsoft.com/office/powerpoint/2010/main" val="36221417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0863" t="2965" r="10208" b="11725"/>
          <a:stretch/>
        </p:blipFill>
        <p:spPr>
          <a:xfrm>
            <a:off x="1523999" y="199291"/>
            <a:ext cx="5884985" cy="6360675"/>
          </a:xfrm>
          <a:prstGeom prst="rect">
            <a:avLst/>
          </a:prstGeom>
        </p:spPr>
      </p:pic>
    </p:spTree>
    <p:extLst>
      <p:ext uri="{BB962C8B-B14F-4D97-AF65-F5344CB8AC3E}">
        <p14:creationId xmlns:p14="http://schemas.microsoft.com/office/powerpoint/2010/main" val="4116704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799" y="87086"/>
            <a:ext cx="8643257" cy="6553200"/>
          </a:xfrm>
        </p:spPr>
        <p:txBody>
          <a:bodyPr>
            <a:normAutofit fontScale="92500"/>
          </a:bodyPr>
          <a:lstStyle/>
          <a:p>
            <a:pPr marL="0" marR="0" indent="0" algn="just">
              <a:lnSpc>
                <a:spcPct val="107000"/>
              </a:lnSpc>
              <a:spcBef>
                <a:spcPts val="0"/>
              </a:spcBef>
              <a:spcAft>
                <a:spcPts val="0"/>
              </a:spcAft>
              <a:buNone/>
            </a:pPr>
            <a:r>
              <a:rPr lang="en-US" sz="1800" dirty="0" smtClean="0">
                <a:latin typeface="Calibri" panose="020F0502020204030204" pitchFamily="34" charset="0"/>
                <a:ea typeface="Calibri" panose="020F0502020204030204" pitchFamily="34" charset="0"/>
                <a:cs typeface="Times New Roman" panose="02020603050405020304" pitchFamily="18" charset="0"/>
              </a:rPr>
              <a:t>	</a:t>
            </a:r>
            <a:r>
              <a:rPr lang="en-US" sz="2400" b="1" dirty="0">
                <a:latin typeface="Calibri" panose="020F0502020204030204" pitchFamily="34" charset="0"/>
                <a:ea typeface="Calibri" panose="020F0502020204030204" pitchFamily="34" charset="0"/>
                <a:cs typeface="Times New Roman" panose="02020603050405020304" pitchFamily="18" charset="0"/>
              </a:rPr>
              <a:t>(Job 6:1-30) </a:t>
            </a:r>
            <a:r>
              <a:rPr lang="en-US" sz="2400" b="1" u="sng" dirty="0">
                <a:latin typeface="Calibri" panose="020F0502020204030204" pitchFamily="34" charset="0"/>
                <a:ea typeface="Calibri" panose="020F0502020204030204" pitchFamily="34" charset="0"/>
                <a:cs typeface="Times New Roman" panose="02020603050405020304" pitchFamily="18" charset="0"/>
              </a:rPr>
              <a:t>To </a:t>
            </a:r>
            <a:r>
              <a:rPr lang="en-US" sz="2400" b="1" u="sng" dirty="0" err="1">
                <a:latin typeface="Calibri" panose="020F0502020204030204" pitchFamily="34" charset="0"/>
                <a:ea typeface="Calibri" panose="020F0502020204030204" pitchFamily="34" charset="0"/>
                <a:cs typeface="Times New Roman" panose="02020603050405020304" pitchFamily="18" charset="0"/>
              </a:rPr>
              <a:t>Eliphaz</a:t>
            </a:r>
            <a:r>
              <a:rPr lang="en-US" sz="2400" b="1" u="sng" dirty="0">
                <a:latin typeface="Calibri" panose="020F0502020204030204" pitchFamily="34" charset="0"/>
                <a:ea typeface="Calibri" panose="020F0502020204030204" pitchFamily="34" charset="0"/>
                <a:cs typeface="Times New Roman" panose="02020603050405020304" pitchFamily="18" charset="0"/>
              </a:rPr>
              <a:t>:</a:t>
            </a: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Then </a:t>
            </a:r>
            <a:r>
              <a:rPr lang="en-US" sz="2400" u="sng" dirty="0">
                <a:latin typeface="Calibri" panose="020F0502020204030204" pitchFamily="34" charset="0"/>
                <a:ea typeface="Calibri" panose="020F0502020204030204" pitchFamily="34" charset="0"/>
                <a:cs typeface="Times New Roman" panose="02020603050405020304" pitchFamily="18" charset="0"/>
              </a:rPr>
              <a:t>Job</a:t>
            </a:r>
            <a:r>
              <a:rPr lang="en-US" sz="2400" dirty="0">
                <a:latin typeface="Calibri" panose="020F0502020204030204" pitchFamily="34" charset="0"/>
                <a:ea typeface="Calibri" panose="020F0502020204030204" pitchFamily="34" charset="0"/>
                <a:cs typeface="Times New Roman" panose="02020603050405020304" pitchFamily="18" charset="0"/>
              </a:rPr>
              <a:t> answered and said: (2) "Oh that my vexation were weighed, and all my calamity laid in the balances! (3) For then it would be heavier than the sand of the sea; therefore my words have been rash. (4) For </a:t>
            </a:r>
            <a:r>
              <a:rPr lang="en-US" sz="2400" b="1" dirty="0">
                <a:latin typeface="Calibri" panose="020F0502020204030204" pitchFamily="34" charset="0"/>
                <a:ea typeface="Calibri" panose="020F0502020204030204" pitchFamily="34" charset="0"/>
                <a:cs typeface="Times New Roman" panose="02020603050405020304" pitchFamily="18" charset="0"/>
              </a:rPr>
              <a:t>the arrows of the Almighty</a:t>
            </a:r>
            <a:r>
              <a:rPr lang="en-US" sz="2400" dirty="0">
                <a:latin typeface="Calibri" panose="020F0502020204030204" pitchFamily="34" charset="0"/>
                <a:ea typeface="Calibri" panose="020F0502020204030204" pitchFamily="34" charset="0"/>
                <a:cs typeface="Times New Roman" panose="02020603050405020304" pitchFamily="18" charset="0"/>
              </a:rPr>
              <a:t> are in me; my spirit drinks their poison; </a:t>
            </a:r>
            <a:r>
              <a:rPr lang="en-US" sz="2400" b="1" dirty="0">
                <a:latin typeface="Calibri" panose="020F0502020204030204" pitchFamily="34" charset="0"/>
                <a:ea typeface="Calibri" panose="020F0502020204030204" pitchFamily="34" charset="0"/>
                <a:cs typeface="Times New Roman" panose="02020603050405020304" pitchFamily="18" charset="0"/>
              </a:rPr>
              <a:t>the terrors of God</a:t>
            </a:r>
            <a:r>
              <a:rPr lang="en-US" sz="2400" dirty="0">
                <a:latin typeface="Calibri" panose="020F0502020204030204" pitchFamily="34" charset="0"/>
                <a:ea typeface="Calibri" panose="020F0502020204030204" pitchFamily="34" charset="0"/>
                <a:cs typeface="Times New Roman" panose="02020603050405020304" pitchFamily="18" charset="0"/>
              </a:rPr>
              <a:t> are arrayed against me. (5) Does the wild donkey bray when he has grass, or the ox low over his fodder? (6) Can that which is tasteless be eaten without salt, or is there any taste in the juice of the mallow? (7) My appetite refuses to touch them; they are as food that is loathsome to me.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None/>
            </a:pPr>
            <a:r>
              <a:rPr lang="en-US" sz="2400"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(8) "Oh that I might have my request, and that </a:t>
            </a:r>
            <a:r>
              <a:rPr lang="en-US" sz="2400" b="1" dirty="0">
                <a:latin typeface="Calibri" panose="020F0502020204030204" pitchFamily="34" charset="0"/>
                <a:ea typeface="Calibri" panose="020F0502020204030204" pitchFamily="34" charset="0"/>
                <a:cs typeface="Times New Roman" panose="02020603050405020304" pitchFamily="18" charset="0"/>
              </a:rPr>
              <a:t>God </a:t>
            </a:r>
            <a:r>
              <a:rPr lang="en-US" sz="2400" dirty="0">
                <a:latin typeface="Calibri" panose="020F0502020204030204" pitchFamily="34" charset="0"/>
                <a:ea typeface="Calibri" panose="020F0502020204030204" pitchFamily="34" charset="0"/>
                <a:cs typeface="Times New Roman" panose="02020603050405020304" pitchFamily="18" charset="0"/>
              </a:rPr>
              <a:t>would fulfill my hope, (9) that it would please </a:t>
            </a:r>
            <a:r>
              <a:rPr lang="en-US" sz="2400" b="1" dirty="0">
                <a:latin typeface="Calibri" panose="020F0502020204030204" pitchFamily="34" charset="0"/>
                <a:ea typeface="Calibri" panose="020F0502020204030204" pitchFamily="34" charset="0"/>
                <a:cs typeface="Times New Roman" panose="02020603050405020304" pitchFamily="18" charset="0"/>
              </a:rPr>
              <a:t>God </a:t>
            </a:r>
            <a:r>
              <a:rPr lang="en-US" sz="2400" dirty="0">
                <a:latin typeface="Calibri" panose="020F0502020204030204" pitchFamily="34" charset="0"/>
                <a:ea typeface="Calibri" panose="020F0502020204030204" pitchFamily="34" charset="0"/>
                <a:cs typeface="Times New Roman" panose="02020603050405020304" pitchFamily="18" charset="0"/>
              </a:rPr>
              <a:t>to crush me, that he would let loose his hand and cut me off! (10) This would be my comfort; I would even exult in pain unsparing, for I have not denied </a:t>
            </a:r>
            <a:r>
              <a:rPr lang="en-US" sz="2400" b="1" dirty="0">
                <a:latin typeface="Calibri" panose="020F0502020204030204" pitchFamily="34" charset="0"/>
                <a:ea typeface="Calibri" panose="020F0502020204030204" pitchFamily="34" charset="0"/>
                <a:cs typeface="Times New Roman" panose="02020603050405020304" pitchFamily="18" charset="0"/>
              </a:rPr>
              <a:t>the words of the Holy One.</a:t>
            </a:r>
            <a:r>
              <a:rPr lang="en-US" sz="2400" dirty="0">
                <a:latin typeface="Calibri" panose="020F0502020204030204" pitchFamily="34" charset="0"/>
                <a:ea typeface="Calibri" panose="020F0502020204030204" pitchFamily="34" charset="0"/>
                <a:cs typeface="Times New Roman" panose="02020603050405020304" pitchFamily="18" charset="0"/>
              </a:rPr>
              <a:t> (11) What is my strength, that I should wait? And what is my end, that I should be patient? (12) Is my strength the strength of stones, or is my flesh bronze? (13) Have I any help in me, when resource is driven from me? (14) "He who withholds kindness from a friend forsakes </a:t>
            </a:r>
            <a:r>
              <a:rPr lang="en-US" sz="2400" b="1" dirty="0">
                <a:latin typeface="Calibri" panose="020F0502020204030204" pitchFamily="34" charset="0"/>
                <a:ea typeface="Calibri" panose="020F0502020204030204" pitchFamily="34" charset="0"/>
                <a:cs typeface="Times New Roman" panose="02020603050405020304" pitchFamily="18" charset="0"/>
              </a:rPr>
              <a:t>the fear of the Almighty.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98517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2739" y="375137"/>
            <a:ext cx="8639907" cy="6623538"/>
          </a:xfrm>
        </p:spPr>
        <p:txBody>
          <a:bodyPr>
            <a:normAutofit fontScale="47500" lnSpcReduction="20000"/>
          </a:bodyPr>
          <a:lstStyle/>
          <a:p>
            <a:pPr marL="0" marR="0" indent="0">
              <a:lnSpc>
                <a:spcPct val="107000"/>
              </a:lnSpc>
              <a:spcBef>
                <a:spcPts val="0"/>
              </a:spcBef>
              <a:spcAft>
                <a:spcPts val="0"/>
              </a:spcAft>
              <a:buNone/>
            </a:pPr>
            <a:r>
              <a:rPr lang="en-US" sz="2400" dirty="0" smtClean="0">
                <a:latin typeface="Calibri" panose="020F0502020204030204" pitchFamily="34" charset="0"/>
                <a:ea typeface="Calibri" panose="020F0502020204030204" pitchFamily="34" charset="0"/>
                <a:cs typeface="Times New Roman" panose="02020603050405020304" pitchFamily="18" charset="0"/>
              </a:rPr>
              <a:t>	</a:t>
            </a:r>
            <a:endParaRPr lang="en-US" sz="4600" dirty="0" smtClean="0">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None/>
            </a:pPr>
            <a:r>
              <a:rPr lang="en-US" sz="4600" dirty="0">
                <a:latin typeface="Calibri" panose="020F0502020204030204" pitchFamily="34" charset="0"/>
                <a:ea typeface="Calibri" panose="020F0502020204030204" pitchFamily="34" charset="0"/>
                <a:cs typeface="Times New Roman" panose="02020603050405020304" pitchFamily="18" charset="0"/>
              </a:rPr>
              <a:t>	</a:t>
            </a:r>
            <a:r>
              <a:rPr lang="en-US" sz="4600" dirty="0">
                <a:latin typeface="Calibri" panose="020F0502020204030204" pitchFamily="34" charset="0"/>
                <a:ea typeface="Calibri" panose="020F0502020204030204" pitchFamily="34" charset="0"/>
                <a:cs typeface="Times New Roman" panose="02020603050405020304" pitchFamily="18" charset="0"/>
              </a:rPr>
              <a:t> (15) </a:t>
            </a:r>
            <a:r>
              <a:rPr lang="en-US" sz="4600" u="sng" dirty="0">
                <a:latin typeface="Calibri" panose="020F0502020204030204" pitchFamily="34" charset="0"/>
                <a:ea typeface="Calibri" panose="020F0502020204030204" pitchFamily="34" charset="0"/>
                <a:cs typeface="Times New Roman" panose="02020603050405020304" pitchFamily="18" charset="0"/>
              </a:rPr>
              <a:t>My brothers</a:t>
            </a:r>
            <a:r>
              <a:rPr lang="en-US" sz="4600" dirty="0">
                <a:latin typeface="Calibri" panose="020F0502020204030204" pitchFamily="34" charset="0"/>
                <a:ea typeface="Calibri" panose="020F0502020204030204" pitchFamily="34" charset="0"/>
                <a:cs typeface="Times New Roman" panose="02020603050405020304" pitchFamily="18" charset="0"/>
              </a:rPr>
              <a:t> are treacherous as a torrent-bed, as torrential streams that pass away, (16) which are dark with ice, and where the snow hides itself. (17) When they melt, they disappear; when it is hot, they vanish from their place. (18) The caravans turn aside from their course; they go up into the waste and perish. (19) The caravans of </a:t>
            </a:r>
            <a:r>
              <a:rPr lang="en-US" sz="4600" dirty="0" err="1">
                <a:latin typeface="Calibri" panose="020F0502020204030204" pitchFamily="34" charset="0"/>
                <a:ea typeface="Calibri" panose="020F0502020204030204" pitchFamily="34" charset="0"/>
                <a:cs typeface="Times New Roman" panose="02020603050405020304" pitchFamily="18" charset="0"/>
              </a:rPr>
              <a:t>Tema</a:t>
            </a:r>
            <a:r>
              <a:rPr lang="en-US" sz="4600" dirty="0">
                <a:latin typeface="Calibri" panose="020F0502020204030204" pitchFamily="34" charset="0"/>
                <a:ea typeface="Calibri" panose="020F0502020204030204" pitchFamily="34" charset="0"/>
                <a:cs typeface="Times New Roman" panose="02020603050405020304" pitchFamily="18" charset="0"/>
              </a:rPr>
              <a:t> look, the travelers of Sheba hope. (20) They are ashamed because they were confident; they come there and are disappointed</a:t>
            </a:r>
            <a:r>
              <a:rPr lang="en-US" sz="4600" dirty="0" smtClean="0">
                <a:latin typeface="Calibri" panose="020F0502020204030204" pitchFamily="34" charset="0"/>
                <a:ea typeface="Calibri" panose="020F0502020204030204" pitchFamily="34" charset="0"/>
                <a:cs typeface="Times New Roman" panose="02020603050405020304" pitchFamily="18" charset="0"/>
              </a:rPr>
              <a:t>.</a:t>
            </a:r>
          </a:p>
          <a:p>
            <a:pPr marL="0" marR="0" indent="0" algn="just">
              <a:lnSpc>
                <a:spcPct val="107000"/>
              </a:lnSpc>
              <a:spcBef>
                <a:spcPts val="0"/>
              </a:spcBef>
              <a:spcAft>
                <a:spcPts val="0"/>
              </a:spcAft>
              <a:buNone/>
            </a:pPr>
            <a:r>
              <a:rPr lang="en-US" sz="4600" dirty="0" smtClean="0">
                <a:latin typeface="Calibri" panose="020F0502020204030204" pitchFamily="34" charset="0"/>
                <a:ea typeface="Calibri" panose="020F0502020204030204" pitchFamily="34" charset="0"/>
                <a:cs typeface="Times New Roman" panose="02020603050405020304" pitchFamily="18" charset="0"/>
              </a:rPr>
              <a:t> </a:t>
            </a:r>
            <a:endParaRPr lang="en-US" sz="4600" dirty="0">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None/>
            </a:pPr>
            <a:r>
              <a:rPr lang="en-US" sz="4600" dirty="0" smtClean="0">
                <a:latin typeface="Calibri" panose="020F0502020204030204" pitchFamily="34" charset="0"/>
                <a:ea typeface="Calibri" panose="020F0502020204030204" pitchFamily="34" charset="0"/>
                <a:cs typeface="Times New Roman" panose="02020603050405020304" pitchFamily="18" charset="0"/>
              </a:rPr>
              <a:t>	(</a:t>
            </a:r>
            <a:r>
              <a:rPr lang="en-US" sz="4600" dirty="0">
                <a:latin typeface="Calibri" panose="020F0502020204030204" pitchFamily="34" charset="0"/>
                <a:ea typeface="Calibri" panose="020F0502020204030204" pitchFamily="34" charset="0"/>
                <a:cs typeface="Times New Roman" panose="02020603050405020304" pitchFamily="18" charset="0"/>
              </a:rPr>
              <a:t>21) For you have now become nothing; you see my calamity and are afraid. (22) Have I said, 'Make me a gift'? Or, 'From your wealth offer a bribe for me'? (23) Or, 'Deliver me from </a:t>
            </a:r>
            <a:r>
              <a:rPr lang="en-US" sz="4600" u="sng" dirty="0">
                <a:latin typeface="Calibri" panose="020F0502020204030204" pitchFamily="34" charset="0"/>
                <a:ea typeface="Calibri" panose="020F0502020204030204" pitchFamily="34" charset="0"/>
                <a:cs typeface="Times New Roman" panose="02020603050405020304" pitchFamily="18" charset="0"/>
              </a:rPr>
              <a:t>the adversary's hand'</a:t>
            </a:r>
            <a:r>
              <a:rPr lang="en-US" sz="4600" dirty="0">
                <a:latin typeface="Calibri" panose="020F0502020204030204" pitchFamily="34" charset="0"/>
                <a:ea typeface="Calibri" panose="020F0502020204030204" pitchFamily="34" charset="0"/>
                <a:cs typeface="Times New Roman" panose="02020603050405020304" pitchFamily="18" charset="0"/>
              </a:rPr>
              <a:t>? Or, 'Redeem me from </a:t>
            </a:r>
            <a:r>
              <a:rPr lang="en-US" sz="4600" u="sng" dirty="0">
                <a:latin typeface="Calibri" panose="020F0502020204030204" pitchFamily="34" charset="0"/>
                <a:ea typeface="Calibri" panose="020F0502020204030204" pitchFamily="34" charset="0"/>
                <a:cs typeface="Times New Roman" panose="02020603050405020304" pitchFamily="18" charset="0"/>
              </a:rPr>
              <a:t>the hand of the ruthless'?</a:t>
            </a:r>
            <a:r>
              <a:rPr lang="en-US" sz="4600" dirty="0">
                <a:latin typeface="Calibri" panose="020F0502020204030204" pitchFamily="34" charset="0"/>
                <a:ea typeface="Calibri" panose="020F0502020204030204" pitchFamily="34" charset="0"/>
                <a:cs typeface="Times New Roman" panose="02020603050405020304" pitchFamily="18" charset="0"/>
              </a:rPr>
              <a:t> (24) "Teach me, and I will be silent; make me understand how I have gone astray. (25) How forceful are upright words! But what does reproof from you reprove? (26) Do you think that you can reprove words, when the speech of </a:t>
            </a:r>
            <a:r>
              <a:rPr lang="en-US" sz="4600" u="sng" dirty="0">
                <a:latin typeface="Calibri" panose="020F0502020204030204" pitchFamily="34" charset="0"/>
                <a:ea typeface="Calibri" panose="020F0502020204030204" pitchFamily="34" charset="0"/>
                <a:cs typeface="Times New Roman" panose="02020603050405020304" pitchFamily="18" charset="0"/>
              </a:rPr>
              <a:t>a despairing man </a:t>
            </a:r>
            <a:r>
              <a:rPr lang="en-US" sz="4600" dirty="0">
                <a:latin typeface="Calibri" panose="020F0502020204030204" pitchFamily="34" charset="0"/>
                <a:ea typeface="Calibri" panose="020F0502020204030204" pitchFamily="34" charset="0"/>
                <a:cs typeface="Times New Roman" panose="02020603050405020304" pitchFamily="18" charset="0"/>
              </a:rPr>
              <a:t>is wind? (27) You would even cast lots over </a:t>
            </a:r>
            <a:r>
              <a:rPr lang="en-US" sz="4600" u="sng" dirty="0">
                <a:latin typeface="Calibri" panose="020F0502020204030204" pitchFamily="34" charset="0"/>
                <a:ea typeface="Calibri" panose="020F0502020204030204" pitchFamily="34" charset="0"/>
                <a:cs typeface="Times New Roman" panose="02020603050405020304" pitchFamily="18" charset="0"/>
              </a:rPr>
              <a:t>the fatherless</a:t>
            </a:r>
            <a:r>
              <a:rPr lang="en-US" sz="4600" dirty="0">
                <a:latin typeface="Calibri" panose="020F0502020204030204" pitchFamily="34" charset="0"/>
                <a:ea typeface="Calibri" panose="020F0502020204030204" pitchFamily="34" charset="0"/>
                <a:cs typeface="Times New Roman" panose="02020603050405020304" pitchFamily="18" charset="0"/>
              </a:rPr>
              <a:t>, and bargain over </a:t>
            </a:r>
            <a:r>
              <a:rPr lang="en-US" sz="4600" u="sng" dirty="0">
                <a:latin typeface="Calibri" panose="020F0502020204030204" pitchFamily="34" charset="0"/>
                <a:ea typeface="Calibri" panose="020F0502020204030204" pitchFamily="34" charset="0"/>
                <a:cs typeface="Times New Roman" panose="02020603050405020304" pitchFamily="18" charset="0"/>
              </a:rPr>
              <a:t>your friend.</a:t>
            </a:r>
            <a:r>
              <a:rPr lang="en-US" sz="4600" dirty="0">
                <a:latin typeface="Calibri" panose="020F0502020204030204" pitchFamily="34" charset="0"/>
                <a:ea typeface="Calibri" panose="020F0502020204030204" pitchFamily="34" charset="0"/>
                <a:cs typeface="Times New Roman" panose="02020603050405020304" pitchFamily="18" charset="0"/>
              </a:rPr>
              <a:t> (28) "But now, be pleased to look at me, for I will not lie to your face. (29) Please turn; let no injustice be done. Turn now; my vindication is at stake. (30) Is there any injustice on my tongue? Cannot my palate discern the cause of calamity?</a:t>
            </a:r>
          </a:p>
          <a:p>
            <a:endParaRPr lang="en-US" dirty="0"/>
          </a:p>
        </p:txBody>
      </p:sp>
    </p:spTree>
    <p:extLst>
      <p:ext uri="{BB962C8B-B14F-4D97-AF65-F5344CB8AC3E}">
        <p14:creationId xmlns:p14="http://schemas.microsoft.com/office/powerpoint/2010/main" val="2592875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5" y="-16471"/>
            <a:ext cx="8831484" cy="6423949"/>
          </a:xfrm>
        </p:spPr>
        <p:txBody>
          <a:bodyPr>
            <a:normAutofit/>
          </a:bodyPr>
          <a:lstStyle/>
          <a:p>
            <a:pPr marL="0" marR="0" indent="457200">
              <a:lnSpc>
                <a:spcPct val="107000"/>
              </a:lnSpc>
              <a:spcBef>
                <a:spcPts val="0"/>
              </a:spcBef>
              <a:spcAft>
                <a:spcPts val="0"/>
              </a:spcAft>
            </a:pPr>
            <a:r>
              <a:rPr lang="en-US" sz="17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
        <p:nvSpPr>
          <p:cNvPr id="3" name="TextBox 2"/>
          <p:cNvSpPr txBox="1"/>
          <p:nvPr/>
        </p:nvSpPr>
        <p:spPr>
          <a:xfrm>
            <a:off x="326571" y="9349"/>
            <a:ext cx="8479972" cy="6251070"/>
          </a:xfrm>
          <a:prstGeom prst="rect">
            <a:avLst/>
          </a:prstGeom>
          <a:noFill/>
        </p:spPr>
        <p:txBody>
          <a:bodyPr wrap="square" rtlCol="0">
            <a:spAutoFit/>
          </a:bodyPr>
          <a:lstStyle/>
          <a:p>
            <a:pPr indent="457200" algn="just">
              <a:lnSpc>
                <a:spcPct val="107000"/>
              </a:lnSpc>
            </a:pPr>
            <a:endParaRPr lang="en-US" sz="2200" b="1" dirty="0" smtClean="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en-US" sz="2200" b="1" dirty="0" smtClean="0">
                <a:latin typeface="Calibri" panose="020F0502020204030204" pitchFamily="34" charset="0"/>
                <a:ea typeface="Calibri" panose="020F0502020204030204" pitchFamily="34" charset="0"/>
                <a:cs typeface="Times New Roman" panose="02020603050405020304" pitchFamily="18" charset="0"/>
              </a:rPr>
              <a:t>(</a:t>
            </a:r>
            <a:r>
              <a:rPr lang="en-US" sz="2200" b="1" dirty="0">
                <a:latin typeface="Calibri" panose="020F0502020204030204" pitchFamily="34" charset="0"/>
                <a:ea typeface="Calibri" panose="020F0502020204030204" pitchFamily="34" charset="0"/>
                <a:cs typeface="Times New Roman" panose="02020603050405020304" pitchFamily="18" charset="0"/>
              </a:rPr>
              <a:t>Job 7:1-21</a:t>
            </a:r>
            <a:r>
              <a:rPr lang="en-US" sz="2200" u="sng" dirty="0">
                <a:latin typeface="Calibri" panose="020F0502020204030204" pitchFamily="34" charset="0"/>
                <a:ea typeface="Calibri" panose="020F0502020204030204" pitchFamily="34" charset="0"/>
                <a:cs typeface="Times New Roman" panose="02020603050405020304" pitchFamily="18" charset="0"/>
              </a:rPr>
              <a:t>)  </a:t>
            </a:r>
            <a:r>
              <a:rPr lang="en-US" sz="2200" b="1" u="sng" dirty="0">
                <a:latin typeface="Calibri" panose="020F0502020204030204" pitchFamily="34" charset="0"/>
                <a:ea typeface="Calibri" panose="020F0502020204030204" pitchFamily="34" charset="0"/>
                <a:cs typeface="Times New Roman" panose="02020603050405020304" pitchFamily="18" charset="0"/>
              </a:rPr>
              <a:t>To God:</a:t>
            </a:r>
            <a:r>
              <a:rPr lang="en-US" sz="2200" dirty="0">
                <a:latin typeface="Calibri" panose="020F0502020204030204" pitchFamily="34" charset="0"/>
                <a:ea typeface="Calibri" panose="020F0502020204030204" pitchFamily="34" charset="0"/>
                <a:cs typeface="Times New Roman" panose="02020603050405020304" pitchFamily="18" charset="0"/>
              </a:rPr>
              <a:t> "Has not </a:t>
            </a:r>
            <a:r>
              <a:rPr lang="en-US" sz="2200" u="sng" dirty="0">
                <a:latin typeface="Calibri" panose="020F0502020204030204" pitchFamily="34" charset="0"/>
                <a:ea typeface="Calibri" panose="020F0502020204030204" pitchFamily="34" charset="0"/>
                <a:cs typeface="Times New Roman" panose="02020603050405020304" pitchFamily="18" charset="0"/>
              </a:rPr>
              <a:t>man </a:t>
            </a:r>
            <a:r>
              <a:rPr lang="en-US" sz="2200" dirty="0">
                <a:latin typeface="Calibri" panose="020F0502020204030204" pitchFamily="34" charset="0"/>
                <a:ea typeface="Calibri" panose="020F0502020204030204" pitchFamily="34" charset="0"/>
                <a:cs typeface="Times New Roman" panose="02020603050405020304" pitchFamily="18" charset="0"/>
              </a:rPr>
              <a:t>a hard service on earth, and are not his days like the days of a hired hand? (2) Like a slave who longs for the shadow, and like a hired hand who looks for his wages, (3) so I am allotted months of emptiness, and nights of misery are apportioned to me. (4) When I lie down I say, 'When shall I arise?' But the night is long, and I am full of tossing till the dawn. (5) My flesh is clothed with worms and dirt; my skin hardens, then breaks out afresh. (6) My days are swifter than a weaver's shuttle and come to their end without hope. </a:t>
            </a:r>
          </a:p>
          <a:p>
            <a:pPr indent="457200" algn="just">
              <a:lnSpc>
                <a:spcPct val="107000"/>
              </a:lnSpc>
            </a:pPr>
            <a:r>
              <a:rPr lang="en-US" sz="2200" dirty="0">
                <a:latin typeface="Calibri" panose="020F0502020204030204" pitchFamily="34" charset="0"/>
                <a:ea typeface="Calibri" panose="020F0502020204030204" pitchFamily="34" charset="0"/>
                <a:cs typeface="Times New Roman" panose="02020603050405020304" pitchFamily="18" charset="0"/>
              </a:rPr>
              <a:t>(7) "Remember that </a:t>
            </a:r>
            <a:r>
              <a:rPr lang="en-US" sz="2200" u="sng" dirty="0">
                <a:latin typeface="Calibri" panose="020F0502020204030204" pitchFamily="34" charset="0"/>
                <a:ea typeface="Calibri" panose="020F0502020204030204" pitchFamily="34" charset="0"/>
                <a:cs typeface="Times New Roman" panose="02020603050405020304" pitchFamily="18" charset="0"/>
              </a:rPr>
              <a:t>my life is a breath; my eye will never again see good</a:t>
            </a:r>
            <a:r>
              <a:rPr lang="en-US" sz="2200" dirty="0">
                <a:latin typeface="Calibri" panose="020F0502020204030204" pitchFamily="34" charset="0"/>
                <a:ea typeface="Calibri" panose="020F0502020204030204" pitchFamily="34" charset="0"/>
                <a:cs typeface="Times New Roman" panose="02020603050405020304" pitchFamily="18" charset="0"/>
              </a:rPr>
              <a:t>. (8)</a:t>
            </a:r>
            <a:r>
              <a:rPr lang="en-US" sz="2200" b="1" dirty="0">
                <a:latin typeface="Calibri" panose="020F0502020204030204" pitchFamily="34" charset="0"/>
                <a:ea typeface="Calibri" panose="020F0502020204030204" pitchFamily="34" charset="0"/>
                <a:cs typeface="Times New Roman" panose="02020603050405020304" pitchFamily="18" charset="0"/>
              </a:rPr>
              <a:t> The eye of him who sees me </a:t>
            </a:r>
            <a:r>
              <a:rPr lang="en-US" sz="2200" dirty="0">
                <a:latin typeface="Calibri" panose="020F0502020204030204" pitchFamily="34" charset="0"/>
                <a:ea typeface="Calibri" panose="020F0502020204030204" pitchFamily="34" charset="0"/>
                <a:cs typeface="Times New Roman" panose="02020603050405020304" pitchFamily="18" charset="0"/>
              </a:rPr>
              <a:t>will behold me no more; while your eyes are on me, I shall be gone. (9) As the cloud fades and vanishes, so </a:t>
            </a:r>
            <a:r>
              <a:rPr lang="en-US" sz="2200" u="sng" dirty="0">
                <a:latin typeface="Calibri" panose="020F0502020204030204" pitchFamily="34" charset="0"/>
                <a:ea typeface="Calibri" panose="020F0502020204030204" pitchFamily="34" charset="0"/>
                <a:cs typeface="Times New Roman" panose="02020603050405020304" pitchFamily="18" charset="0"/>
              </a:rPr>
              <a:t>he who goes down to </a:t>
            </a:r>
            <a:r>
              <a:rPr lang="en-US" sz="2200" u="sng" dirty="0" err="1">
                <a:latin typeface="Calibri" panose="020F0502020204030204" pitchFamily="34" charset="0"/>
                <a:ea typeface="Calibri" panose="020F0502020204030204" pitchFamily="34" charset="0"/>
                <a:cs typeface="Times New Roman" panose="02020603050405020304" pitchFamily="18" charset="0"/>
              </a:rPr>
              <a:t>Sheol</a:t>
            </a:r>
            <a:r>
              <a:rPr lang="en-US" sz="2200" dirty="0">
                <a:latin typeface="Calibri" panose="020F0502020204030204" pitchFamily="34" charset="0"/>
                <a:ea typeface="Calibri" panose="020F0502020204030204" pitchFamily="34" charset="0"/>
                <a:cs typeface="Times New Roman" panose="02020603050405020304" pitchFamily="18" charset="0"/>
              </a:rPr>
              <a:t> does not come up; (10) he returns no more to his house, nor does his place know him anymore. (11) "Therefore I will not restrain my mouth; I will speak in the anguish of my spirit; I will complain in the bitterness of my soul. (12) Am I the sea, or a sea monster, that you set a guard over me?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7726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185196"/>
            <a:ext cx="8727311" cy="6470248"/>
          </a:xfrm>
        </p:spPr>
        <p:txBody>
          <a:bodyPr>
            <a:normAutofit/>
          </a:bodyPr>
          <a:lstStyle/>
          <a:p>
            <a:pPr marL="0" marR="0" indent="457200">
              <a:lnSpc>
                <a:spcPct val="107000"/>
              </a:lnSpc>
              <a:spcBef>
                <a:spcPts val="0"/>
              </a:spcBef>
              <a:spcAft>
                <a:spcPts val="0"/>
              </a:spcAft>
            </a:pPr>
            <a:r>
              <a:rPr lang="en-US" sz="15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
        <p:nvSpPr>
          <p:cNvPr id="3" name="TextBox 2"/>
          <p:cNvSpPr txBox="1"/>
          <p:nvPr/>
        </p:nvSpPr>
        <p:spPr>
          <a:xfrm>
            <a:off x="231493" y="814286"/>
            <a:ext cx="8498850" cy="5212068"/>
          </a:xfrm>
          <a:prstGeom prst="rect">
            <a:avLst/>
          </a:prstGeom>
          <a:noFill/>
        </p:spPr>
        <p:txBody>
          <a:bodyPr wrap="square" rtlCol="0">
            <a:spAutoFit/>
          </a:bodyPr>
          <a:lstStyle/>
          <a:p>
            <a:pPr indent="457200" algn="just">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(13) When I say, 'My bed will comfort me, my couch will ease my complaint,' (14) then you scare me with dreams and terrify me with visions, (15) so that I would choose strangling and death rather than my bones. (16</a:t>
            </a:r>
            <a:r>
              <a:rPr lang="en-US" sz="2400" u="sng" dirty="0">
                <a:latin typeface="Calibri" panose="020F0502020204030204" pitchFamily="34" charset="0"/>
                <a:ea typeface="Calibri" panose="020F0502020204030204" pitchFamily="34" charset="0"/>
                <a:cs typeface="Times New Roman" panose="02020603050405020304" pitchFamily="18" charset="0"/>
              </a:rPr>
              <a:t>) I loathe my life;</a:t>
            </a:r>
            <a:r>
              <a:rPr lang="en-US" sz="2400" dirty="0">
                <a:latin typeface="Calibri" panose="020F0502020204030204" pitchFamily="34" charset="0"/>
                <a:ea typeface="Calibri" panose="020F0502020204030204" pitchFamily="34" charset="0"/>
                <a:cs typeface="Times New Roman" panose="02020603050405020304" pitchFamily="18" charset="0"/>
              </a:rPr>
              <a:t> I would not live forever. Leave me alone, for my days are a breath. (17) What is </a:t>
            </a:r>
            <a:r>
              <a:rPr lang="en-US" sz="2400" u="sng" dirty="0">
                <a:latin typeface="Calibri" panose="020F0502020204030204" pitchFamily="34" charset="0"/>
                <a:ea typeface="Calibri" panose="020F0502020204030204" pitchFamily="34" charset="0"/>
                <a:cs typeface="Times New Roman" panose="02020603050405020304" pitchFamily="18" charset="0"/>
              </a:rPr>
              <a:t>man</a:t>
            </a:r>
            <a:r>
              <a:rPr lang="en-US" sz="2400" dirty="0">
                <a:latin typeface="Calibri" panose="020F0502020204030204" pitchFamily="34" charset="0"/>
                <a:ea typeface="Calibri" panose="020F0502020204030204" pitchFamily="34" charset="0"/>
                <a:cs typeface="Times New Roman" panose="02020603050405020304" pitchFamily="18" charset="0"/>
              </a:rPr>
              <a:t>, that you make so much of him, and that you set your heart on him, (18) visit him every morning and test him every moment? (19) How long will you not look away from me, nor leave me alone till I swallow my spit? (20) If I sin, what do I do to you, </a:t>
            </a:r>
            <a:r>
              <a:rPr lang="en-US" sz="2400" b="1" dirty="0">
                <a:latin typeface="Calibri" panose="020F0502020204030204" pitchFamily="34" charset="0"/>
                <a:ea typeface="Calibri" panose="020F0502020204030204" pitchFamily="34" charset="0"/>
                <a:cs typeface="Times New Roman" panose="02020603050405020304" pitchFamily="18" charset="0"/>
              </a:rPr>
              <a:t>you watcher of mankind</a:t>
            </a:r>
            <a:r>
              <a:rPr lang="en-US" sz="2400" dirty="0">
                <a:latin typeface="Calibri" panose="020F0502020204030204" pitchFamily="34" charset="0"/>
                <a:ea typeface="Calibri" panose="020F0502020204030204" pitchFamily="34" charset="0"/>
                <a:cs typeface="Times New Roman" panose="02020603050405020304" pitchFamily="18" charset="0"/>
              </a:rPr>
              <a:t>? Why have you made me your mark? Why have I become a burden to you? (21) Why do you not pardon my transgression and take away my iniquity? For now I shall lie in the earth; you will seek me, but I shall not be."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23778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185196"/>
            <a:ext cx="8727311" cy="6470248"/>
          </a:xfrm>
        </p:spPr>
        <p:txBody>
          <a:bodyPr>
            <a:normAutofit/>
          </a:bodyPr>
          <a:lstStyle/>
          <a:p>
            <a:pPr marL="0" marR="0" indent="45720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
        <p:nvSpPr>
          <p:cNvPr id="3" name="TextBox 2"/>
          <p:cNvSpPr txBox="1"/>
          <p:nvPr/>
        </p:nvSpPr>
        <p:spPr>
          <a:xfrm>
            <a:off x="137708" y="501732"/>
            <a:ext cx="8534400" cy="5837175"/>
          </a:xfrm>
          <a:prstGeom prst="rect">
            <a:avLst/>
          </a:prstGeom>
          <a:noFill/>
        </p:spPr>
        <p:txBody>
          <a:bodyPr wrap="square" rtlCol="0">
            <a:spAutoFit/>
          </a:bodyPr>
          <a:lstStyle/>
          <a:p>
            <a:pPr algn="ctr">
              <a:lnSpc>
                <a:spcPct val="107000"/>
              </a:lnSpc>
            </a:pPr>
            <a:r>
              <a:rPr lang="en-US" sz="2500" b="1" u="sng" dirty="0">
                <a:latin typeface="Calibri" panose="020F0502020204030204" pitchFamily="34" charset="0"/>
                <a:ea typeface="Calibri" panose="020F0502020204030204" pitchFamily="34" charset="0"/>
                <a:cs typeface="Times New Roman" panose="02020603050405020304" pitchFamily="18" charset="0"/>
              </a:rPr>
              <a:t>STUDY NOTES:</a:t>
            </a: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2500" dirty="0">
                <a:latin typeface="Calibri" panose="020F0502020204030204" pitchFamily="34" charset="0"/>
                <a:ea typeface="Calibri" panose="020F0502020204030204" pitchFamily="34" charset="0"/>
                <a:cs typeface="Times New Roman" panose="02020603050405020304" pitchFamily="18" charset="0"/>
              </a:rPr>
              <a:t>1. The arrows of the Almighty are aimed at him, is how he feels about it </a:t>
            </a:r>
            <a:r>
              <a:rPr lang="en-US" sz="2500" b="1" dirty="0">
                <a:latin typeface="Calibri" panose="020F0502020204030204" pitchFamily="34" charset="0"/>
                <a:ea typeface="Calibri" panose="020F0502020204030204" pitchFamily="34" charset="0"/>
                <a:cs typeface="Times New Roman" panose="02020603050405020304" pitchFamily="18" charset="0"/>
              </a:rPr>
              <a:t>(Lam 3:12;  Dt 32:23;  Ps 7:13; 38:2)</a:t>
            </a: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2500" b="1" dirty="0">
                <a:latin typeface="Calibri" panose="020F0502020204030204" pitchFamily="34" charset="0"/>
                <a:ea typeface="Calibri" panose="020F0502020204030204" pitchFamily="34" charset="0"/>
                <a:cs typeface="Times New Roman" panose="02020603050405020304" pitchFamily="18" charset="0"/>
              </a:rPr>
              <a:t> </a:t>
            </a: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2500" dirty="0">
                <a:latin typeface="Calibri" panose="020F0502020204030204" pitchFamily="34" charset="0"/>
                <a:ea typeface="Calibri" panose="020F0502020204030204" pitchFamily="34" charset="0"/>
                <a:cs typeface="Times New Roman" panose="02020603050405020304" pitchFamily="18" charset="0"/>
              </a:rPr>
              <a:t>2. </a:t>
            </a:r>
            <a:r>
              <a:rPr lang="en-US" sz="2500" b="1" dirty="0">
                <a:latin typeface="Calibri" panose="020F0502020204030204" pitchFamily="34" charset="0"/>
                <a:ea typeface="Calibri" panose="020F0502020204030204" pitchFamily="34" charset="0"/>
                <a:cs typeface="Times New Roman" panose="02020603050405020304" pitchFamily="18" charset="0"/>
              </a:rPr>
              <a:t>Vv. 14-15 see (Gal 6:1-5) </a:t>
            </a:r>
            <a:r>
              <a:rPr lang="en-US" sz="2500" dirty="0">
                <a:latin typeface="Calibri" panose="020F0502020204030204" pitchFamily="34" charset="0"/>
                <a:ea typeface="Calibri" panose="020F0502020204030204" pitchFamily="34" charset="0"/>
                <a:cs typeface="Times New Roman" panose="02020603050405020304" pitchFamily="18" charset="0"/>
              </a:rPr>
              <a:t>His undependable friends are not giving him true spiritual help.</a:t>
            </a:r>
          </a:p>
          <a:p>
            <a:pPr algn="ctr">
              <a:lnSpc>
                <a:spcPct val="107000"/>
              </a:lnSpc>
            </a:pPr>
            <a:r>
              <a:rPr lang="en-US" sz="25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2500" dirty="0">
                <a:latin typeface="Calibri" panose="020F0502020204030204" pitchFamily="34" charset="0"/>
                <a:ea typeface="Calibri" panose="020F0502020204030204" pitchFamily="34" charset="0"/>
                <a:cs typeface="Times New Roman" panose="02020603050405020304" pitchFamily="18" charset="0"/>
              </a:rPr>
              <a:t>3. My life is but a breath – my eye will never see good again – hopelessness </a:t>
            </a:r>
          </a:p>
          <a:p>
            <a:pPr algn="ctr">
              <a:lnSpc>
                <a:spcPct val="107000"/>
              </a:lnSpc>
            </a:pPr>
            <a:r>
              <a:rPr lang="en-US" sz="2500" dirty="0">
                <a:latin typeface="Calibri" panose="020F0502020204030204" pitchFamily="34" charset="0"/>
                <a:ea typeface="Calibri" panose="020F0502020204030204" pitchFamily="34" charset="0"/>
                <a:cs typeface="Times New Roman" panose="02020603050405020304" pitchFamily="18" charset="0"/>
              </a:rPr>
              <a:t>           </a:t>
            </a:r>
            <a:r>
              <a:rPr lang="en-US" sz="2500" b="1" dirty="0">
                <a:latin typeface="Calibri" panose="020F0502020204030204" pitchFamily="34" charset="0"/>
                <a:ea typeface="Calibri" panose="020F0502020204030204" pitchFamily="34" charset="0"/>
                <a:cs typeface="Times New Roman" panose="02020603050405020304" pitchFamily="18" charset="0"/>
              </a:rPr>
              <a:t>(Gen 27:46;   Ps 39:4,5,11;  62:9;  78:39;  89:47;  144:3,4;</a:t>
            </a:r>
            <a:r>
              <a:rPr lang="en-US" sz="2500" dirty="0">
                <a:latin typeface="Calibri" panose="020F0502020204030204" pitchFamily="34" charset="0"/>
                <a:ea typeface="Calibri" panose="020F0502020204030204" pitchFamily="34" charset="0"/>
                <a:cs typeface="Times New Roman" panose="02020603050405020304" pitchFamily="18" charset="0"/>
              </a:rPr>
              <a:t>   </a:t>
            </a:r>
            <a:r>
              <a:rPr lang="en-US" sz="2500" b="1" dirty="0">
                <a:latin typeface="Calibri" panose="020F0502020204030204" pitchFamily="34" charset="0"/>
                <a:ea typeface="Calibri" panose="020F0502020204030204" pitchFamily="34" charset="0"/>
                <a:cs typeface="Times New Roman" panose="02020603050405020304" pitchFamily="18" charset="0"/>
              </a:rPr>
              <a:t>Eccl 7:15;  Jas 4:14)</a:t>
            </a: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2500" b="1" dirty="0">
                <a:latin typeface="Calibri" panose="020F0502020204030204" pitchFamily="34" charset="0"/>
                <a:ea typeface="Calibri" panose="020F0502020204030204" pitchFamily="34" charset="0"/>
                <a:cs typeface="Times New Roman" panose="02020603050405020304" pitchFamily="18" charset="0"/>
              </a:rPr>
              <a:t> </a:t>
            </a:r>
            <a:endParaRPr lang="en-US" sz="25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2500" dirty="0">
                <a:latin typeface="Calibri" panose="020F0502020204030204" pitchFamily="34" charset="0"/>
                <a:ea typeface="Calibri" panose="020F0502020204030204" pitchFamily="34" charset="0"/>
                <a:cs typeface="Times New Roman" panose="02020603050405020304" pitchFamily="18" charset="0"/>
              </a:rPr>
              <a:t>4. The sea monster of the deep was a symbol of chaos and </a:t>
            </a:r>
            <a:r>
              <a:rPr lang="en-US" sz="2500" dirty="0" smtClean="0">
                <a:latin typeface="Calibri" panose="020F0502020204030204" pitchFamily="34" charset="0"/>
                <a:ea typeface="Calibri" panose="020F0502020204030204" pitchFamily="34" charset="0"/>
                <a:cs typeface="Times New Roman" panose="02020603050405020304" pitchFamily="18" charset="0"/>
              </a:rPr>
              <a:t>ruin</a:t>
            </a:r>
          </a:p>
          <a:p>
            <a:pPr algn="ctr">
              <a:lnSpc>
                <a:spcPct val="107000"/>
              </a:lnSpc>
            </a:pPr>
            <a:r>
              <a:rPr lang="en-US" sz="2500" dirty="0" smtClean="0">
                <a:latin typeface="Calibri" panose="020F0502020204030204" pitchFamily="34" charset="0"/>
                <a:ea typeface="Calibri" panose="020F0502020204030204" pitchFamily="34" charset="0"/>
                <a:cs typeface="Times New Roman" panose="02020603050405020304" pitchFamily="18" charset="0"/>
              </a:rPr>
              <a:t> </a:t>
            </a:r>
            <a:r>
              <a:rPr lang="en-US" sz="2500" b="1" dirty="0">
                <a:latin typeface="Calibri" panose="020F0502020204030204" pitchFamily="34" charset="0"/>
                <a:ea typeface="Calibri" panose="020F0502020204030204" pitchFamily="34" charset="0"/>
                <a:cs typeface="Times New Roman" panose="02020603050405020304" pitchFamily="18" charset="0"/>
              </a:rPr>
              <a:t>(Ps 74:13,14;  Is 27:1;  51:9)</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3927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507" y="164960"/>
            <a:ext cx="8675914" cy="6397585"/>
          </a:xfrm>
          <a:prstGeom prst="rect">
            <a:avLst/>
          </a:prstGeom>
          <a:noFill/>
        </p:spPr>
        <p:txBody>
          <a:bodyPr wrap="square" rtlCol="0">
            <a:spAutoFit/>
          </a:bodyPr>
          <a:lstStyle/>
          <a:p>
            <a:pPr algn="ct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5. “What is </a:t>
            </a:r>
            <a:r>
              <a:rPr lang="en-US" sz="2400" u="sng" dirty="0">
                <a:latin typeface="Calibri" panose="020F0502020204030204" pitchFamily="34" charset="0"/>
                <a:ea typeface="Calibri" panose="020F0502020204030204" pitchFamily="34" charset="0"/>
                <a:cs typeface="Times New Roman" panose="02020603050405020304" pitchFamily="18" charset="0"/>
              </a:rPr>
              <a:t>man</a:t>
            </a:r>
            <a:r>
              <a:rPr lang="en-US" sz="2400" dirty="0">
                <a:latin typeface="Calibri" panose="020F0502020204030204" pitchFamily="34" charset="0"/>
                <a:ea typeface="Calibri" panose="020F0502020204030204" pitchFamily="34" charset="0"/>
                <a:cs typeface="Times New Roman" panose="02020603050405020304" pitchFamily="18" charset="0"/>
              </a:rPr>
              <a:t>, that you make so much of him, and that you set your heart on him…”</a:t>
            </a:r>
          </a:p>
          <a:p>
            <a:pPr algn="ct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     This is a common thought in the Old Testament and among all mankind </a:t>
            </a:r>
            <a:r>
              <a:rPr lang="en-US" sz="2400" b="1" dirty="0">
                <a:latin typeface="Calibri" panose="020F0502020204030204" pitchFamily="34" charset="0"/>
                <a:ea typeface="Calibri" panose="020F0502020204030204" pitchFamily="34" charset="0"/>
                <a:cs typeface="Times New Roman" panose="02020603050405020304" pitchFamily="18" charset="0"/>
              </a:rPr>
              <a:t>(Ps 8:4-8;  </a:t>
            </a:r>
            <a:r>
              <a:rPr lang="en-US" sz="2400" b="1" dirty="0" err="1">
                <a:latin typeface="Calibri" panose="020F0502020204030204" pitchFamily="34" charset="0"/>
                <a:ea typeface="Calibri" panose="020F0502020204030204" pitchFamily="34" charset="0"/>
                <a:cs typeface="Times New Roman" panose="02020603050405020304" pitchFamily="18" charset="0"/>
              </a:rPr>
              <a:t>Heb</a:t>
            </a:r>
            <a:r>
              <a:rPr lang="en-US" sz="2400" b="1" dirty="0">
                <a:latin typeface="Calibri" panose="020F0502020204030204" pitchFamily="34" charset="0"/>
                <a:ea typeface="Calibri" panose="020F0502020204030204" pitchFamily="34" charset="0"/>
                <a:cs typeface="Times New Roman" panose="02020603050405020304" pitchFamily="18" charset="0"/>
              </a:rPr>
              <a:t> 2:6)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Calibri" panose="020F0502020204030204" pitchFamily="34" charset="0"/>
                <a:ea typeface="Calibri" panose="020F0502020204030204" pitchFamily="34" charset="0"/>
                <a:cs typeface="Times New Roman" panose="02020603050405020304" pitchFamily="18" charset="0"/>
              </a:rPr>
              <a:t>and </a:t>
            </a:r>
            <a:r>
              <a:rPr lang="en-US" sz="2400" dirty="0">
                <a:latin typeface="Calibri" panose="020F0502020204030204" pitchFamily="34" charset="0"/>
                <a:ea typeface="Calibri" panose="020F0502020204030204" pitchFamily="34" charset="0"/>
                <a:cs typeface="Times New Roman" panose="02020603050405020304" pitchFamily="18" charset="0"/>
              </a:rPr>
              <a:t>though we are small, compared to the vast universe, </a:t>
            </a:r>
            <a:r>
              <a:rPr lang="en-US" sz="2400" dirty="0" smtClean="0">
                <a:latin typeface="Calibri" panose="020F0502020204030204" pitchFamily="34" charset="0"/>
                <a:ea typeface="Calibri" panose="020F0502020204030204" pitchFamily="34" charset="0"/>
                <a:cs typeface="Times New Roman" panose="02020603050405020304" pitchFamily="18" charset="0"/>
              </a:rPr>
              <a:t>                         we </a:t>
            </a:r>
            <a:r>
              <a:rPr lang="en-US" sz="2400" dirty="0">
                <a:latin typeface="Calibri" panose="020F0502020204030204" pitchFamily="34" charset="0"/>
                <a:ea typeface="Calibri" panose="020F0502020204030204" pitchFamily="34" charset="0"/>
                <a:cs typeface="Times New Roman" panose="02020603050405020304" pitchFamily="18" charset="0"/>
              </a:rPr>
              <a:t>are made in God’s image </a:t>
            </a:r>
          </a:p>
          <a:p>
            <a:pPr algn="ct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b="1" dirty="0">
                <a:latin typeface="Calibri" panose="020F0502020204030204" pitchFamily="34" charset="0"/>
                <a:ea typeface="Calibri" panose="020F0502020204030204" pitchFamily="34" charset="0"/>
                <a:cs typeface="Times New Roman" panose="02020603050405020304" pitchFamily="18" charset="0"/>
              </a:rPr>
              <a:t>(Gen 1:27,28) </a:t>
            </a:r>
            <a:r>
              <a:rPr lang="en-US" sz="2400" dirty="0">
                <a:latin typeface="Calibri" panose="020F0502020204030204" pitchFamily="34" charset="0"/>
                <a:ea typeface="Calibri" panose="020F0502020204030204" pitchFamily="34" charset="0"/>
                <a:cs typeface="Times New Roman" panose="02020603050405020304" pitchFamily="18" charset="0"/>
              </a:rPr>
              <a:t>and  Jesus shares our “small” flesh and blood (</a:t>
            </a:r>
            <a:r>
              <a:rPr lang="en-US" sz="2400" b="1" dirty="0" err="1">
                <a:latin typeface="Calibri" panose="020F0502020204030204" pitchFamily="34" charset="0"/>
                <a:ea typeface="Calibri" panose="020F0502020204030204" pitchFamily="34" charset="0"/>
                <a:cs typeface="Times New Roman" panose="02020603050405020304" pitchFamily="18" charset="0"/>
              </a:rPr>
              <a:t>Heb</a:t>
            </a:r>
            <a:r>
              <a:rPr lang="en-US" sz="2400" b="1" dirty="0">
                <a:latin typeface="Calibri" panose="020F0502020204030204" pitchFamily="34" charset="0"/>
                <a:ea typeface="Calibri" panose="020F0502020204030204" pitchFamily="34" charset="0"/>
                <a:cs typeface="Times New Roman" panose="02020603050405020304" pitchFamily="18" charset="0"/>
              </a:rPr>
              <a:t> 4:14-16).</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2400" b="1" dirty="0">
                <a:latin typeface="Calibri" panose="020F0502020204030204" pitchFamily="34"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6. </a:t>
            </a:r>
            <a:r>
              <a:rPr lang="en-US" sz="2400" dirty="0" err="1">
                <a:latin typeface="Calibri" panose="020F0502020204030204" pitchFamily="34" charset="0"/>
                <a:ea typeface="Calibri" panose="020F0502020204030204" pitchFamily="34" charset="0"/>
                <a:cs typeface="Times New Roman" panose="02020603050405020304" pitchFamily="18" charset="0"/>
              </a:rPr>
              <a:t>Sheol</a:t>
            </a:r>
            <a:r>
              <a:rPr lang="en-US" sz="2400" dirty="0">
                <a:latin typeface="Calibri" panose="020F0502020204030204" pitchFamily="34" charset="0"/>
                <a:ea typeface="Calibri" panose="020F0502020204030204" pitchFamily="34" charset="0"/>
                <a:cs typeface="Times New Roman" panose="02020603050405020304" pitchFamily="18" charset="0"/>
              </a:rPr>
              <a:t> in </a:t>
            </a:r>
            <a:r>
              <a:rPr lang="en-US" sz="2400" b="1" dirty="0">
                <a:latin typeface="Calibri" panose="020F0502020204030204" pitchFamily="34" charset="0"/>
                <a:ea typeface="Calibri" panose="020F0502020204030204" pitchFamily="34" charset="0"/>
                <a:cs typeface="Times New Roman" panose="02020603050405020304" pitchFamily="18" charset="0"/>
              </a:rPr>
              <a:t>7:9.</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Sheol</a:t>
            </a:r>
            <a:r>
              <a:rPr lang="en-US" sz="2400" dirty="0">
                <a:latin typeface="Calibri" panose="020F0502020204030204" pitchFamily="34" charset="0"/>
                <a:ea typeface="Calibri" panose="020F0502020204030204" pitchFamily="34" charset="0"/>
                <a:cs typeface="Times New Roman" panose="02020603050405020304" pitchFamily="18" charset="0"/>
              </a:rPr>
              <a:t> varies in meaning according to the context. Here it means “grave and </a:t>
            </a:r>
            <a:r>
              <a:rPr lang="en-US" sz="2400" dirty="0" smtClean="0">
                <a:latin typeface="Calibri" panose="020F0502020204030204" pitchFamily="34" charset="0"/>
                <a:ea typeface="Calibri" panose="020F0502020204030204" pitchFamily="34" charset="0"/>
                <a:cs typeface="Times New Roman" panose="02020603050405020304" pitchFamily="18" charset="0"/>
              </a:rPr>
              <a:t>death” and </a:t>
            </a:r>
          </a:p>
          <a:p>
            <a:pPr algn="ctr">
              <a:lnSpc>
                <a:spcPct val="107000"/>
              </a:lnSpc>
            </a:pPr>
            <a:r>
              <a:rPr lang="en-US" sz="2400" dirty="0" smtClean="0">
                <a:latin typeface="Calibri" panose="020F0502020204030204" pitchFamily="34" charset="0"/>
                <a:ea typeface="Calibri" panose="020F0502020204030204" pitchFamily="34" charset="0"/>
                <a:cs typeface="Times New Roman" panose="02020603050405020304" pitchFamily="18" charset="0"/>
              </a:rPr>
              <a:t>in </a:t>
            </a:r>
            <a:r>
              <a:rPr lang="en-US" sz="2400" dirty="0">
                <a:latin typeface="Calibri" panose="020F0502020204030204" pitchFamily="34" charset="0"/>
                <a:ea typeface="Calibri" panose="020F0502020204030204" pitchFamily="34" charset="0"/>
                <a:cs typeface="Times New Roman" panose="02020603050405020304" pitchFamily="18" charset="0"/>
              </a:rPr>
              <a:t>other contexts it means “hell.” The idea here is that man goes to his grave, and is on the other side of</a:t>
            </a:r>
          </a:p>
          <a:p>
            <a:pPr algn="ct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    eternity – he will never return again to us on earth, but has disappeared like a cloud that vanishes in the sky.</a:t>
            </a:r>
          </a:p>
          <a:p>
            <a:pPr algn="ct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b="1" dirty="0">
                <a:latin typeface="Calibri" panose="020F0502020204030204" pitchFamily="34" charset="0"/>
                <a:ea typeface="Calibri" panose="020F0502020204030204" pitchFamily="34" charset="0"/>
                <a:cs typeface="Times New Roman" panose="02020603050405020304" pitchFamily="18" charset="0"/>
              </a:rPr>
              <a:t> (Gen 37:35;   Ps 16:10;  31:17;  89:48;  Is 38:10)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346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293" y="117231"/>
            <a:ext cx="8335108" cy="6612772"/>
          </a:xfrm>
          <a:prstGeom prst="rect">
            <a:avLst/>
          </a:prstGeom>
          <a:noFill/>
        </p:spPr>
        <p:txBody>
          <a:bodyPr wrap="square" rtlCol="0">
            <a:spAutoFit/>
          </a:bodyPr>
          <a:lstStyle/>
          <a:p>
            <a:pPr algn="ctr">
              <a:lnSpc>
                <a:spcPct val="107000"/>
              </a:lnSpc>
            </a:pPr>
            <a:r>
              <a:rPr lang="en-US" sz="4400" dirty="0">
                <a:latin typeface="Calibri" panose="020F0502020204030204" pitchFamily="34" charset="0"/>
                <a:ea typeface="Calibri" panose="020F0502020204030204" pitchFamily="34" charset="0"/>
                <a:cs typeface="Times New Roman" panose="02020603050405020304" pitchFamily="18" charset="0"/>
              </a:rPr>
              <a:t>7.</a:t>
            </a:r>
            <a:r>
              <a:rPr lang="en-US" sz="4400" b="1" dirty="0">
                <a:latin typeface="Calibri" panose="020F0502020204030204" pitchFamily="34" charset="0"/>
                <a:ea typeface="Calibri" panose="020F0502020204030204" pitchFamily="34" charset="0"/>
                <a:cs typeface="Times New Roman" panose="02020603050405020304" pitchFamily="18" charset="0"/>
              </a:rPr>
              <a:t> “The words of the Holy One, The fear of the Almighty”</a:t>
            </a: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400" dirty="0">
                <a:latin typeface="Calibri" panose="020F0502020204030204" pitchFamily="34" charset="0"/>
                <a:ea typeface="Calibri" panose="020F0502020204030204" pitchFamily="34" charset="0"/>
                <a:cs typeface="Times New Roman" panose="02020603050405020304" pitchFamily="18" charset="0"/>
              </a:rPr>
              <a:t>         (Holy One -</a:t>
            </a:r>
            <a:r>
              <a:rPr lang="en-US" sz="4400" b="1" dirty="0">
                <a:latin typeface="Calibri" panose="020F0502020204030204" pitchFamily="34" charset="0"/>
                <a:ea typeface="Calibri" panose="020F0502020204030204" pitchFamily="34" charset="0"/>
                <a:cs typeface="Times New Roman" panose="02020603050405020304" pitchFamily="18" charset="0"/>
              </a:rPr>
              <a:t> Mk 1:24;   </a:t>
            </a:r>
            <a:r>
              <a:rPr lang="en-US" sz="4400" b="1" dirty="0" err="1">
                <a:latin typeface="Calibri" panose="020F0502020204030204" pitchFamily="34" charset="0"/>
                <a:ea typeface="Calibri" panose="020F0502020204030204" pitchFamily="34" charset="0"/>
                <a:cs typeface="Times New Roman" panose="02020603050405020304" pitchFamily="18" charset="0"/>
              </a:rPr>
              <a:t>Jn</a:t>
            </a:r>
            <a:r>
              <a:rPr lang="en-US" sz="4400" b="1" dirty="0">
                <a:latin typeface="Calibri" panose="020F0502020204030204" pitchFamily="34" charset="0"/>
                <a:ea typeface="Calibri" panose="020F0502020204030204" pitchFamily="34" charset="0"/>
                <a:cs typeface="Times New Roman" panose="02020603050405020304" pitchFamily="18" charset="0"/>
              </a:rPr>
              <a:t> 6:69;   Acts 2:27;   1 </a:t>
            </a:r>
            <a:r>
              <a:rPr lang="en-US" sz="4400" b="1" dirty="0" err="1">
                <a:latin typeface="Calibri" panose="020F0502020204030204" pitchFamily="34" charset="0"/>
                <a:ea typeface="Calibri" panose="020F0502020204030204" pitchFamily="34" charset="0"/>
                <a:cs typeface="Times New Roman" panose="02020603050405020304" pitchFamily="18" charset="0"/>
              </a:rPr>
              <a:t>Jn</a:t>
            </a:r>
            <a:r>
              <a:rPr lang="en-US" sz="4400" b="1" dirty="0">
                <a:latin typeface="Calibri" panose="020F0502020204030204" pitchFamily="34" charset="0"/>
                <a:ea typeface="Calibri" panose="020F0502020204030204" pitchFamily="34" charset="0"/>
                <a:cs typeface="Times New Roman" panose="02020603050405020304" pitchFamily="18" charset="0"/>
              </a:rPr>
              <a:t> 2:20;  </a:t>
            </a:r>
            <a:r>
              <a:rPr lang="en-US" sz="4400" b="1" dirty="0" smtClean="0">
                <a:latin typeface="Calibri" panose="020F0502020204030204" pitchFamily="34" charset="0"/>
                <a:ea typeface="Calibri" panose="020F0502020204030204" pitchFamily="34" charset="0"/>
                <a:cs typeface="Times New Roman" panose="02020603050405020304" pitchFamily="18" charset="0"/>
              </a:rPr>
              <a:t>                               </a:t>
            </a:r>
            <a:r>
              <a:rPr lang="en-US" sz="4400" b="1" dirty="0">
                <a:latin typeface="Calibri" panose="020F0502020204030204" pitchFamily="34" charset="0"/>
                <a:ea typeface="Calibri" panose="020F0502020204030204" pitchFamily="34" charset="0"/>
                <a:cs typeface="Times New Roman" panose="02020603050405020304" pitchFamily="18" charset="0"/>
              </a:rPr>
              <a:t>Rev 3:7;  16:5</a:t>
            </a:r>
            <a:r>
              <a:rPr lang="en-US" sz="4400" b="1" dirty="0" smtClean="0">
                <a:latin typeface="Calibri" panose="020F0502020204030204" pitchFamily="34" charset="0"/>
                <a:ea typeface="Calibri" panose="020F0502020204030204" pitchFamily="34" charset="0"/>
                <a:cs typeface="Times New Roman" panose="02020603050405020304" pitchFamily="18" charset="0"/>
              </a:rPr>
              <a:t>)</a:t>
            </a:r>
          </a:p>
          <a:p>
            <a:pPr algn="ctr">
              <a:lnSpc>
                <a:spcPct val="107000"/>
              </a:lnSpc>
            </a:pP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4400" dirty="0">
                <a:latin typeface="Calibri" panose="020F0502020204030204" pitchFamily="34" charset="0"/>
                <a:ea typeface="Calibri" panose="020F0502020204030204" pitchFamily="34" charset="0"/>
                <a:cs typeface="Times New Roman" panose="02020603050405020304" pitchFamily="18" charset="0"/>
              </a:rPr>
              <a:t>         (Almighty – </a:t>
            </a:r>
            <a:r>
              <a:rPr lang="en-US" sz="4400" b="1" dirty="0">
                <a:latin typeface="Calibri" panose="020F0502020204030204" pitchFamily="34" charset="0"/>
                <a:ea typeface="Calibri" panose="020F0502020204030204" pitchFamily="34" charset="0"/>
                <a:cs typeface="Times New Roman" panose="02020603050405020304" pitchFamily="18" charset="0"/>
              </a:rPr>
              <a:t>2 </a:t>
            </a:r>
            <a:r>
              <a:rPr lang="en-US" sz="4400" b="1" dirty="0" err="1">
                <a:latin typeface="Calibri" panose="020F0502020204030204" pitchFamily="34" charset="0"/>
                <a:ea typeface="Calibri" panose="020F0502020204030204" pitchFamily="34" charset="0"/>
                <a:cs typeface="Times New Roman" panose="02020603050405020304" pitchFamily="18" charset="0"/>
              </a:rPr>
              <a:t>Cor</a:t>
            </a:r>
            <a:r>
              <a:rPr lang="en-US" sz="4400" b="1" dirty="0">
                <a:latin typeface="Calibri" panose="020F0502020204030204" pitchFamily="34" charset="0"/>
                <a:ea typeface="Calibri" panose="020F0502020204030204" pitchFamily="34" charset="0"/>
                <a:cs typeface="Times New Roman" panose="02020603050405020304" pitchFamily="18" charset="0"/>
              </a:rPr>
              <a:t> 6:18;   </a:t>
            </a:r>
            <a:r>
              <a:rPr lang="en-US" sz="4400" b="1" dirty="0" smtClean="0">
                <a:latin typeface="Calibri" panose="020F0502020204030204" pitchFamily="34" charset="0"/>
                <a:ea typeface="Calibri" panose="020F0502020204030204" pitchFamily="34" charset="0"/>
                <a:cs typeface="Times New Roman" panose="02020603050405020304" pitchFamily="18" charset="0"/>
              </a:rPr>
              <a:t>                 Rev </a:t>
            </a:r>
            <a:r>
              <a:rPr lang="en-US" sz="4400" b="1" dirty="0">
                <a:latin typeface="Calibri" panose="020F0502020204030204" pitchFamily="34" charset="0"/>
                <a:ea typeface="Calibri" panose="020F0502020204030204" pitchFamily="34" charset="0"/>
                <a:cs typeface="Times New Roman" panose="02020603050405020304" pitchFamily="18" charset="0"/>
              </a:rPr>
              <a:t>1:8;  4:8;  11:17;  15:3;  16:7;  19:6;  21:22)</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80584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377</TotalTime>
  <Words>1194</Words>
  <Application>Microsoft Office PowerPoint</Application>
  <PresentationFormat>On-screen Show (4:3)</PresentationFormat>
  <Paragraphs>54</Paragraphs>
  <Slides>26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Georgia</vt:lpstr>
      <vt:lpstr>Times New Roman</vt:lpstr>
      <vt:lpstr>Office Theme</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Ha</dc:creator>
  <cp:lastModifiedBy>David Nehrenz</cp:lastModifiedBy>
  <cp:revision>234</cp:revision>
  <cp:lastPrinted>2016-10-20T12:55:30Z</cp:lastPrinted>
  <dcterms:created xsi:type="dcterms:W3CDTF">2016-09-27T16:23:58Z</dcterms:created>
  <dcterms:modified xsi:type="dcterms:W3CDTF">2017-11-30T23:26:54Z</dcterms:modified>
</cp:coreProperties>
</file>